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83" r:id="rId10"/>
    <p:sldId id="282" r:id="rId11"/>
    <p:sldId id="269" r:id="rId12"/>
    <p:sldId id="286" r:id="rId13"/>
    <p:sldId id="274" r:id="rId14"/>
    <p:sldId id="275" r:id="rId15"/>
    <p:sldId id="279" r:id="rId16"/>
    <p:sldId id="276" r:id="rId17"/>
    <p:sldId id="277" r:id="rId18"/>
    <p:sldId id="278" r:id="rId19"/>
    <p:sldId id="271" r:id="rId20"/>
    <p:sldId id="272" r:id="rId21"/>
    <p:sldId id="266" r:id="rId22"/>
    <p:sldId id="26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23"/>
  </p:normalViewPr>
  <p:slideViewPr>
    <p:cSldViewPr snapToGrid="0" snapToObjects="1">
      <p:cViewPr varScale="1">
        <p:scale>
          <a:sx n="85" d="100"/>
          <a:sy n="85" d="100"/>
        </p:scale>
        <p:origin x="114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BE2DAE-4BD8-CC4C-AE20-145026E23578}" type="datetimeFigureOut">
              <a:rPr lang="en-US" smtClean="0"/>
              <a:t>9/3/2019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BFF276-1F19-5845-92F5-BB8BED302F1A}" type="slidenum">
              <a:rPr lang="en-US" smtClean="0"/>
              <a:t>‹#›</a:t>
            </a:fld>
            <a:endParaRPr lang="en-US"/>
          </a:p>
        </p:txBody>
      </p:sp>
    </p:spTree>
    <p:extLst>
      <p:ext uri="{BB962C8B-B14F-4D97-AF65-F5344CB8AC3E}">
        <p14:creationId xmlns:p14="http://schemas.microsoft.com/office/powerpoint/2010/main" val="2044542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6E3C6-26AC-964A-8291-6704D3FCCDE2}" type="datetimeFigureOut">
              <a:rPr lang="en-US" smtClean="0"/>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C0CEF-9295-7148-AB4A-9C3A0D19EF57}" type="slidenum">
              <a:rPr lang="en-US" smtClean="0"/>
              <a:t>‹#›</a:t>
            </a:fld>
            <a:endParaRPr lang="en-US"/>
          </a:p>
        </p:txBody>
      </p:sp>
    </p:spTree>
    <p:extLst>
      <p:ext uri="{BB962C8B-B14F-4D97-AF65-F5344CB8AC3E}">
        <p14:creationId xmlns:p14="http://schemas.microsoft.com/office/powerpoint/2010/main" val="3469632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 Kohnke</a:t>
            </a:r>
          </a:p>
        </p:txBody>
      </p:sp>
      <p:sp>
        <p:nvSpPr>
          <p:cNvPr id="4" name="Slide Number Placeholder 3"/>
          <p:cNvSpPr>
            <a:spLocks noGrp="1"/>
          </p:cNvSpPr>
          <p:nvPr>
            <p:ph type="sldNum" sz="quarter" idx="10"/>
          </p:nvPr>
        </p:nvSpPr>
        <p:spPr/>
        <p:txBody>
          <a:bodyPr/>
          <a:lstStyle/>
          <a:p>
            <a:fld id="{185C0CEF-9295-7148-AB4A-9C3A0D19EF57}" type="slidenum">
              <a:rPr lang="en-US" smtClean="0"/>
              <a:t>1</a:t>
            </a:fld>
            <a:endParaRPr lang="en-US"/>
          </a:p>
        </p:txBody>
      </p:sp>
    </p:spTree>
    <p:extLst>
      <p:ext uri="{BB962C8B-B14F-4D97-AF65-F5344CB8AC3E}">
        <p14:creationId xmlns:p14="http://schemas.microsoft.com/office/powerpoint/2010/main" val="152271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Maxwell-Doherty</a:t>
            </a:r>
          </a:p>
        </p:txBody>
      </p:sp>
      <p:sp>
        <p:nvSpPr>
          <p:cNvPr id="4" name="Slide Number Placeholder 3"/>
          <p:cNvSpPr>
            <a:spLocks noGrp="1"/>
          </p:cNvSpPr>
          <p:nvPr>
            <p:ph type="sldNum" sz="quarter" idx="10"/>
          </p:nvPr>
        </p:nvSpPr>
        <p:spPr/>
        <p:txBody>
          <a:bodyPr/>
          <a:lstStyle/>
          <a:p>
            <a:fld id="{185C0CEF-9295-7148-AB4A-9C3A0D19EF57}" type="slidenum">
              <a:rPr lang="en-US" smtClean="0"/>
              <a:t>11</a:t>
            </a:fld>
            <a:endParaRPr lang="en-US"/>
          </a:p>
        </p:txBody>
      </p:sp>
    </p:spTree>
    <p:extLst>
      <p:ext uri="{BB962C8B-B14F-4D97-AF65-F5344CB8AC3E}">
        <p14:creationId xmlns:p14="http://schemas.microsoft.com/office/powerpoint/2010/main" val="1526556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Maxwell-Doherty</a:t>
            </a:r>
          </a:p>
        </p:txBody>
      </p:sp>
      <p:sp>
        <p:nvSpPr>
          <p:cNvPr id="4" name="Slide Number Placeholder 3"/>
          <p:cNvSpPr>
            <a:spLocks noGrp="1"/>
          </p:cNvSpPr>
          <p:nvPr>
            <p:ph type="sldNum" sz="quarter" idx="10"/>
          </p:nvPr>
        </p:nvSpPr>
        <p:spPr/>
        <p:txBody>
          <a:bodyPr/>
          <a:lstStyle/>
          <a:p>
            <a:fld id="{E3630137-724F-9E4C-BA23-A9B766DBFA03}" type="slidenum">
              <a:rPr lang="en-US" smtClean="0"/>
              <a:t>13</a:t>
            </a:fld>
            <a:endParaRPr lang="en-US"/>
          </a:p>
        </p:txBody>
      </p:sp>
    </p:spTree>
    <p:extLst>
      <p:ext uri="{BB962C8B-B14F-4D97-AF65-F5344CB8AC3E}">
        <p14:creationId xmlns:p14="http://schemas.microsoft.com/office/powerpoint/2010/main" val="293210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Maxwell-Doherty</a:t>
            </a:r>
          </a:p>
        </p:txBody>
      </p:sp>
      <p:sp>
        <p:nvSpPr>
          <p:cNvPr id="4" name="Slide Number Placeholder 3"/>
          <p:cNvSpPr>
            <a:spLocks noGrp="1"/>
          </p:cNvSpPr>
          <p:nvPr>
            <p:ph type="sldNum" sz="quarter" idx="10"/>
          </p:nvPr>
        </p:nvSpPr>
        <p:spPr/>
        <p:txBody>
          <a:bodyPr/>
          <a:lstStyle/>
          <a:p>
            <a:fld id="{185C0CEF-9295-7148-AB4A-9C3A0D19EF57}" type="slidenum">
              <a:rPr lang="en-US" smtClean="0"/>
              <a:t>14</a:t>
            </a:fld>
            <a:endParaRPr lang="en-US"/>
          </a:p>
        </p:txBody>
      </p:sp>
    </p:spTree>
    <p:extLst>
      <p:ext uri="{BB962C8B-B14F-4D97-AF65-F5344CB8AC3E}">
        <p14:creationId xmlns:p14="http://schemas.microsoft.com/office/powerpoint/2010/main" val="848619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Witman</a:t>
            </a:r>
          </a:p>
        </p:txBody>
      </p:sp>
      <p:sp>
        <p:nvSpPr>
          <p:cNvPr id="4" name="Slide Number Placeholder 3"/>
          <p:cNvSpPr>
            <a:spLocks noGrp="1"/>
          </p:cNvSpPr>
          <p:nvPr>
            <p:ph type="sldNum" sz="quarter" idx="10"/>
          </p:nvPr>
        </p:nvSpPr>
        <p:spPr/>
        <p:txBody>
          <a:bodyPr/>
          <a:lstStyle/>
          <a:p>
            <a:fld id="{185C0CEF-9295-7148-AB4A-9C3A0D19EF57}" type="slidenum">
              <a:rPr lang="en-US" smtClean="0"/>
              <a:t>15</a:t>
            </a:fld>
            <a:endParaRPr lang="en-US"/>
          </a:p>
        </p:txBody>
      </p:sp>
    </p:spTree>
    <p:extLst>
      <p:ext uri="{BB962C8B-B14F-4D97-AF65-F5344CB8AC3E}">
        <p14:creationId xmlns:p14="http://schemas.microsoft.com/office/powerpoint/2010/main" val="34865062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Witman</a:t>
            </a:r>
          </a:p>
        </p:txBody>
      </p:sp>
      <p:sp>
        <p:nvSpPr>
          <p:cNvPr id="4" name="Slide Number Placeholder 3"/>
          <p:cNvSpPr>
            <a:spLocks noGrp="1"/>
          </p:cNvSpPr>
          <p:nvPr>
            <p:ph type="sldNum" sz="quarter" idx="10"/>
          </p:nvPr>
        </p:nvSpPr>
        <p:spPr/>
        <p:txBody>
          <a:bodyPr/>
          <a:lstStyle/>
          <a:p>
            <a:fld id="{185C0CEF-9295-7148-AB4A-9C3A0D19EF57}" type="slidenum">
              <a:rPr lang="en-US" smtClean="0"/>
              <a:t>16</a:t>
            </a:fld>
            <a:endParaRPr lang="en-US"/>
          </a:p>
        </p:txBody>
      </p:sp>
    </p:spTree>
    <p:extLst>
      <p:ext uri="{BB962C8B-B14F-4D97-AF65-F5344CB8AC3E}">
        <p14:creationId xmlns:p14="http://schemas.microsoft.com/office/powerpoint/2010/main" val="2153321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Witman</a:t>
            </a:r>
          </a:p>
        </p:txBody>
      </p:sp>
      <p:sp>
        <p:nvSpPr>
          <p:cNvPr id="4" name="Slide Number Placeholder 3"/>
          <p:cNvSpPr>
            <a:spLocks noGrp="1"/>
          </p:cNvSpPr>
          <p:nvPr>
            <p:ph type="sldNum" sz="quarter" idx="10"/>
          </p:nvPr>
        </p:nvSpPr>
        <p:spPr/>
        <p:txBody>
          <a:bodyPr/>
          <a:lstStyle/>
          <a:p>
            <a:fld id="{185C0CEF-9295-7148-AB4A-9C3A0D19EF57}" type="slidenum">
              <a:rPr lang="en-US" smtClean="0"/>
              <a:t>17</a:t>
            </a:fld>
            <a:endParaRPr lang="en-US"/>
          </a:p>
        </p:txBody>
      </p:sp>
    </p:spTree>
    <p:extLst>
      <p:ext uri="{BB962C8B-B14F-4D97-AF65-F5344CB8AC3E}">
        <p14:creationId xmlns:p14="http://schemas.microsoft.com/office/powerpoint/2010/main" val="1200800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Witman</a:t>
            </a:r>
          </a:p>
        </p:txBody>
      </p:sp>
      <p:sp>
        <p:nvSpPr>
          <p:cNvPr id="4" name="Slide Number Placeholder 3"/>
          <p:cNvSpPr>
            <a:spLocks noGrp="1"/>
          </p:cNvSpPr>
          <p:nvPr>
            <p:ph type="sldNum" sz="quarter" idx="10"/>
          </p:nvPr>
        </p:nvSpPr>
        <p:spPr/>
        <p:txBody>
          <a:bodyPr/>
          <a:lstStyle/>
          <a:p>
            <a:fld id="{185C0CEF-9295-7148-AB4A-9C3A0D19EF57}" type="slidenum">
              <a:rPr lang="en-US" smtClean="0"/>
              <a:t>18</a:t>
            </a:fld>
            <a:endParaRPr lang="en-US"/>
          </a:p>
        </p:txBody>
      </p:sp>
    </p:spTree>
    <p:extLst>
      <p:ext uri="{BB962C8B-B14F-4D97-AF65-F5344CB8AC3E}">
        <p14:creationId xmlns:p14="http://schemas.microsoft.com/office/powerpoint/2010/main" val="137779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 Kohnke</a:t>
            </a:r>
          </a:p>
        </p:txBody>
      </p:sp>
      <p:sp>
        <p:nvSpPr>
          <p:cNvPr id="4" name="Slide Number Placeholder 3"/>
          <p:cNvSpPr>
            <a:spLocks noGrp="1"/>
          </p:cNvSpPr>
          <p:nvPr>
            <p:ph type="sldNum" sz="quarter" idx="10"/>
          </p:nvPr>
        </p:nvSpPr>
        <p:spPr/>
        <p:txBody>
          <a:bodyPr/>
          <a:lstStyle/>
          <a:p>
            <a:fld id="{185C0CEF-9295-7148-AB4A-9C3A0D19EF57}" type="slidenum">
              <a:rPr lang="en-US" smtClean="0"/>
              <a:t>19</a:t>
            </a:fld>
            <a:endParaRPr lang="en-US"/>
          </a:p>
        </p:txBody>
      </p:sp>
    </p:spTree>
    <p:extLst>
      <p:ext uri="{BB962C8B-B14F-4D97-AF65-F5344CB8AC3E}">
        <p14:creationId xmlns:p14="http://schemas.microsoft.com/office/powerpoint/2010/main" val="1062459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 Kohnke</a:t>
            </a:r>
          </a:p>
        </p:txBody>
      </p:sp>
      <p:sp>
        <p:nvSpPr>
          <p:cNvPr id="4" name="Slide Number Placeholder 3"/>
          <p:cNvSpPr>
            <a:spLocks noGrp="1"/>
          </p:cNvSpPr>
          <p:nvPr>
            <p:ph type="sldNum" sz="quarter" idx="10"/>
          </p:nvPr>
        </p:nvSpPr>
        <p:spPr/>
        <p:txBody>
          <a:bodyPr/>
          <a:lstStyle/>
          <a:p>
            <a:fld id="{185C0CEF-9295-7148-AB4A-9C3A0D19EF57}" type="slidenum">
              <a:rPr lang="en-US" smtClean="0"/>
              <a:t>20</a:t>
            </a:fld>
            <a:endParaRPr lang="en-US"/>
          </a:p>
        </p:txBody>
      </p:sp>
    </p:spTree>
    <p:extLst>
      <p:ext uri="{BB962C8B-B14F-4D97-AF65-F5344CB8AC3E}">
        <p14:creationId xmlns:p14="http://schemas.microsoft.com/office/powerpoint/2010/main" val="123542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21</a:t>
            </a:fld>
            <a:endParaRPr lang="en-US"/>
          </a:p>
        </p:txBody>
      </p:sp>
    </p:spTree>
    <p:extLst>
      <p:ext uri="{BB962C8B-B14F-4D97-AF65-F5344CB8AC3E}">
        <p14:creationId xmlns:p14="http://schemas.microsoft.com/office/powerpoint/2010/main" val="525281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Maria Kohnke</a:t>
            </a:r>
          </a:p>
        </p:txBody>
      </p:sp>
      <p:sp>
        <p:nvSpPr>
          <p:cNvPr id="4" name="Slide Number Placeholder 3"/>
          <p:cNvSpPr>
            <a:spLocks noGrp="1"/>
          </p:cNvSpPr>
          <p:nvPr>
            <p:ph type="sldNum" sz="quarter" idx="10"/>
          </p:nvPr>
        </p:nvSpPr>
        <p:spPr/>
        <p:txBody>
          <a:bodyPr/>
          <a:lstStyle/>
          <a:p>
            <a:fld id="{185C0CEF-9295-7148-AB4A-9C3A0D19EF57}" type="slidenum">
              <a:rPr lang="en-US" smtClean="0"/>
              <a:t>2</a:t>
            </a:fld>
            <a:endParaRPr lang="en-US"/>
          </a:p>
        </p:txBody>
      </p:sp>
    </p:spTree>
    <p:extLst>
      <p:ext uri="{BB962C8B-B14F-4D97-AF65-F5344CB8AC3E}">
        <p14:creationId xmlns:p14="http://schemas.microsoft.com/office/powerpoint/2010/main" val="81065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Witman</a:t>
            </a:r>
          </a:p>
        </p:txBody>
      </p:sp>
      <p:sp>
        <p:nvSpPr>
          <p:cNvPr id="4" name="Slide Number Placeholder 3"/>
          <p:cNvSpPr>
            <a:spLocks noGrp="1"/>
          </p:cNvSpPr>
          <p:nvPr>
            <p:ph type="sldNum" sz="quarter" idx="10"/>
          </p:nvPr>
        </p:nvSpPr>
        <p:spPr/>
        <p:txBody>
          <a:bodyPr/>
          <a:lstStyle/>
          <a:p>
            <a:fld id="{185C0CEF-9295-7148-AB4A-9C3A0D19EF57}" type="slidenum">
              <a:rPr lang="en-US" smtClean="0"/>
              <a:t>22</a:t>
            </a:fld>
            <a:endParaRPr lang="en-US"/>
          </a:p>
        </p:txBody>
      </p:sp>
    </p:spTree>
    <p:extLst>
      <p:ext uri="{BB962C8B-B14F-4D97-AF65-F5344CB8AC3E}">
        <p14:creationId xmlns:p14="http://schemas.microsoft.com/office/powerpoint/2010/main" val="225453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3</a:t>
            </a:fld>
            <a:endParaRPr lang="en-US"/>
          </a:p>
        </p:txBody>
      </p:sp>
    </p:spTree>
    <p:extLst>
      <p:ext uri="{BB962C8B-B14F-4D97-AF65-F5344CB8AC3E}">
        <p14:creationId xmlns:p14="http://schemas.microsoft.com/office/powerpoint/2010/main" val="10675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4</a:t>
            </a:fld>
            <a:endParaRPr lang="en-US"/>
          </a:p>
        </p:txBody>
      </p:sp>
    </p:spTree>
    <p:extLst>
      <p:ext uri="{BB962C8B-B14F-4D97-AF65-F5344CB8AC3E}">
        <p14:creationId xmlns:p14="http://schemas.microsoft.com/office/powerpoint/2010/main" val="104401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5</a:t>
            </a:fld>
            <a:endParaRPr lang="en-US"/>
          </a:p>
        </p:txBody>
      </p:sp>
    </p:spTree>
    <p:extLst>
      <p:ext uri="{BB962C8B-B14F-4D97-AF65-F5344CB8AC3E}">
        <p14:creationId xmlns:p14="http://schemas.microsoft.com/office/powerpoint/2010/main" val="90142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6</a:t>
            </a:fld>
            <a:endParaRPr lang="en-US"/>
          </a:p>
        </p:txBody>
      </p:sp>
    </p:spTree>
    <p:extLst>
      <p:ext uri="{BB962C8B-B14F-4D97-AF65-F5344CB8AC3E}">
        <p14:creationId xmlns:p14="http://schemas.microsoft.com/office/powerpoint/2010/main" val="384482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7</a:t>
            </a:fld>
            <a:endParaRPr lang="en-US"/>
          </a:p>
        </p:txBody>
      </p:sp>
    </p:spTree>
    <p:extLst>
      <p:ext uri="{BB962C8B-B14F-4D97-AF65-F5344CB8AC3E}">
        <p14:creationId xmlns:p14="http://schemas.microsoft.com/office/powerpoint/2010/main" val="3747918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185C0CEF-9295-7148-AB4A-9C3A0D19EF57}" type="slidenum">
              <a:rPr lang="en-US" smtClean="0"/>
              <a:t>8</a:t>
            </a:fld>
            <a:endParaRPr lang="en-US"/>
          </a:p>
        </p:txBody>
      </p:sp>
    </p:spTree>
    <p:extLst>
      <p:ext uri="{BB962C8B-B14F-4D97-AF65-F5344CB8AC3E}">
        <p14:creationId xmlns:p14="http://schemas.microsoft.com/office/powerpoint/2010/main" val="376711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Maxwell-Doherty</a:t>
            </a:r>
          </a:p>
        </p:txBody>
      </p:sp>
      <p:sp>
        <p:nvSpPr>
          <p:cNvPr id="4" name="Slide Number Placeholder 3"/>
          <p:cNvSpPr>
            <a:spLocks noGrp="1"/>
          </p:cNvSpPr>
          <p:nvPr>
            <p:ph type="sldNum" sz="quarter" idx="10"/>
          </p:nvPr>
        </p:nvSpPr>
        <p:spPr/>
        <p:txBody>
          <a:bodyPr/>
          <a:lstStyle/>
          <a:p>
            <a:fld id="{E3630137-724F-9E4C-BA23-A9B766DBFA03}" type="slidenum">
              <a:rPr lang="en-US" smtClean="0"/>
              <a:t>9</a:t>
            </a:fld>
            <a:endParaRPr lang="en-US"/>
          </a:p>
        </p:txBody>
      </p:sp>
    </p:spTree>
    <p:extLst>
      <p:ext uri="{BB962C8B-B14F-4D97-AF65-F5344CB8AC3E}">
        <p14:creationId xmlns:p14="http://schemas.microsoft.com/office/powerpoint/2010/main" val="3040515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ACFF8D-1E6D-2945-A967-8B5D34C18050}"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195430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CFF8D-1E6D-2945-A967-8B5D34C18050}"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271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CFF8D-1E6D-2945-A967-8B5D34C18050}"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2660531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ACFF8D-1E6D-2945-A967-8B5D34C18050}"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111671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ACFF8D-1E6D-2945-A967-8B5D34C18050}"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18438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ACFF8D-1E6D-2945-A967-8B5D34C18050}"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2010681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ACFF8D-1E6D-2945-A967-8B5D34C18050}"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3938786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ACFF8D-1E6D-2945-A967-8B5D34C18050}"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398091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ACFF8D-1E6D-2945-A967-8B5D34C18050}"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52432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CFF8D-1E6D-2945-A967-8B5D34C18050}"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2403017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ACFF8D-1E6D-2945-A967-8B5D34C18050}"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8E9E38-8786-544C-947D-72AFF91DFA87}" type="slidenum">
              <a:rPr lang="en-US" smtClean="0"/>
              <a:t>‹#›</a:t>
            </a:fld>
            <a:endParaRPr lang="en-US"/>
          </a:p>
        </p:txBody>
      </p:sp>
    </p:spTree>
    <p:extLst>
      <p:ext uri="{BB962C8B-B14F-4D97-AF65-F5344CB8AC3E}">
        <p14:creationId xmlns:p14="http://schemas.microsoft.com/office/powerpoint/2010/main" val="197133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CFF8D-1E6D-2945-A967-8B5D34C18050}" type="datetimeFigureOut">
              <a:rPr lang="en-US" smtClean="0"/>
              <a:t>9/3/2019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E9E38-8786-544C-947D-72AFF91DFA87}" type="slidenum">
              <a:rPr lang="en-US" smtClean="0"/>
              <a:t>‹#›</a:t>
            </a:fld>
            <a:endParaRPr lang="en-US"/>
          </a:p>
        </p:txBody>
      </p:sp>
    </p:spTree>
    <p:extLst>
      <p:ext uri="{BB962C8B-B14F-4D97-AF65-F5344CB8AC3E}">
        <p14:creationId xmlns:p14="http://schemas.microsoft.com/office/powerpoint/2010/main" val="3728406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54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99641"/>
            <a:ext cx="7772400" cy="1470025"/>
          </a:xfrm>
        </p:spPr>
        <p:txBody>
          <a:bodyPr>
            <a:normAutofit/>
          </a:bodyPr>
          <a:lstStyle/>
          <a:p>
            <a:r>
              <a:rPr lang="en-US" sz="7200" dirty="0">
                <a:solidFill>
                  <a:schemeClr val="accent5">
                    <a:lumMod val="75000"/>
                  </a:schemeClr>
                </a:solidFill>
              </a:rPr>
              <a:t>Eight to Graduate</a:t>
            </a:r>
          </a:p>
        </p:txBody>
      </p:sp>
      <p:sp>
        <p:nvSpPr>
          <p:cNvPr id="3" name="Subtitle 2"/>
          <p:cNvSpPr>
            <a:spLocks noGrp="1"/>
          </p:cNvSpPr>
          <p:nvPr>
            <p:ph type="subTitle" idx="1"/>
          </p:nvPr>
        </p:nvSpPr>
        <p:spPr>
          <a:xfrm>
            <a:off x="1132764" y="4418463"/>
            <a:ext cx="7124132" cy="1752600"/>
          </a:xfrm>
        </p:spPr>
        <p:txBody>
          <a:bodyPr>
            <a:normAutofit/>
          </a:bodyPr>
          <a:lstStyle/>
          <a:p>
            <a:r>
              <a:rPr lang="en-US" sz="4000" dirty="0">
                <a:solidFill>
                  <a:schemeClr val="accent5">
                    <a:lumMod val="75000"/>
                  </a:schemeClr>
                </a:solidFill>
              </a:rPr>
              <a:t>Fall Senior Information Meeting</a:t>
            </a:r>
          </a:p>
        </p:txBody>
      </p:sp>
      <p:pic>
        <p:nvPicPr>
          <p:cNvPr id="5" name="Picture 4"/>
          <p:cNvPicPr>
            <a:picLocks noChangeAspect="1"/>
          </p:cNvPicPr>
          <p:nvPr/>
        </p:nvPicPr>
        <p:blipFill>
          <a:blip r:embed="rId3"/>
          <a:stretch>
            <a:fillRect/>
          </a:stretch>
        </p:blipFill>
        <p:spPr>
          <a:xfrm>
            <a:off x="1613815" y="364794"/>
            <a:ext cx="2358823" cy="2348764"/>
          </a:xfrm>
          <a:prstGeom prst="rect">
            <a:avLst/>
          </a:prstGeom>
          <a:ln w="38100" cap="sq">
            <a:solidFill>
              <a:schemeClr val="accent6">
                <a:lumMod val="60000"/>
                <a:lumOff val="40000"/>
              </a:schemeClr>
            </a:solidFill>
            <a:prstDash val="solid"/>
            <a:miter lim="800000"/>
          </a:ln>
          <a:effectLst>
            <a:outerShdw blurRad="76200" dir="18900000" sy="23000" kx="-1200000" algn="bl" rotWithShape="0">
              <a:prstClr val="black">
                <a:alpha val="20000"/>
              </a:prstClr>
            </a:outerShdw>
          </a:effectLst>
        </p:spPr>
      </p:pic>
      <p:sp>
        <p:nvSpPr>
          <p:cNvPr id="6" name="Rectangle 5"/>
          <p:cNvSpPr/>
          <p:nvPr/>
        </p:nvSpPr>
        <p:spPr>
          <a:xfrm>
            <a:off x="1241947" y="377322"/>
            <a:ext cx="7902053" cy="2403222"/>
          </a:xfrm>
          <a:prstGeom prst="rect">
            <a:avLst/>
          </a:prstGeom>
        </p:spPr>
        <p:txBody>
          <a:bodyPr wrap="square">
            <a:spAutoFit/>
          </a:bodyPr>
          <a:lstStyle/>
          <a:p>
            <a:pPr marL="3028950" marR="254000">
              <a:lnSpc>
                <a:spcPts val="4945"/>
              </a:lnSpc>
              <a:spcBef>
                <a:spcPts val="0"/>
              </a:spcBef>
              <a:spcAft>
                <a:spcPts val="0"/>
              </a:spcAft>
            </a:pPr>
            <a:r>
              <a:rPr lang="en-US" sz="2800" dirty="0">
                <a:solidFill>
                  <a:srgbClr val="694B90"/>
                </a:solidFill>
                <a:latin typeface="Arial" panose="020B0604020202020204" pitchFamily="34" charset="0"/>
                <a:ea typeface="Arial" panose="020B0604020202020204" pitchFamily="34" charset="0"/>
                <a:cs typeface="Times New Roman" panose="02020603050405020304" pitchFamily="18" charset="0"/>
              </a:rPr>
              <a:t>SENIOR</a:t>
            </a:r>
            <a:r>
              <a:rPr lang="en-US" sz="2800" spc="-30" dirty="0">
                <a:solidFill>
                  <a:srgbClr val="694B90"/>
                </a:solidFill>
                <a:latin typeface="Arial" panose="020B0604020202020204" pitchFamily="34" charset="0"/>
                <a:ea typeface="Arial" panose="020B0604020202020204" pitchFamily="34" charset="0"/>
                <a:cs typeface="Times New Roman" panose="02020603050405020304" pitchFamily="18" charset="0"/>
              </a:rPr>
              <a:t> </a:t>
            </a:r>
            <a:r>
              <a:rPr lang="en-US" sz="2800" dirty="0">
                <a:solidFill>
                  <a:srgbClr val="694B90"/>
                </a:solidFill>
                <a:latin typeface="Arial" panose="020B0604020202020204" pitchFamily="34" charset="0"/>
                <a:ea typeface="Arial" panose="020B0604020202020204" pitchFamily="34" charset="0"/>
                <a:cs typeface="Times New Roman" panose="02020603050405020304" pitchFamily="18" charset="0"/>
              </a:rPr>
              <a:t>YEAR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028950" marR="196850">
              <a:lnSpc>
                <a:spcPts val="5245"/>
              </a:lnSpc>
              <a:spcBef>
                <a:spcPts val="0"/>
              </a:spcBef>
              <a:spcAft>
                <a:spcPts val="0"/>
              </a:spcAft>
            </a:pPr>
            <a:r>
              <a:rPr lang="en-US" sz="2800" dirty="0">
                <a:solidFill>
                  <a:srgbClr val="694B90"/>
                </a:solidFill>
                <a:latin typeface="Arial" panose="020B0604020202020204" pitchFamily="34" charset="0"/>
                <a:ea typeface="Arial" panose="020B0604020202020204" pitchFamily="34" charset="0"/>
                <a:cs typeface="Times New Roman" panose="02020603050405020304" pitchFamily="18" charset="0"/>
              </a:rPr>
              <a:t>EXPERIENCE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371850" marR="0">
              <a:spcBef>
                <a:spcPts val="0"/>
              </a:spcBef>
              <a:spcAft>
                <a:spcPts val="0"/>
              </a:spcAft>
            </a:pPr>
            <a:r>
              <a:rPr lang="en-US" sz="6600" b="1" dirty="0" smtClean="0">
                <a:solidFill>
                  <a:srgbClr val="5F497A"/>
                </a:solidFill>
                <a:latin typeface="Arial" panose="020B0604020202020204" pitchFamily="34" charset="0"/>
                <a:ea typeface="Calibri" panose="020F0502020204030204" pitchFamily="34" charset="0"/>
                <a:cs typeface="Times New Roman" panose="02020603050405020304" pitchFamily="18" charset="0"/>
              </a:rPr>
              <a:t>2020</a:t>
            </a:r>
            <a:endParaRPr lang="en-US" sz="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8807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0F8A-A85D-2347-8759-1FDDE54BA079}"/>
              </a:ext>
            </a:extLst>
          </p:cNvPr>
          <p:cNvSpPr>
            <a:spLocks noGrp="1"/>
          </p:cNvSpPr>
          <p:nvPr>
            <p:ph type="title"/>
          </p:nvPr>
        </p:nvSpPr>
        <p:spPr>
          <a:xfrm>
            <a:off x="457200" y="274638"/>
            <a:ext cx="8229600" cy="2283627"/>
          </a:xfrm>
        </p:spPr>
        <p:txBody>
          <a:bodyPr>
            <a:normAutofit fontScale="90000"/>
          </a:bodyPr>
          <a:lstStyle/>
          <a:p>
            <a:r>
              <a:rPr lang="en-US" dirty="0"/>
              <a:t>Purpose asks </a:t>
            </a:r>
            <a:r>
              <a:rPr lang="en-US" i="1" dirty="0">
                <a:solidFill>
                  <a:schemeClr val="accent6">
                    <a:lumMod val="75000"/>
                  </a:schemeClr>
                </a:solidFill>
              </a:rPr>
              <a:t>why and how </a:t>
            </a:r>
            <a:r>
              <a:rPr lang="en-US" i="1" dirty="0"/>
              <a:t>questions</a:t>
            </a:r>
            <a:r>
              <a:rPr lang="en-US" dirty="0"/>
              <a:t/>
            </a:r>
            <a:br>
              <a:rPr lang="en-US" dirty="0"/>
            </a:br>
            <a:r>
              <a:rPr lang="en-US" dirty="0"/>
              <a:t/>
            </a:r>
            <a:br>
              <a:rPr lang="en-US" dirty="0"/>
            </a:br>
            <a:endParaRPr lang="en-US" dirty="0"/>
          </a:p>
        </p:txBody>
      </p:sp>
      <p:sp>
        <p:nvSpPr>
          <p:cNvPr id="3" name="Content Placeholder 2">
            <a:extLst>
              <a:ext uri="{FF2B5EF4-FFF2-40B4-BE49-F238E27FC236}">
                <a16:creationId xmlns:a16="http://schemas.microsoft.com/office/drawing/2014/main" id="{AD212302-AFDA-6347-9110-33314D51F9A9}"/>
              </a:ext>
            </a:extLst>
          </p:cNvPr>
          <p:cNvSpPr>
            <a:spLocks noGrp="1"/>
          </p:cNvSpPr>
          <p:nvPr>
            <p:ph idx="1"/>
          </p:nvPr>
        </p:nvSpPr>
        <p:spPr>
          <a:xfrm>
            <a:off x="385281" y="2350215"/>
            <a:ext cx="8229600" cy="4132780"/>
          </a:xfrm>
        </p:spPr>
        <p:txBody>
          <a:bodyPr>
            <a:normAutofit lnSpcReduction="10000"/>
          </a:bodyPr>
          <a:lstStyle/>
          <a:p>
            <a:pPr marL="0" indent="0">
              <a:buNone/>
            </a:pPr>
            <a:r>
              <a:rPr lang="en-US" dirty="0"/>
              <a:t>Purpose involves a job or career, and yet is much bigger than that.</a:t>
            </a:r>
          </a:p>
          <a:p>
            <a:pPr marL="0" indent="0">
              <a:buNone/>
            </a:pPr>
            <a:endParaRPr lang="en-US" dirty="0"/>
          </a:p>
          <a:p>
            <a:pPr marL="0" indent="0">
              <a:buNone/>
            </a:pPr>
            <a:r>
              <a:rPr lang="en-US" dirty="0"/>
              <a:t>Purpose is also about </a:t>
            </a:r>
          </a:p>
          <a:p>
            <a:pPr marL="0" indent="0">
              <a:buNone/>
            </a:pPr>
            <a:r>
              <a:rPr lang="en-US" dirty="0"/>
              <a:t>making meaning in relationships,</a:t>
            </a:r>
          </a:p>
          <a:p>
            <a:pPr marL="0" indent="0">
              <a:buNone/>
            </a:pPr>
            <a:r>
              <a:rPr lang="en-US" dirty="0"/>
              <a:t>	gifts and abilities,</a:t>
            </a:r>
          </a:p>
          <a:p>
            <a:pPr marL="0" indent="0">
              <a:buNone/>
            </a:pPr>
            <a:r>
              <a:rPr lang="en-US" dirty="0"/>
              <a:t>		and serving others.</a:t>
            </a:r>
            <a:br>
              <a:rPr lang="en-US" dirty="0"/>
            </a:br>
            <a:endParaRPr lang="en-US" dirty="0"/>
          </a:p>
        </p:txBody>
      </p:sp>
    </p:spTree>
    <p:extLst>
      <p:ext uri="{BB962C8B-B14F-4D97-AF65-F5344CB8AC3E}">
        <p14:creationId xmlns:p14="http://schemas.microsoft.com/office/powerpoint/2010/main" val="368257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6">
                    <a:lumMod val="75000"/>
                  </a:schemeClr>
                </a:solidFill>
              </a:rPr>
              <a:t/>
            </a:r>
            <a:br>
              <a:rPr lang="en-US" dirty="0">
                <a:solidFill>
                  <a:schemeClr val="accent6">
                    <a:lumMod val="75000"/>
                  </a:schemeClr>
                </a:solidFill>
              </a:rPr>
            </a:br>
            <a:r>
              <a:rPr lang="en-US" dirty="0">
                <a:solidFill>
                  <a:schemeClr val="accent6">
                    <a:lumMod val="75000"/>
                  </a:schemeClr>
                </a:solidFill>
              </a:rPr>
              <a:t>Vocation/Purpose</a:t>
            </a:r>
          </a:p>
        </p:txBody>
      </p:sp>
      <p:sp>
        <p:nvSpPr>
          <p:cNvPr id="3" name="Content Placeholder 2"/>
          <p:cNvSpPr>
            <a:spLocks noGrp="1"/>
          </p:cNvSpPr>
          <p:nvPr>
            <p:ph idx="1"/>
          </p:nvPr>
        </p:nvSpPr>
        <p:spPr>
          <a:xfrm>
            <a:off x="850404" y="2031854"/>
            <a:ext cx="7443192" cy="3676510"/>
          </a:xfrm>
        </p:spPr>
        <p:txBody>
          <a:bodyPr/>
          <a:lstStyle/>
          <a:p>
            <a:pPr marL="0" lvl="0" indent="0">
              <a:buNone/>
            </a:pPr>
            <a:r>
              <a:rPr lang="en-US" dirty="0">
                <a:solidFill>
                  <a:prstClr val="black"/>
                </a:solidFill>
              </a:rPr>
              <a:t>Cal Lutheran equips graduates like you who are:</a:t>
            </a:r>
          </a:p>
          <a:p>
            <a:pPr marL="0" lvl="0" indent="0" algn="ctr">
              <a:buNone/>
            </a:pPr>
            <a:r>
              <a:rPr lang="en-US" dirty="0">
                <a:solidFill>
                  <a:srgbClr val="8D34E0">
                    <a:lumMod val="75000"/>
                  </a:srgbClr>
                </a:solidFill>
              </a:rPr>
              <a:t>Called an empowered</a:t>
            </a:r>
          </a:p>
          <a:p>
            <a:pPr marL="0" lvl="0" indent="0" algn="ctr">
              <a:buNone/>
            </a:pPr>
            <a:r>
              <a:rPr lang="en-US" dirty="0">
                <a:solidFill>
                  <a:srgbClr val="8D34E0">
                    <a:lumMod val="75000"/>
                  </a:srgbClr>
                </a:solidFill>
              </a:rPr>
              <a:t>to serve the neighbor</a:t>
            </a:r>
          </a:p>
          <a:p>
            <a:pPr marL="0" lvl="0" indent="0" algn="ctr">
              <a:buNone/>
            </a:pPr>
            <a:r>
              <a:rPr lang="en-US" dirty="0">
                <a:solidFill>
                  <a:srgbClr val="8D34E0">
                    <a:lumMod val="75000"/>
                  </a:srgbClr>
                </a:solidFill>
              </a:rPr>
              <a:t>so that all may flourish</a:t>
            </a:r>
          </a:p>
          <a:p>
            <a:pPr marL="0" indent="0">
              <a:buNone/>
            </a:pPr>
            <a:endParaRPr lang="en-US" dirty="0"/>
          </a:p>
        </p:txBody>
      </p:sp>
    </p:spTree>
    <p:extLst>
      <p:ext uri="{BB962C8B-B14F-4D97-AF65-F5344CB8AC3E}">
        <p14:creationId xmlns:p14="http://schemas.microsoft.com/office/powerpoint/2010/main" val="646777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8">
            <a:extLst>
              <a:ext uri="{FF2B5EF4-FFF2-40B4-BE49-F238E27FC236}">
                <a16:creationId xmlns:a16="http://schemas.microsoft.com/office/drawing/2014/main" id="{05EDDDB4-A6FD-FB48-89B1-6ED2F6EC9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547" y="3462480"/>
            <a:ext cx="3298004" cy="3298004"/>
          </a:xfrm>
          <a:prstGeom prst="rect">
            <a:avLst/>
          </a:prstGeom>
        </p:spPr>
      </p:pic>
      <p:sp>
        <p:nvSpPr>
          <p:cNvPr id="8" name="TextBox 7">
            <a:extLst>
              <a:ext uri="{FF2B5EF4-FFF2-40B4-BE49-F238E27FC236}">
                <a16:creationId xmlns:a16="http://schemas.microsoft.com/office/drawing/2014/main" id="{6EBF74AF-14B6-7947-B599-78E1709C7071}"/>
              </a:ext>
            </a:extLst>
          </p:cNvPr>
          <p:cNvSpPr txBox="1"/>
          <p:nvPr/>
        </p:nvSpPr>
        <p:spPr>
          <a:xfrm>
            <a:off x="3955551" y="5894388"/>
            <a:ext cx="1600297" cy="646331"/>
          </a:xfrm>
          <a:prstGeom prst="rect">
            <a:avLst/>
          </a:prstGeom>
          <a:noFill/>
        </p:spPr>
        <p:txBody>
          <a:bodyPr wrap="square" rtlCol="0">
            <a:spAutoFit/>
          </a:bodyPr>
          <a:lstStyle/>
          <a:p>
            <a:r>
              <a:rPr lang="en-US" dirty="0"/>
              <a:t>Dalia Flores ’16, MPPA ’17  </a:t>
            </a:r>
          </a:p>
        </p:txBody>
      </p:sp>
      <p:pic>
        <p:nvPicPr>
          <p:cNvPr id="11" name="Picture 10">
            <a:extLst>
              <a:ext uri="{FF2B5EF4-FFF2-40B4-BE49-F238E27FC236}">
                <a16:creationId xmlns:a16="http://schemas.microsoft.com/office/drawing/2014/main" id="{53E89FE4-96CF-E741-B702-4DC43457EC36}"/>
              </a:ext>
            </a:extLst>
          </p:cNvPr>
          <p:cNvPicPr>
            <a:picLocks noChangeAspect="1"/>
          </p:cNvPicPr>
          <p:nvPr/>
        </p:nvPicPr>
        <p:blipFill rotWithShape="1">
          <a:blip r:embed="rId3"/>
          <a:srcRect l="12700" r="12533"/>
          <a:stretch/>
        </p:blipFill>
        <p:spPr>
          <a:xfrm>
            <a:off x="657547" y="254643"/>
            <a:ext cx="2268638" cy="3034239"/>
          </a:xfrm>
          <a:prstGeom prst="rect">
            <a:avLst/>
          </a:prstGeom>
        </p:spPr>
      </p:pic>
      <p:pic>
        <p:nvPicPr>
          <p:cNvPr id="13" name="Picture 12">
            <a:extLst>
              <a:ext uri="{FF2B5EF4-FFF2-40B4-BE49-F238E27FC236}">
                <a16:creationId xmlns:a16="http://schemas.microsoft.com/office/drawing/2014/main" id="{DF86DC99-3F36-B140-B8C8-3912F027E277}"/>
              </a:ext>
            </a:extLst>
          </p:cNvPr>
          <p:cNvPicPr>
            <a:picLocks noChangeAspect="1"/>
          </p:cNvPicPr>
          <p:nvPr/>
        </p:nvPicPr>
        <p:blipFill rotWithShape="1">
          <a:blip r:embed="rId4"/>
          <a:srcRect l="39524" t="11818"/>
          <a:stretch/>
        </p:blipFill>
        <p:spPr>
          <a:xfrm>
            <a:off x="5113880" y="405268"/>
            <a:ext cx="3342512" cy="3249243"/>
          </a:xfrm>
          <a:prstGeom prst="rect">
            <a:avLst/>
          </a:prstGeom>
        </p:spPr>
      </p:pic>
      <p:pic>
        <p:nvPicPr>
          <p:cNvPr id="15" name="Picture 14">
            <a:extLst>
              <a:ext uri="{FF2B5EF4-FFF2-40B4-BE49-F238E27FC236}">
                <a16:creationId xmlns:a16="http://schemas.microsoft.com/office/drawing/2014/main" id="{E617E09D-9769-CE40-AF60-A9479B14692F}"/>
              </a:ext>
            </a:extLst>
          </p:cNvPr>
          <p:cNvPicPr>
            <a:picLocks noChangeAspect="1"/>
          </p:cNvPicPr>
          <p:nvPr/>
        </p:nvPicPr>
        <p:blipFill>
          <a:blip r:embed="rId5"/>
          <a:stretch>
            <a:fillRect/>
          </a:stretch>
        </p:blipFill>
        <p:spPr>
          <a:xfrm>
            <a:off x="6227180" y="3874276"/>
            <a:ext cx="2474411" cy="2474411"/>
          </a:xfrm>
          <a:prstGeom prst="rect">
            <a:avLst/>
          </a:prstGeom>
        </p:spPr>
      </p:pic>
      <p:sp>
        <p:nvSpPr>
          <p:cNvPr id="16" name="TextBox 15">
            <a:extLst>
              <a:ext uri="{FF2B5EF4-FFF2-40B4-BE49-F238E27FC236}">
                <a16:creationId xmlns:a16="http://schemas.microsoft.com/office/drawing/2014/main" id="{0098D7E4-B12F-BF47-9A39-E0C42424125A}"/>
              </a:ext>
            </a:extLst>
          </p:cNvPr>
          <p:cNvSpPr txBox="1"/>
          <p:nvPr/>
        </p:nvSpPr>
        <p:spPr>
          <a:xfrm>
            <a:off x="2926185" y="1600195"/>
            <a:ext cx="1296364" cy="646331"/>
          </a:xfrm>
          <a:prstGeom prst="rect">
            <a:avLst/>
          </a:prstGeom>
          <a:noFill/>
        </p:spPr>
        <p:txBody>
          <a:bodyPr wrap="square" rtlCol="0">
            <a:spAutoFit/>
          </a:bodyPr>
          <a:lstStyle/>
          <a:p>
            <a:r>
              <a:rPr lang="en-US" dirty="0"/>
              <a:t>Andres Elvira ‘18</a:t>
            </a:r>
          </a:p>
        </p:txBody>
      </p:sp>
      <p:sp>
        <p:nvSpPr>
          <p:cNvPr id="17" name="TextBox 16">
            <a:extLst>
              <a:ext uri="{FF2B5EF4-FFF2-40B4-BE49-F238E27FC236}">
                <a16:creationId xmlns:a16="http://schemas.microsoft.com/office/drawing/2014/main" id="{7223C9D8-E50A-F543-8B3C-494AEAAF2281}"/>
              </a:ext>
            </a:extLst>
          </p:cNvPr>
          <p:cNvSpPr txBox="1"/>
          <p:nvPr/>
        </p:nvSpPr>
        <p:spPr>
          <a:xfrm>
            <a:off x="4018147" y="2704489"/>
            <a:ext cx="1033138" cy="646331"/>
          </a:xfrm>
          <a:prstGeom prst="rect">
            <a:avLst/>
          </a:prstGeom>
          <a:noFill/>
        </p:spPr>
        <p:txBody>
          <a:bodyPr wrap="square" rtlCol="0">
            <a:spAutoFit/>
          </a:bodyPr>
          <a:lstStyle/>
          <a:p>
            <a:pPr algn="r"/>
            <a:r>
              <a:rPr lang="en-US" dirty="0"/>
              <a:t>Anna Berg ‘17</a:t>
            </a:r>
          </a:p>
        </p:txBody>
      </p:sp>
      <p:sp>
        <p:nvSpPr>
          <p:cNvPr id="18" name="TextBox 17">
            <a:extLst>
              <a:ext uri="{FF2B5EF4-FFF2-40B4-BE49-F238E27FC236}">
                <a16:creationId xmlns:a16="http://schemas.microsoft.com/office/drawing/2014/main" id="{0EFEF3CD-6BFA-6E4D-AEE8-E097AC959AA9}"/>
              </a:ext>
            </a:extLst>
          </p:cNvPr>
          <p:cNvSpPr txBox="1"/>
          <p:nvPr/>
        </p:nvSpPr>
        <p:spPr>
          <a:xfrm>
            <a:off x="4988689" y="4243608"/>
            <a:ext cx="1238491" cy="646331"/>
          </a:xfrm>
          <a:prstGeom prst="rect">
            <a:avLst/>
          </a:prstGeom>
          <a:noFill/>
        </p:spPr>
        <p:txBody>
          <a:bodyPr wrap="square" rtlCol="0">
            <a:spAutoFit/>
          </a:bodyPr>
          <a:lstStyle/>
          <a:p>
            <a:pPr algn="r"/>
            <a:r>
              <a:rPr lang="en-US" dirty="0"/>
              <a:t>Daniel Lacey ‘17</a:t>
            </a:r>
          </a:p>
        </p:txBody>
      </p:sp>
    </p:spTree>
    <p:extLst>
      <p:ext uri="{BB962C8B-B14F-4D97-AF65-F5344CB8AC3E}">
        <p14:creationId xmlns:p14="http://schemas.microsoft.com/office/powerpoint/2010/main" val="105881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STRONG!</a:t>
            </a:r>
          </a:p>
        </p:txBody>
      </p:sp>
      <p:sp>
        <p:nvSpPr>
          <p:cNvPr id="3" name="Content Placeholder 2"/>
          <p:cNvSpPr>
            <a:spLocks noGrp="1"/>
          </p:cNvSpPr>
          <p:nvPr>
            <p:ph idx="1"/>
          </p:nvPr>
        </p:nvSpPr>
        <p:spPr/>
        <p:txBody>
          <a:bodyPr>
            <a:normAutofit lnSpcReduction="10000"/>
          </a:bodyPr>
          <a:lstStyle/>
          <a:p>
            <a:r>
              <a:rPr lang="en-US" dirty="0"/>
              <a:t>Make the connections: </a:t>
            </a:r>
          </a:p>
          <a:p>
            <a:pPr lvl="1"/>
            <a:r>
              <a:rPr lang="en-US" dirty="0"/>
              <a:t>Team Projects are challenging—but part of life!  Get ready to tell interviewers how you managed team projects.</a:t>
            </a:r>
          </a:p>
          <a:p>
            <a:pPr lvl="1"/>
            <a:r>
              <a:rPr lang="en-US" dirty="0"/>
              <a:t>Writing and speaking opportunities are priceless preparation for that “good job” down the road.</a:t>
            </a:r>
          </a:p>
          <a:p>
            <a:pPr lvl="1"/>
            <a:r>
              <a:rPr lang="en-US" dirty="0"/>
              <a:t>Use electives to improve the “toolkit” of knowledge and skills that will serve you well later.</a:t>
            </a:r>
          </a:p>
          <a:p>
            <a:pPr lvl="1"/>
            <a:r>
              <a:rPr lang="en-US" dirty="0"/>
              <a:t>Decent grades are good. Explaining what you learned and what you can do with it is better.</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82569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342900" lvl="1" indent="-342900">
              <a:buFont typeface="Arial"/>
              <a:buChar char="•"/>
            </a:pPr>
            <a:r>
              <a:rPr lang="en-US" dirty="0"/>
              <a:t>Welcome academic challenges:  Get in the habit of over-delivering now, BEFORE you get into the job market.</a:t>
            </a:r>
          </a:p>
          <a:p>
            <a:pPr marL="342900" lvl="1" indent="-342900">
              <a:buFont typeface="Arial"/>
              <a:buChar char="•"/>
            </a:pPr>
            <a:r>
              <a:rPr lang="en-US" dirty="0"/>
              <a:t>Continue to get to know your professors—they may write references later.</a:t>
            </a:r>
          </a:p>
          <a:p>
            <a:pPr marL="342900" lvl="1" indent="-342900">
              <a:buFont typeface="Arial"/>
              <a:buChar char="•"/>
            </a:pPr>
            <a:r>
              <a:rPr lang="en-US" dirty="0"/>
              <a:t>Enjoy the year—but remember that your academic performance is as important in May as in September.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4834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Begin smart. </a:t>
            </a:r>
            <a:br>
              <a:rPr lang="en-US" dirty="0"/>
            </a:br>
            <a:r>
              <a:rPr lang="en-US" dirty="0"/>
              <a:t>Purpose takes Planning.</a:t>
            </a:r>
          </a:p>
        </p:txBody>
      </p:sp>
      <p:sp>
        <p:nvSpPr>
          <p:cNvPr id="3" name="Content Placeholder 2"/>
          <p:cNvSpPr>
            <a:spLocks noGrp="1"/>
          </p:cNvSpPr>
          <p:nvPr>
            <p:ph idx="1"/>
          </p:nvPr>
        </p:nvSpPr>
        <p:spPr/>
        <p:txBody>
          <a:bodyPr/>
          <a:lstStyle/>
          <a:p>
            <a:r>
              <a:rPr lang="en-US" dirty="0"/>
              <a:t>Think about your post-graduation options</a:t>
            </a:r>
          </a:p>
          <a:p>
            <a:pPr lvl="1"/>
            <a:r>
              <a:rPr lang="en-US" dirty="0"/>
              <a:t>Working for a for-profit company</a:t>
            </a:r>
          </a:p>
          <a:p>
            <a:pPr lvl="1"/>
            <a:r>
              <a:rPr lang="en-US" dirty="0"/>
              <a:t>Working for a non-profit organization</a:t>
            </a:r>
          </a:p>
          <a:p>
            <a:pPr lvl="1"/>
            <a:r>
              <a:rPr lang="en-US" dirty="0"/>
              <a:t>Starting your own business</a:t>
            </a:r>
          </a:p>
          <a:p>
            <a:pPr lvl="1"/>
            <a:r>
              <a:rPr lang="en-US" dirty="0"/>
              <a:t>Volunteering for a non-profit – in the U.S., or outside</a:t>
            </a:r>
          </a:p>
          <a:p>
            <a:pPr lvl="1"/>
            <a:r>
              <a:rPr lang="en-US" dirty="0"/>
              <a:t>Or some combination!</a:t>
            </a:r>
          </a:p>
        </p:txBody>
      </p:sp>
    </p:spTree>
    <p:extLst>
      <p:ext uri="{BB962C8B-B14F-4D97-AF65-F5344CB8AC3E}">
        <p14:creationId xmlns:p14="http://schemas.microsoft.com/office/powerpoint/2010/main" val="1206657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 smart.</a:t>
            </a:r>
          </a:p>
        </p:txBody>
      </p:sp>
      <p:sp>
        <p:nvSpPr>
          <p:cNvPr id="3" name="Content Placeholder 2"/>
          <p:cNvSpPr>
            <a:spLocks noGrp="1"/>
          </p:cNvSpPr>
          <p:nvPr>
            <p:ph idx="1"/>
          </p:nvPr>
        </p:nvSpPr>
        <p:spPr/>
        <p:txBody>
          <a:bodyPr>
            <a:normAutofit/>
          </a:bodyPr>
          <a:lstStyle/>
          <a:p>
            <a:r>
              <a:rPr lang="en-US" dirty="0"/>
              <a:t>Prepare for interviews:</a:t>
            </a:r>
          </a:p>
          <a:p>
            <a:pPr lvl="1"/>
            <a:r>
              <a:rPr lang="en-US" dirty="0"/>
              <a:t>Own your education.  Interviewers will want to know what you learned, what you can do, what you learned from success and failure, what you did out of class as well as in.</a:t>
            </a:r>
          </a:p>
          <a:p>
            <a:pPr lvl="1"/>
            <a:r>
              <a:rPr lang="en-US" dirty="0"/>
              <a:t>Visit career services:  Prepare a resume; find out about resources available to you. Reflect on your interests and skills. </a:t>
            </a:r>
          </a:p>
        </p:txBody>
      </p:sp>
    </p:spTree>
    <p:extLst>
      <p:ext uri="{BB962C8B-B14F-4D97-AF65-F5344CB8AC3E}">
        <p14:creationId xmlns:p14="http://schemas.microsoft.com/office/powerpoint/2010/main" val="378413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Plan for graduate or professional schools. </a:t>
            </a:r>
          </a:p>
          <a:p>
            <a:pPr lvl="1"/>
            <a:r>
              <a:rPr lang="en-US" dirty="0"/>
              <a:t>Research the schools to which you want to apply.</a:t>
            </a:r>
          </a:p>
          <a:p>
            <a:pPr lvl="1"/>
            <a:r>
              <a:rPr lang="en-US" dirty="0"/>
              <a:t>Register for the GREs, MCATs, LSATs, etc.</a:t>
            </a:r>
          </a:p>
          <a:p>
            <a:pPr lvl="1"/>
            <a:r>
              <a:rPr lang="en-US" dirty="0"/>
              <a:t>Line up your letters of recommendation early.  A last-minute letter will sound like a last-minute letter.</a:t>
            </a:r>
          </a:p>
          <a:p>
            <a:pPr lvl="1"/>
            <a:r>
              <a:rPr lang="en-US" dirty="0"/>
              <a:t>Good grades are important—but your statement of purpose is what will distinguish you.</a:t>
            </a:r>
          </a:p>
        </p:txBody>
      </p:sp>
    </p:spTree>
    <p:extLst>
      <p:ext uri="{BB962C8B-B14F-4D97-AF65-F5344CB8AC3E}">
        <p14:creationId xmlns:p14="http://schemas.microsoft.com/office/powerpoint/2010/main" val="1361987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Anticipate Plan B, or C, or D:  as often as not, it turns out the be the A-Plan after all. </a:t>
            </a:r>
          </a:p>
          <a:p>
            <a:r>
              <a:rPr lang="en-US" dirty="0"/>
              <a:t>Don’t look (too much) past the present:  what happens in Spring semester is as important as what has happened until then.</a:t>
            </a:r>
          </a:p>
          <a:p>
            <a:r>
              <a:rPr lang="en-US" dirty="0"/>
              <a:t>Enjoy your year—but don’t lose momentum! </a:t>
            </a:r>
          </a:p>
        </p:txBody>
      </p:sp>
    </p:spTree>
    <p:extLst>
      <p:ext uri="{BB962C8B-B14F-4D97-AF65-F5344CB8AC3E}">
        <p14:creationId xmlns:p14="http://schemas.microsoft.com/office/powerpoint/2010/main" val="1932730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664"/>
            <a:ext cx="8229600" cy="1143000"/>
          </a:xfrm>
        </p:spPr>
        <p:txBody>
          <a:bodyPr/>
          <a:lstStyle/>
          <a:p>
            <a:r>
              <a:rPr lang="en-US" dirty="0"/>
              <a:t>Senior Registration</a:t>
            </a:r>
          </a:p>
        </p:txBody>
      </p:sp>
      <p:sp>
        <p:nvSpPr>
          <p:cNvPr id="3" name="Content Placeholder 2"/>
          <p:cNvSpPr>
            <a:spLocks noGrp="1"/>
          </p:cNvSpPr>
          <p:nvPr>
            <p:ph idx="1"/>
          </p:nvPr>
        </p:nvSpPr>
        <p:spPr>
          <a:xfrm>
            <a:off x="564073" y="1217346"/>
            <a:ext cx="8229600" cy="4525963"/>
          </a:xfrm>
        </p:spPr>
        <p:txBody>
          <a:bodyPr>
            <a:normAutofit fontScale="77500" lnSpcReduction="20000"/>
          </a:bodyPr>
          <a:lstStyle/>
          <a:p>
            <a:r>
              <a:rPr lang="en-US" dirty="0"/>
              <a:t>Students who apply by Oct 1st deadline will be able to register for the Spring </a:t>
            </a:r>
            <a:r>
              <a:rPr lang="en-US" dirty="0" smtClean="0"/>
              <a:t>2020 </a:t>
            </a:r>
            <a:r>
              <a:rPr lang="en-US" dirty="0"/>
              <a:t>(and Summer </a:t>
            </a:r>
            <a:r>
              <a:rPr lang="en-US" dirty="0" smtClean="0"/>
              <a:t>2020 </a:t>
            </a:r>
            <a:r>
              <a:rPr lang="en-US" dirty="0"/>
              <a:t>if necessary) Semester during Senior Audit meeting with Student Success Counselor</a:t>
            </a:r>
          </a:p>
          <a:p>
            <a:pPr lvl="1"/>
            <a:r>
              <a:rPr lang="en-US" b="1" dirty="0"/>
              <a:t>Graduation fee is $100 through Oct 1</a:t>
            </a:r>
            <a:r>
              <a:rPr lang="en-US" b="1" baseline="30000" dirty="0"/>
              <a:t>st</a:t>
            </a:r>
            <a:r>
              <a:rPr lang="en-US" b="1" dirty="0"/>
              <a:t>.  Fee is $125 after that date</a:t>
            </a:r>
          </a:p>
          <a:p>
            <a:r>
              <a:rPr lang="en-US" dirty="0"/>
              <a:t>Degree Completion Agreement generated </a:t>
            </a:r>
          </a:p>
          <a:p>
            <a:pPr lvl="1"/>
            <a:r>
              <a:rPr lang="en-US" dirty="0"/>
              <a:t>Make appointment with Student Success Counselor</a:t>
            </a:r>
          </a:p>
          <a:p>
            <a:pPr lvl="1"/>
            <a:r>
              <a:rPr lang="en-US" dirty="0"/>
              <a:t>Will document all remaining requirements and any outstanding paperwork/action needed</a:t>
            </a:r>
          </a:p>
          <a:p>
            <a:pPr lvl="1"/>
            <a:r>
              <a:rPr lang="en-US" dirty="0"/>
              <a:t>Have your advising meeting with your Faculty Advisor, review agreement and Spring (and Summer if needed) classes</a:t>
            </a:r>
          </a:p>
          <a:p>
            <a:pPr lvl="1"/>
            <a:r>
              <a:rPr lang="en-US" dirty="0"/>
              <a:t>Make adjustments and complete any needed paperwork</a:t>
            </a:r>
          </a:p>
          <a:p>
            <a:pPr lvl="1"/>
            <a:r>
              <a:rPr lang="en-US" dirty="0"/>
              <a:t>Return by November </a:t>
            </a:r>
            <a:r>
              <a:rPr lang="en-US" dirty="0" smtClean="0"/>
              <a:t>29</a:t>
            </a:r>
            <a:r>
              <a:rPr lang="en-US" baseline="30000" dirty="0" smtClean="0"/>
              <a:t>th</a:t>
            </a:r>
            <a:r>
              <a:rPr lang="en-US" dirty="0" smtClean="0"/>
              <a:t> at 5:00pm </a:t>
            </a:r>
            <a:r>
              <a:rPr lang="en-US" dirty="0"/>
              <a:t>to remain registered.</a:t>
            </a:r>
          </a:p>
        </p:txBody>
      </p:sp>
    </p:spTree>
    <p:extLst>
      <p:ext uri="{BB962C8B-B14F-4D97-AF65-F5344CB8AC3E}">
        <p14:creationId xmlns:p14="http://schemas.microsoft.com/office/powerpoint/2010/main" val="1604170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magic number is eight:</a:t>
            </a:r>
          </a:p>
        </p:txBody>
      </p:sp>
      <p:sp>
        <p:nvSpPr>
          <p:cNvPr id="3" name="Content Placeholder 2"/>
          <p:cNvSpPr>
            <a:spLocks noGrp="1"/>
          </p:cNvSpPr>
          <p:nvPr>
            <p:ph idx="1"/>
          </p:nvPr>
        </p:nvSpPr>
        <p:spPr/>
        <p:txBody>
          <a:bodyPr/>
          <a:lstStyle/>
          <a:p>
            <a:r>
              <a:rPr lang="en-US" dirty="0"/>
              <a:t>Eight (8!) months until May </a:t>
            </a:r>
            <a:r>
              <a:rPr lang="en-US" dirty="0" smtClean="0"/>
              <a:t>16, 2020</a:t>
            </a:r>
            <a:endParaRPr lang="en-US" dirty="0"/>
          </a:p>
          <a:p>
            <a:r>
              <a:rPr lang="en-US" dirty="0"/>
              <a:t>Eight Key Tasks</a:t>
            </a:r>
          </a:p>
          <a:p>
            <a:r>
              <a:rPr lang="en-US" dirty="0"/>
              <a:t>Eight Important Dates to Remember</a:t>
            </a:r>
          </a:p>
        </p:txBody>
      </p:sp>
    </p:spTree>
    <p:extLst>
      <p:ext uri="{BB962C8B-B14F-4D97-AF65-F5344CB8AC3E}">
        <p14:creationId xmlns:p14="http://schemas.microsoft.com/office/powerpoint/2010/main" val="2647322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9890"/>
            <a:ext cx="8229600" cy="1143000"/>
          </a:xfrm>
        </p:spPr>
        <p:txBody>
          <a:bodyPr>
            <a:normAutofit fontScale="90000"/>
          </a:bodyPr>
          <a:lstStyle/>
          <a:p>
            <a:r>
              <a:rPr lang="en-US" dirty="0"/>
              <a:t>Commencement Eligibility and Tickets</a:t>
            </a:r>
          </a:p>
        </p:txBody>
      </p:sp>
      <p:sp>
        <p:nvSpPr>
          <p:cNvPr id="3" name="Content Placeholder 2"/>
          <p:cNvSpPr>
            <a:spLocks noGrp="1"/>
          </p:cNvSpPr>
          <p:nvPr>
            <p:ph idx="1"/>
          </p:nvPr>
        </p:nvSpPr>
        <p:spPr>
          <a:xfrm>
            <a:off x="457200" y="1621252"/>
            <a:ext cx="8229600" cy="4380940"/>
          </a:xfrm>
        </p:spPr>
        <p:txBody>
          <a:bodyPr>
            <a:normAutofit/>
          </a:bodyPr>
          <a:lstStyle/>
          <a:p>
            <a:r>
              <a:rPr lang="en-US" sz="3000" dirty="0"/>
              <a:t>Students who return and follow signed Degree Completion Agreement(DCA) are all eligible to attend Commencement.</a:t>
            </a:r>
          </a:p>
          <a:p>
            <a:r>
              <a:rPr lang="en-US" sz="3000" dirty="0"/>
              <a:t>January </a:t>
            </a:r>
            <a:r>
              <a:rPr lang="en-US" sz="3000" dirty="0" smtClean="0"/>
              <a:t>27</a:t>
            </a:r>
            <a:r>
              <a:rPr lang="en-US" sz="3000" baseline="30000" dirty="0" smtClean="0"/>
              <a:t>th</a:t>
            </a:r>
            <a:r>
              <a:rPr lang="en-US" sz="3000" dirty="0" smtClean="0"/>
              <a:t> </a:t>
            </a:r>
            <a:r>
              <a:rPr lang="en-US" sz="3000" dirty="0"/>
              <a:t>- Those who submitted their </a:t>
            </a:r>
            <a:r>
              <a:rPr lang="en-US" sz="3000" dirty="0" smtClean="0"/>
              <a:t>completed DCA </a:t>
            </a:r>
            <a:r>
              <a:rPr lang="en-US" sz="3000" dirty="0"/>
              <a:t>by November </a:t>
            </a:r>
            <a:r>
              <a:rPr lang="en-US" sz="3000" dirty="0" smtClean="0"/>
              <a:t>29</a:t>
            </a:r>
            <a:r>
              <a:rPr lang="en-US" sz="3000" baseline="30000" dirty="0" smtClean="0"/>
              <a:t>th</a:t>
            </a:r>
            <a:r>
              <a:rPr lang="en-US" sz="3000" dirty="0" smtClean="0"/>
              <a:t> </a:t>
            </a:r>
            <a:r>
              <a:rPr lang="en-US" sz="3000" dirty="0"/>
              <a:t>can claim their </a:t>
            </a:r>
            <a:r>
              <a:rPr lang="en-US" sz="3000" dirty="0" smtClean="0"/>
              <a:t>tickets a week early</a:t>
            </a:r>
            <a:endParaRPr lang="en-US" sz="3000" dirty="0"/>
          </a:p>
          <a:p>
            <a:r>
              <a:rPr lang="en-US" sz="3000" dirty="0"/>
              <a:t>February </a:t>
            </a:r>
            <a:r>
              <a:rPr lang="en-US" sz="3000" dirty="0" smtClean="0"/>
              <a:t>3rd </a:t>
            </a:r>
            <a:r>
              <a:rPr lang="en-US" sz="3000" dirty="0"/>
              <a:t>– </a:t>
            </a:r>
            <a:r>
              <a:rPr lang="en-US" sz="3000" dirty="0" smtClean="0"/>
              <a:t>General Tickets </a:t>
            </a:r>
            <a:r>
              <a:rPr lang="en-US" sz="3000" dirty="0"/>
              <a:t>available for </a:t>
            </a:r>
            <a:r>
              <a:rPr lang="en-US" sz="3000" dirty="0" smtClean="0"/>
              <a:t>eligible seniors </a:t>
            </a:r>
            <a:r>
              <a:rPr lang="en-US" sz="3000" dirty="0"/>
              <a:t>to claim online</a:t>
            </a:r>
          </a:p>
        </p:txBody>
      </p:sp>
    </p:spTree>
    <p:extLst>
      <p:ext uri="{BB962C8B-B14F-4D97-AF65-F5344CB8AC3E}">
        <p14:creationId xmlns:p14="http://schemas.microsoft.com/office/powerpoint/2010/main" val="1352098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
            <a:ext cx="8229600" cy="1143000"/>
          </a:xfrm>
        </p:spPr>
        <p:txBody>
          <a:bodyPr/>
          <a:lstStyle/>
          <a:p>
            <a:r>
              <a:rPr lang="en-US" dirty="0"/>
              <a:t>Eight key tasks</a:t>
            </a:r>
          </a:p>
        </p:txBody>
      </p:sp>
      <p:sp>
        <p:nvSpPr>
          <p:cNvPr id="3" name="Content Placeholder 2"/>
          <p:cNvSpPr>
            <a:spLocks noGrp="1"/>
          </p:cNvSpPr>
          <p:nvPr>
            <p:ph idx="1"/>
          </p:nvPr>
        </p:nvSpPr>
        <p:spPr>
          <a:xfrm>
            <a:off x="457200" y="1195797"/>
            <a:ext cx="8229600" cy="4525963"/>
          </a:xfrm>
        </p:spPr>
        <p:txBody>
          <a:bodyPr>
            <a:normAutofit fontScale="85000" lnSpcReduction="10000"/>
          </a:bodyPr>
          <a:lstStyle/>
          <a:p>
            <a:pPr marL="514350" indent="-514350">
              <a:buFont typeface="+mj-lt"/>
              <a:buAutoNum type="arabicPeriod"/>
            </a:pPr>
            <a:r>
              <a:rPr lang="en-US" b="1" dirty="0"/>
              <a:t>Apply</a:t>
            </a:r>
            <a:r>
              <a:rPr lang="en-US" dirty="0"/>
              <a:t> to graduate and pay the fee</a:t>
            </a:r>
          </a:p>
          <a:p>
            <a:pPr marL="514350" indent="-514350">
              <a:buFont typeface="+mj-lt"/>
              <a:buAutoNum type="arabicPeriod"/>
            </a:pPr>
            <a:r>
              <a:rPr lang="en-US" b="1" dirty="0"/>
              <a:t>Attend</a:t>
            </a:r>
            <a:r>
              <a:rPr lang="en-US" dirty="0"/>
              <a:t> Senior Audit and register for Spring</a:t>
            </a:r>
          </a:p>
          <a:p>
            <a:pPr marL="514350" indent="-514350">
              <a:buFont typeface="+mj-lt"/>
              <a:buAutoNum type="arabicPeriod"/>
            </a:pPr>
            <a:r>
              <a:rPr lang="en-US" b="1" dirty="0"/>
              <a:t>Meet</a:t>
            </a:r>
            <a:r>
              <a:rPr lang="en-US" dirty="0"/>
              <a:t> with Faculty Advisor</a:t>
            </a:r>
          </a:p>
          <a:p>
            <a:pPr marL="514350" indent="-514350">
              <a:buFont typeface="+mj-lt"/>
              <a:buAutoNum type="arabicPeriod"/>
            </a:pPr>
            <a:r>
              <a:rPr lang="en-US" b="1" dirty="0"/>
              <a:t>Return</a:t>
            </a:r>
            <a:r>
              <a:rPr lang="en-US" dirty="0"/>
              <a:t> completed DCA form by Nov </a:t>
            </a:r>
            <a:r>
              <a:rPr lang="en-US" dirty="0" smtClean="0"/>
              <a:t>29</a:t>
            </a:r>
            <a:r>
              <a:rPr lang="en-US" baseline="30000" dirty="0" smtClean="0"/>
              <a:t>th</a:t>
            </a:r>
            <a:r>
              <a:rPr lang="en-US" dirty="0" smtClean="0"/>
              <a:t> at 5:00pm</a:t>
            </a:r>
            <a:endParaRPr lang="en-US" dirty="0"/>
          </a:p>
          <a:p>
            <a:pPr marL="514350" indent="-514350">
              <a:buFont typeface="+mj-lt"/>
              <a:buAutoNum type="arabicPeriod"/>
            </a:pPr>
            <a:r>
              <a:rPr lang="en-US" b="1" dirty="0"/>
              <a:t>Pass</a:t>
            </a:r>
            <a:r>
              <a:rPr lang="en-US" dirty="0"/>
              <a:t> your classes; check before making changes to your schedule.</a:t>
            </a:r>
          </a:p>
          <a:p>
            <a:pPr marL="514350" indent="-514350">
              <a:buFont typeface="+mj-lt"/>
              <a:buAutoNum type="arabicPeriod"/>
            </a:pPr>
            <a:r>
              <a:rPr lang="en-US" b="1" dirty="0"/>
              <a:t>Plan</a:t>
            </a:r>
            <a:r>
              <a:rPr lang="en-US" dirty="0"/>
              <a:t> beyond graduation – the day after the diploma</a:t>
            </a:r>
          </a:p>
          <a:p>
            <a:pPr marL="514350" indent="-514350">
              <a:buFont typeface="+mj-lt"/>
              <a:buAutoNum type="arabicPeriod"/>
            </a:pPr>
            <a:r>
              <a:rPr lang="en-US" b="1" dirty="0"/>
              <a:t>Your</a:t>
            </a:r>
            <a:r>
              <a:rPr lang="en-US" dirty="0"/>
              <a:t> senior year should be fun, but do not check out early</a:t>
            </a:r>
          </a:p>
          <a:p>
            <a:pPr marL="514350" indent="-514350">
              <a:buFont typeface="+mj-lt"/>
              <a:buAutoNum type="arabicPeriod"/>
            </a:pPr>
            <a:r>
              <a:rPr lang="en-US" b="1" dirty="0"/>
              <a:t>Claim</a:t>
            </a:r>
            <a:r>
              <a:rPr lang="en-US" dirty="0"/>
              <a:t> your commencement tickets</a:t>
            </a:r>
          </a:p>
        </p:txBody>
      </p:sp>
    </p:spTree>
    <p:extLst>
      <p:ext uri="{BB962C8B-B14F-4D97-AF65-F5344CB8AC3E}">
        <p14:creationId xmlns:p14="http://schemas.microsoft.com/office/powerpoint/2010/main" val="2191521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Eight Key Deadlines</a:t>
            </a: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a:t>APPLY TO GRADUATE AND PAY THE FEE (SEE #6!)</a:t>
            </a:r>
          </a:p>
          <a:p>
            <a:pPr marL="514350" indent="-514350">
              <a:buFont typeface="+mj-lt"/>
              <a:buAutoNum type="arabicPeriod"/>
            </a:pPr>
            <a:r>
              <a:rPr lang="en-US" dirty="0"/>
              <a:t>September – Senior audit with Student Success Counselor, preliminary Spring Registration. Advising meeting with faculty advisor</a:t>
            </a:r>
          </a:p>
          <a:p>
            <a:pPr marL="514350" indent="-514350">
              <a:buFont typeface="+mj-lt"/>
              <a:buAutoNum type="arabicPeriod"/>
            </a:pPr>
            <a:r>
              <a:rPr lang="en-US" dirty="0"/>
              <a:t>October 1 – Priority Deadline for May Graduation</a:t>
            </a:r>
          </a:p>
          <a:p>
            <a:pPr marL="514350" indent="-514350">
              <a:buFont typeface="+mj-lt"/>
              <a:buAutoNum type="arabicPeriod"/>
            </a:pPr>
            <a:r>
              <a:rPr lang="en-US" dirty="0"/>
              <a:t>November </a:t>
            </a:r>
            <a:r>
              <a:rPr lang="en-US" dirty="0" smtClean="0"/>
              <a:t>29 </a:t>
            </a:r>
            <a:r>
              <a:rPr lang="en-US" dirty="0"/>
              <a:t>– Submit signed Degree Completion Agreement and any paperwork due to avoid being dropped from Spring </a:t>
            </a:r>
            <a:r>
              <a:rPr lang="en-US" dirty="0" smtClean="0"/>
              <a:t>2020 </a:t>
            </a:r>
            <a:r>
              <a:rPr lang="en-US" dirty="0"/>
              <a:t>classes</a:t>
            </a:r>
          </a:p>
          <a:p>
            <a:pPr marL="514350" indent="-514350">
              <a:buFont typeface="+mj-lt"/>
              <a:buAutoNum type="arabicPeriod"/>
            </a:pPr>
            <a:r>
              <a:rPr lang="en-US" dirty="0"/>
              <a:t>February </a:t>
            </a:r>
            <a:r>
              <a:rPr lang="en-US" dirty="0" smtClean="0"/>
              <a:t>3 </a:t>
            </a:r>
            <a:r>
              <a:rPr lang="en-US" dirty="0"/>
              <a:t>– </a:t>
            </a:r>
            <a:r>
              <a:rPr lang="en-US" dirty="0" smtClean="0"/>
              <a:t>General Commencement </a:t>
            </a:r>
            <a:r>
              <a:rPr lang="en-US" dirty="0"/>
              <a:t>and Baccalaureate Ticket registration opens</a:t>
            </a:r>
          </a:p>
          <a:p>
            <a:pPr marL="514350" indent="-514350">
              <a:buFont typeface="+mj-lt"/>
              <a:buAutoNum type="arabicPeriod"/>
            </a:pPr>
            <a:r>
              <a:rPr lang="en-US" dirty="0"/>
              <a:t>March 15 – last day to apply to participate in commencement ceremony and be included in the </a:t>
            </a:r>
            <a:r>
              <a:rPr lang="en-US" dirty="0" smtClean="0"/>
              <a:t>program if eligible.</a:t>
            </a:r>
            <a:endParaRPr lang="en-US" dirty="0"/>
          </a:p>
          <a:p>
            <a:pPr marL="514350" indent="-514350">
              <a:buFont typeface="+mj-lt"/>
              <a:buAutoNum type="arabicPeriod"/>
            </a:pPr>
            <a:r>
              <a:rPr lang="en-US" dirty="0"/>
              <a:t>March </a:t>
            </a:r>
            <a:r>
              <a:rPr lang="en-US" dirty="0" smtClean="0"/>
              <a:t>27 </a:t>
            </a:r>
            <a:r>
              <a:rPr lang="en-US" dirty="0"/>
              <a:t>– Last day to claim tickets; Last day to submit any Commencement related forms (Including any changes to name in program)</a:t>
            </a:r>
          </a:p>
          <a:p>
            <a:pPr marL="514350" indent="-514350">
              <a:buFont typeface="+mj-lt"/>
              <a:buAutoNum type="arabicPeriod"/>
            </a:pPr>
            <a:r>
              <a:rPr lang="en-US" dirty="0"/>
              <a:t>April </a:t>
            </a:r>
            <a:r>
              <a:rPr lang="en-US" dirty="0" smtClean="0"/>
              <a:t>15 </a:t>
            </a:r>
            <a:r>
              <a:rPr lang="en-US" dirty="0"/>
              <a:t>– Ticket Appeal Deadline</a:t>
            </a:r>
          </a:p>
        </p:txBody>
      </p:sp>
    </p:spTree>
    <p:extLst>
      <p:ext uri="{BB962C8B-B14F-4D97-AF65-F5344CB8AC3E}">
        <p14:creationId xmlns:p14="http://schemas.microsoft.com/office/powerpoint/2010/main" val="84015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1435" y="1080904"/>
            <a:ext cx="5669641" cy="1754327"/>
          </a:xfrm>
          <a:prstGeom prst="rect">
            <a:avLst/>
          </a:prstGeom>
          <a:noFill/>
        </p:spPr>
        <p:txBody>
          <a:bodyPr wrap="none" rtlCol="0">
            <a:spAutoFit/>
          </a:bodyPr>
          <a:lstStyle/>
          <a:p>
            <a:r>
              <a:rPr lang="en-US" sz="3600" dirty="0"/>
              <a:t>You’re a senior . . . </a:t>
            </a:r>
          </a:p>
          <a:p>
            <a:endParaRPr lang="en-US" sz="3600" dirty="0"/>
          </a:p>
          <a:p>
            <a:r>
              <a:rPr lang="en-US" sz="3600" dirty="0"/>
              <a:t>What possibly can go wrong?</a:t>
            </a:r>
          </a:p>
        </p:txBody>
      </p:sp>
      <p:pic>
        <p:nvPicPr>
          <p:cNvPr id="3" name="Picture 2" descr="ID-100672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474" y="3438671"/>
            <a:ext cx="2216833" cy="2216833"/>
          </a:xfrm>
          <a:prstGeom prst="rect">
            <a:avLst/>
          </a:prstGeom>
        </p:spPr>
      </p:pic>
      <p:sp>
        <p:nvSpPr>
          <p:cNvPr id="4" name="TextBox 3"/>
          <p:cNvSpPr txBox="1"/>
          <p:nvPr/>
        </p:nvSpPr>
        <p:spPr>
          <a:xfrm>
            <a:off x="5893697" y="5830923"/>
            <a:ext cx="3164353" cy="215444"/>
          </a:xfrm>
          <a:prstGeom prst="rect">
            <a:avLst/>
          </a:prstGeom>
          <a:noFill/>
        </p:spPr>
        <p:txBody>
          <a:bodyPr wrap="square" rtlCol="0">
            <a:spAutoFit/>
          </a:bodyPr>
          <a:lstStyle/>
          <a:p>
            <a:r>
              <a:rPr lang="en-US" sz="800" dirty="0"/>
              <a:t>Image courtesy of Stuart Miles at FreeDigitalPhotos.net</a:t>
            </a:r>
          </a:p>
        </p:txBody>
      </p:sp>
    </p:spTree>
    <p:extLst>
      <p:ext uri="{BB962C8B-B14F-4D97-AF65-F5344CB8AC3E}">
        <p14:creationId xmlns:p14="http://schemas.microsoft.com/office/powerpoint/2010/main" val="144741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1880" y="1270135"/>
            <a:ext cx="6193297" cy="646331"/>
          </a:xfrm>
          <a:prstGeom prst="rect">
            <a:avLst/>
          </a:prstGeom>
          <a:noFill/>
        </p:spPr>
        <p:txBody>
          <a:bodyPr wrap="none" rtlCol="0">
            <a:spAutoFit/>
          </a:bodyPr>
          <a:lstStyle/>
          <a:p>
            <a:r>
              <a:rPr lang="en-US" sz="3600" dirty="0"/>
              <a:t>Seniors don’t fail courses, right?</a:t>
            </a:r>
          </a:p>
        </p:txBody>
      </p:sp>
      <p:pic>
        <p:nvPicPr>
          <p:cNvPr id="5" name="Picture 4" descr="ID-100223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55" y="2360041"/>
            <a:ext cx="5080000" cy="3429000"/>
          </a:xfrm>
          <a:prstGeom prst="rect">
            <a:avLst/>
          </a:prstGeom>
        </p:spPr>
      </p:pic>
      <p:sp>
        <p:nvSpPr>
          <p:cNvPr id="6" name="TextBox 5"/>
          <p:cNvSpPr txBox="1"/>
          <p:nvPr/>
        </p:nvSpPr>
        <p:spPr>
          <a:xfrm>
            <a:off x="4434305" y="5880040"/>
            <a:ext cx="2572450" cy="215444"/>
          </a:xfrm>
          <a:prstGeom prst="rect">
            <a:avLst/>
          </a:prstGeom>
          <a:noFill/>
        </p:spPr>
        <p:txBody>
          <a:bodyPr wrap="square" rtlCol="0">
            <a:spAutoFit/>
          </a:bodyPr>
          <a:lstStyle/>
          <a:p>
            <a:r>
              <a:rPr lang="en-US" sz="800" dirty="0"/>
              <a:t>Image courtesy of Boaz Yiftach at FreeDigitalPhotos.net</a:t>
            </a:r>
          </a:p>
        </p:txBody>
      </p:sp>
    </p:spTree>
    <p:extLst>
      <p:ext uri="{BB962C8B-B14F-4D97-AF65-F5344CB8AC3E}">
        <p14:creationId xmlns:p14="http://schemas.microsoft.com/office/powerpoint/2010/main" val="269477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094" y="1313933"/>
            <a:ext cx="7226107" cy="1200328"/>
          </a:xfrm>
          <a:prstGeom prst="rect">
            <a:avLst/>
          </a:prstGeom>
          <a:noFill/>
        </p:spPr>
        <p:txBody>
          <a:bodyPr wrap="none" rtlCol="0">
            <a:spAutoFit/>
          </a:bodyPr>
          <a:lstStyle/>
          <a:p>
            <a:r>
              <a:rPr lang="en-US" sz="2400" dirty="0"/>
              <a:t>Gee, I think I’ll drop my upper division Philosophy class– </a:t>
            </a:r>
          </a:p>
          <a:p>
            <a:r>
              <a:rPr lang="en-US" sz="2400" dirty="0"/>
              <a:t>Cartoon History 101 sounds easier.</a:t>
            </a:r>
          </a:p>
          <a:p>
            <a:endParaRPr lang="en-US" sz="2400" dirty="0"/>
          </a:p>
        </p:txBody>
      </p:sp>
      <p:pic>
        <p:nvPicPr>
          <p:cNvPr id="2" name="Picture 1" descr="ID-1001436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756" y="2378424"/>
            <a:ext cx="5080000" cy="3378200"/>
          </a:xfrm>
          <a:prstGeom prst="rect">
            <a:avLst/>
          </a:prstGeom>
        </p:spPr>
      </p:pic>
      <p:sp>
        <p:nvSpPr>
          <p:cNvPr id="6" name="TextBox 5"/>
          <p:cNvSpPr txBox="1"/>
          <p:nvPr/>
        </p:nvSpPr>
        <p:spPr>
          <a:xfrm>
            <a:off x="4649278" y="5858990"/>
            <a:ext cx="2357478" cy="215444"/>
          </a:xfrm>
          <a:prstGeom prst="rect">
            <a:avLst/>
          </a:prstGeom>
          <a:noFill/>
        </p:spPr>
        <p:txBody>
          <a:bodyPr wrap="square" rtlCol="0">
            <a:spAutoFit/>
          </a:bodyPr>
          <a:lstStyle/>
          <a:p>
            <a:r>
              <a:rPr lang="en-US" sz="800" dirty="0"/>
              <a:t>Image courtesy of Bplanet FreeDigitalPhotos.net</a:t>
            </a:r>
          </a:p>
        </p:txBody>
      </p:sp>
    </p:spTree>
    <p:extLst>
      <p:ext uri="{BB962C8B-B14F-4D97-AF65-F5344CB8AC3E}">
        <p14:creationId xmlns:p14="http://schemas.microsoft.com/office/powerpoint/2010/main" val="197715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33502" y="1751911"/>
            <a:ext cx="4836142" cy="1754327"/>
          </a:xfrm>
          <a:prstGeom prst="rect">
            <a:avLst/>
          </a:prstGeom>
          <a:noFill/>
        </p:spPr>
        <p:txBody>
          <a:bodyPr wrap="none" rtlCol="0">
            <a:spAutoFit/>
          </a:bodyPr>
          <a:lstStyle/>
          <a:p>
            <a:r>
              <a:rPr lang="en-US" dirty="0"/>
              <a:t> </a:t>
            </a:r>
            <a:r>
              <a:rPr lang="en-US" sz="3600" dirty="0"/>
              <a:t>123 credits, 124 credits:</a:t>
            </a:r>
          </a:p>
          <a:p>
            <a:endParaRPr lang="en-US" sz="3600" dirty="0"/>
          </a:p>
          <a:p>
            <a:r>
              <a:rPr lang="en-US" sz="3600" dirty="0"/>
              <a:t>Who’s counting?</a:t>
            </a:r>
          </a:p>
        </p:txBody>
      </p:sp>
      <p:pic>
        <p:nvPicPr>
          <p:cNvPr id="4" name="Picture 3" descr="ID-1002710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22" y="203486"/>
            <a:ext cx="3377572" cy="6104576"/>
          </a:xfrm>
          <a:prstGeom prst="rect">
            <a:avLst/>
          </a:prstGeom>
        </p:spPr>
      </p:pic>
      <p:sp>
        <p:nvSpPr>
          <p:cNvPr id="5" name="TextBox 4"/>
          <p:cNvSpPr txBox="1"/>
          <p:nvPr/>
        </p:nvSpPr>
        <p:spPr>
          <a:xfrm>
            <a:off x="505174" y="6406296"/>
            <a:ext cx="2483772" cy="492443"/>
          </a:xfrm>
          <a:prstGeom prst="rect">
            <a:avLst/>
          </a:prstGeom>
          <a:noFill/>
        </p:spPr>
        <p:txBody>
          <a:bodyPr wrap="square" rtlCol="0">
            <a:spAutoFit/>
          </a:bodyPr>
          <a:lstStyle/>
          <a:p>
            <a:r>
              <a:rPr lang="en-US" sz="800" dirty="0"/>
              <a:t>Image courtesy of Stuart Miles at FreeDigitalPhotos.net</a:t>
            </a:r>
          </a:p>
          <a:p>
            <a:endParaRPr lang="en-US" dirty="0"/>
          </a:p>
        </p:txBody>
      </p:sp>
    </p:spTree>
    <p:extLst>
      <p:ext uri="{BB962C8B-B14F-4D97-AF65-F5344CB8AC3E}">
        <p14:creationId xmlns:p14="http://schemas.microsoft.com/office/powerpoint/2010/main" val="1867507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94801" y="2160690"/>
            <a:ext cx="3959813" cy="2308324"/>
          </a:xfrm>
          <a:prstGeom prst="rect">
            <a:avLst/>
          </a:prstGeom>
          <a:noFill/>
        </p:spPr>
        <p:txBody>
          <a:bodyPr wrap="none" rtlCol="0">
            <a:spAutoFit/>
          </a:bodyPr>
          <a:lstStyle/>
          <a:p>
            <a:r>
              <a:rPr lang="en-US" sz="3600" dirty="0"/>
              <a:t>If you pretend math</a:t>
            </a:r>
          </a:p>
          <a:p>
            <a:r>
              <a:rPr lang="en-US" sz="3600" dirty="0"/>
              <a:t>doesn’t exist, the</a:t>
            </a:r>
          </a:p>
          <a:p>
            <a:r>
              <a:rPr lang="en-US" sz="3600" dirty="0"/>
              <a:t>requirement will go</a:t>
            </a:r>
          </a:p>
          <a:p>
            <a:r>
              <a:rPr lang="en-US" sz="3600" dirty="0"/>
              <a:t>away.</a:t>
            </a:r>
          </a:p>
        </p:txBody>
      </p:sp>
      <p:sp>
        <p:nvSpPr>
          <p:cNvPr id="5" name="TextBox 4"/>
          <p:cNvSpPr txBox="1"/>
          <p:nvPr/>
        </p:nvSpPr>
        <p:spPr>
          <a:xfrm>
            <a:off x="1690930" y="6097560"/>
            <a:ext cx="2476755" cy="492443"/>
          </a:xfrm>
          <a:prstGeom prst="rect">
            <a:avLst/>
          </a:prstGeom>
          <a:noFill/>
        </p:spPr>
        <p:txBody>
          <a:bodyPr wrap="square" rtlCol="0">
            <a:spAutoFit/>
          </a:bodyPr>
          <a:lstStyle/>
          <a:p>
            <a:r>
              <a:rPr lang="en-US" sz="800" dirty="0"/>
              <a:t>Image courtesy of </a:t>
            </a:r>
            <a:r>
              <a:rPr lang="en-US" sz="800" dirty="0" err="1"/>
              <a:t>farconville</a:t>
            </a:r>
            <a:r>
              <a:rPr lang="en-US" sz="800" dirty="0"/>
              <a:t> at FreeDigitalPhotos.net</a:t>
            </a:r>
          </a:p>
          <a:p>
            <a:endParaRPr lang="en-US" dirty="0"/>
          </a:p>
        </p:txBody>
      </p:sp>
      <p:pic>
        <p:nvPicPr>
          <p:cNvPr id="2" name="Picture 1" descr="ID-100574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01" y="460978"/>
            <a:ext cx="5080000" cy="5080000"/>
          </a:xfrm>
          <a:prstGeom prst="rect">
            <a:avLst/>
          </a:prstGeom>
        </p:spPr>
      </p:pic>
    </p:spTree>
    <p:extLst>
      <p:ext uri="{BB962C8B-B14F-4D97-AF65-F5344CB8AC3E}">
        <p14:creationId xmlns:p14="http://schemas.microsoft.com/office/powerpoint/2010/main" val="245572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5246" y="1883304"/>
            <a:ext cx="4288623" cy="3970318"/>
          </a:xfrm>
          <a:prstGeom prst="rect">
            <a:avLst/>
          </a:prstGeom>
          <a:noFill/>
        </p:spPr>
        <p:txBody>
          <a:bodyPr wrap="square" rtlCol="0">
            <a:spAutoFit/>
          </a:bodyPr>
          <a:lstStyle/>
          <a:p>
            <a:r>
              <a:rPr lang="en-US" sz="3600" dirty="0"/>
              <a:t>What do you mean</a:t>
            </a:r>
          </a:p>
          <a:p>
            <a:r>
              <a:rPr lang="en-US" sz="3600" dirty="0"/>
              <a:t>I had to apply to graduate—</a:t>
            </a:r>
          </a:p>
          <a:p>
            <a:r>
              <a:rPr lang="en-US" sz="3600" dirty="0"/>
              <a:t>I’ve been here four</a:t>
            </a:r>
          </a:p>
          <a:p>
            <a:r>
              <a:rPr lang="en-US" sz="3600" dirty="0"/>
              <a:t>years.</a:t>
            </a:r>
          </a:p>
          <a:p>
            <a:r>
              <a:rPr lang="en-US" sz="3600" dirty="0"/>
              <a:t>Everyone knows I’m</a:t>
            </a:r>
          </a:p>
          <a:p>
            <a:r>
              <a:rPr lang="en-US" sz="3600" dirty="0"/>
              <a:t>graduating.</a:t>
            </a:r>
          </a:p>
        </p:txBody>
      </p:sp>
      <p:pic>
        <p:nvPicPr>
          <p:cNvPr id="4" name="Picture 3" descr="ID-1001409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73" y="1101629"/>
            <a:ext cx="4310740" cy="4645093"/>
          </a:xfrm>
          <a:prstGeom prst="rect">
            <a:avLst/>
          </a:prstGeom>
        </p:spPr>
      </p:pic>
      <p:sp>
        <p:nvSpPr>
          <p:cNvPr id="5" name="TextBox 4"/>
          <p:cNvSpPr txBox="1"/>
          <p:nvPr/>
        </p:nvSpPr>
        <p:spPr>
          <a:xfrm>
            <a:off x="1003331" y="5823907"/>
            <a:ext cx="3606381" cy="492443"/>
          </a:xfrm>
          <a:prstGeom prst="rect">
            <a:avLst/>
          </a:prstGeom>
          <a:noFill/>
        </p:spPr>
        <p:txBody>
          <a:bodyPr wrap="square" rtlCol="0">
            <a:spAutoFit/>
          </a:bodyPr>
          <a:lstStyle/>
          <a:p>
            <a:r>
              <a:rPr lang="en-US" sz="800" dirty="0"/>
              <a:t>Image courtesy of debspoons at FreeDigitalPhotos.net</a:t>
            </a:r>
          </a:p>
          <a:p>
            <a:endParaRPr lang="en-US" dirty="0"/>
          </a:p>
        </p:txBody>
      </p:sp>
    </p:spTree>
    <p:extLst>
      <p:ext uri="{BB962C8B-B14F-4D97-AF65-F5344CB8AC3E}">
        <p14:creationId xmlns:p14="http://schemas.microsoft.com/office/powerpoint/2010/main" val="101879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rPr>
              <a:t>Endings and Beginnings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928957594"/>
      </p:ext>
    </p:extLst>
  </p:cSld>
  <p:clrMapOvr>
    <a:masterClrMapping/>
  </p:clrMapOvr>
</p:sld>
</file>

<file path=ppt/theme/theme1.xml><?xml version="1.0" encoding="utf-8"?>
<a:theme xmlns:a="http://schemas.openxmlformats.org/drawingml/2006/main" name="Office Them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2815</TotalTime>
  <Words>982</Words>
  <Application>Microsoft Office PowerPoint</Application>
  <PresentationFormat>On-screen Show (4:3)</PresentationFormat>
  <Paragraphs>151</Paragraphs>
  <Slides>22</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Eight to Graduate</vt:lpstr>
      <vt:lpstr>Your magic number is eight:</vt:lpstr>
      <vt:lpstr>PowerPoint Presentation</vt:lpstr>
      <vt:lpstr>PowerPoint Presentation</vt:lpstr>
      <vt:lpstr>PowerPoint Presentation</vt:lpstr>
      <vt:lpstr>PowerPoint Presentation</vt:lpstr>
      <vt:lpstr>PowerPoint Presentation</vt:lpstr>
      <vt:lpstr>PowerPoint Presentation</vt:lpstr>
      <vt:lpstr>Endings and Beginnings</vt:lpstr>
      <vt:lpstr>Purpose asks why and how questions  </vt:lpstr>
      <vt:lpstr> Vocation/Purpose</vt:lpstr>
      <vt:lpstr>PowerPoint Presentation</vt:lpstr>
      <vt:lpstr>END STRONG!</vt:lpstr>
      <vt:lpstr>PowerPoint Presentation</vt:lpstr>
      <vt:lpstr>Begin smart.  Purpose takes Planning.</vt:lpstr>
      <vt:lpstr>Begin smart.</vt:lpstr>
      <vt:lpstr>PowerPoint Presentation</vt:lpstr>
      <vt:lpstr>PowerPoint Presentation</vt:lpstr>
      <vt:lpstr>Senior Registration</vt:lpstr>
      <vt:lpstr>Commencement Eligibility and Tickets</vt:lpstr>
      <vt:lpstr>Eight key tasks</vt:lpstr>
      <vt:lpstr>Eight Key Deadlines</vt:lpstr>
    </vt:vector>
  </TitlesOfParts>
  <Company>California Lutheran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Eight to Graduate</dc:title>
  <dc:creator>Joan Griffin</dc:creator>
  <cp:lastModifiedBy>Ballard, Robyn</cp:lastModifiedBy>
  <cp:revision>60</cp:revision>
  <cp:lastPrinted>2016-08-19T18:24:21Z</cp:lastPrinted>
  <dcterms:created xsi:type="dcterms:W3CDTF">2015-06-30T21:57:29Z</dcterms:created>
  <dcterms:modified xsi:type="dcterms:W3CDTF">2019-09-03T21:05:13Z</dcterms:modified>
</cp:coreProperties>
</file>