
<file path=[Content_Types].xml><?xml version="1.0" encoding="utf-8"?>
<Types xmlns="http://schemas.openxmlformats.org/package/2006/content-types">
  <Default Extension="xml" ContentType="application/xml"/>
  <Default Extension="jpeg" ContentType="image/jpeg"/>
  <Default Extension="m4v"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
  </p:notesMasterIdLst>
  <p:sldIdLst>
    <p:sldId id="265" r:id="rId2"/>
    <p:sldId id="266" r:id="rId3"/>
    <p:sldId id="267" r:id="rId4"/>
    <p:sldId id="271" r:id="rId5"/>
    <p:sldId id="269" r:id="rId6"/>
    <p:sldId id="270" r:id="rId7"/>
    <p:sldId id="272" r:id="rId8"/>
    <p:sldId id="263" r:id="rId9"/>
    <p:sldId id="264" r:id="rId10"/>
  </p:sldIdLst>
  <p:sldSz cx="43891200" cy="32918400"/>
  <p:notesSz cx="6858000" cy="9144000"/>
  <p:defaultTextStyle>
    <a:defPPr>
      <a:defRPr lang="en-US"/>
    </a:defPPr>
    <a:lvl1pPr algn="l" rtl="0" fontAlgn="base">
      <a:spcBef>
        <a:spcPct val="0"/>
      </a:spcBef>
      <a:spcAft>
        <a:spcPct val="0"/>
      </a:spcAft>
      <a:defRPr sz="8600" kern="1200">
        <a:solidFill>
          <a:schemeClr val="tx1"/>
        </a:solidFill>
        <a:latin typeface="Arial" charset="0"/>
        <a:ea typeface="+mn-ea"/>
        <a:cs typeface="+mn-cs"/>
      </a:defRPr>
    </a:lvl1pPr>
    <a:lvl2pPr marL="457200" algn="l" rtl="0" fontAlgn="base">
      <a:spcBef>
        <a:spcPct val="0"/>
      </a:spcBef>
      <a:spcAft>
        <a:spcPct val="0"/>
      </a:spcAft>
      <a:defRPr sz="8600" kern="1200">
        <a:solidFill>
          <a:schemeClr val="tx1"/>
        </a:solidFill>
        <a:latin typeface="Arial" charset="0"/>
        <a:ea typeface="+mn-ea"/>
        <a:cs typeface="+mn-cs"/>
      </a:defRPr>
    </a:lvl2pPr>
    <a:lvl3pPr marL="914400" algn="l" rtl="0" fontAlgn="base">
      <a:spcBef>
        <a:spcPct val="0"/>
      </a:spcBef>
      <a:spcAft>
        <a:spcPct val="0"/>
      </a:spcAft>
      <a:defRPr sz="8600" kern="1200">
        <a:solidFill>
          <a:schemeClr val="tx1"/>
        </a:solidFill>
        <a:latin typeface="Arial" charset="0"/>
        <a:ea typeface="+mn-ea"/>
        <a:cs typeface="+mn-cs"/>
      </a:defRPr>
    </a:lvl3pPr>
    <a:lvl4pPr marL="1371600" algn="l" rtl="0" fontAlgn="base">
      <a:spcBef>
        <a:spcPct val="0"/>
      </a:spcBef>
      <a:spcAft>
        <a:spcPct val="0"/>
      </a:spcAft>
      <a:defRPr sz="8600" kern="1200">
        <a:solidFill>
          <a:schemeClr val="tx1"/>
        </a:solidFill>
        <a:latin typeface="Arial" charset="0"/>
        <a:ea typeface="+mn-ea"/>
        <a:cs typeface="+mn-cs"/>
      </a:defRPr>
    </a:lvl4pPr>
    <a:lvl5pPr marL="1828800" algn="l"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k Johnson (IWNM)" initials="" lastIdx="2" clrIdx="0"/>
  <p:cmAuthor id="1" name="v-debuye" initials="" lastIdx="10" clrIdx="1"/>
  <p:cmAuthor id="2" name="a-ellenc" initials="" lastIdx="1" clrIdx="2"/>
  <p:cmAuthor id="3" name="a-bumont" initials="" lastIdx="2" clrIdx="3"/>
  <p:cmAuthor id="4" name="CLU" initials=""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BDB8F"/>
    <a:srgbClr val="476669"/>
    <a:srgbClr val="A3923B"/>
    <a:srgbClr val="ECEBBF"/>
    <a:srgbClr val="79B5DD"/>
    <a:srgbClr val="278896"/>
    <a:srgbClr val="3790CD"/>
    <a:srgbClr val="59A3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19" autoAdjust="0"/>
    <p:restoredTop sz="94728" autoAdjust="0"/>
  </p:normalViewPr>
  <p:slideViewPr>
    <p:cSldViewPr snapToObjects="1">
      <p:cViewPr varScale="1">
        <p:scale>
          <a:sx n="10" d="100"/>
          <a:sy n="10" d="100"/>
        </p:scale>
        <p:origin x="-1712" y="448"/>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interSettings" Target="printerSettings/printerSettings1.bin"/><Relationship Id="rId13" Type="http://schemas.openxmlformats.org/officeDocument/2006/relationships/commentAuthors" Target="commentAuthors.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13-05-20T20:03:53.085"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11586851-E587-4074-BCC9-751D6DBBC72A}" type="slidenum">
              <a:rPr lang="en-US"/>
              <a:pPr/>
              <a:t>‹#›</a:t>
            </a:fld>
            <a:endParaRPr lang="en-US" dirty="0"/>
          </a:p>
        </p:txBody>
      </p:sp>
    </p:spTree>
    <p:extLst>
      <p:ext uri="{BB962C8B-B14F-4D97-AF65-F5344CB8AC3E}">
        <p14:creationId xmlns:p14="http://schemas.microsoft.com/office/powerpoint/2010/main" val="67968701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6375197" y="6217922"/>
            <a:ext cx="31140806" cy="15133858"/>
          </a:xfrm>
          <a:prstGeom prst="rect">
            <a:avLst/>
          </a:prstGeom>
          <a:ln w="3175">
            <a:solidFill>
              <a:schemeClr val="bg1"/>
            </a:solidFill>
          </a:ln>
          <a:effectLst>
            <a:outerShdw blurRad="63500" sx="100500" sy="100500" algn="ctr" rotWithShape="0">
              <a:prstClr val="black">
                <a:alpha val="50000"/>
              </a:prstClr>
            </a:outerShdw>
          </a:effectLst>
        </p:spPr>
        <p:txBody>
          <a:bodyPr vert="horz" lIns="438912" tIns="219456" rIns="438912" bIns="219456" rtlCol="0">
            <a:normAutofit/>
          </a:bodyPr>
          <a:lstStyle/>
          <a:p>
            <a:pPr marL="0" indent="0" algn="l" defTabSz="4389120" rtl="0" eaLnBrk="1" latinLnBrk="0" hangingPunct="1">
              <a:spcBef>
                <a:spcPts val="9600"/>
              </a:spcBef>
              <a:buClr>
                <a:schemeClr val="accent1">
                  <a:lumMod val="60000"/>
                  <a:lumOff val="40000"/>
                </a:schemeClr>
              </a:buClr>
              <a:buSzPct val="110000"/>
              <a:buFont typeface="Wingdings 2" pitchFamily="18" charset="2"/>
              <a:buNone/>
            </a:pPr>
            <a:endParaRPr sz="154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6350021" y="7315197"/>
            <a:ext cx="31191158" cy="8279362"/>
          </a:xfrm>
        </p:spPr>
        <p:txBody>
          <a:bodyPr vert="horz" lIns="438912" tIns="219456" rIns="438912" bIns="219456" rtlCol="0" anchor="b" anchorCtr="0">
            <a:noAutofit/>
          </a:bodyPr>
          <a:lstStyle>
            <a:lvl1pPr marL="0" indent="0" algn="ctr" defTabSz="4389120" rtl="0" eaLnBrk="1" latinLnBrk="0" hangingPunct="1">
              <a:spcBef>
                <a:spcPct val="0"/>
              </a:spcBef>
              <a:buClr>
                <a:schemeClr val="accent1">
                  <a:lumMod val="60000"/>
                  <a:lumOff val="40000"/>
                </a:schemeClr>
              </a:buClr>
              <a:buSzPct val="110000"/>
              <a:buFont typeface="Wingdings 2" pitchFamily="18" charset="2"/>
              <a:buNone/>
              <a:defRPr sz="221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6350023" y="15835260"/>
            <a:ext cx="31191163" cy="4399877"/>
          </a:xfrm>
        </p:spPr>
        <p:txBody>
          <a:bodyPr vert="horz" lIns="438912" tIns="219456" rIns="438912" bIns="219456" rtlCol="0">
            <a:normAutofit/>
          </a:bodyPr>
          <a:lstStyle>
            <a:lvl1pPr marL="0" indent="0" algn="ctr" defTabSz="4389120" rtl="0" eaLnBrk="1" latinLnBrk="0" hangingPunct="1">
              <a:spcBef>
                <a:spcPts val="1440"/>
              </a:spcBef>
              <a:buClr>
                <a:schemeClr val="accent1">
                  <a:lumMod val="60000"/>
                  <a:lumOff val="40000"/>
                </a:schemeClr>
              </a:buClr>
              <a:buSzPct val="110000"/>
              <a:buFont typeface="Wingdings 2" pitchFamily="18" charset="2"/>
              <a:buNone/>
              <a:defRPr sz="8600" kern="1200">
                <a:solidFill>
                  <a:schemeClr val="tx1">
                    <a:tint val="75000"/>
                  </a:schemeClr>
                </a:solidFill>
                <a:latin typeface="+mn-lt"/>
                <a:ea typeface="+mn-ea"/>
                <a:cs typeface="+mn-cs"/>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A3026A6F-1269-4EA6-A90D-DB21BC91D01F}" type="datetimeFigureOut">
              <a:rPr lang="en-US" smtClean="0"/>
              <a:pPr/>
              <a:t>6/28/13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BA9739-40D3-4015-8FD0-B1844FD7409C}"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13" y="2936986"/>
            <a:ext cx="19581816" cy="5577840"/>
          </a:xfrm>
        </p:spPr>
        <p:txBody>
          <a:bodyPr anchor="b"/>
          <a:lstStyle>
            <a:lvl1pPr algn="ctr">
              <a:defRPr sz="17300" b="0"/>
            </a:lvl1pPr>
          </a:lstStyle>
          <a:p>
            <a:r>
              <a:rPr lang="en-US" smtClean="0"/>
              <a:t>Click to edit Master title style</a:t>
            </a:r>
            <a:endParaRPr/>
          </a:p>
        </p:txBody>
      </p:sp>
      <p:sp>
        <p:nvSpPr>
          <p:cNvPr id="4" name="Text Placeholder 3"/>
          <p:cNvSpPr>
            <a:spLocks noGrp="1"/>
          </p:cNvSpPr>
          <p:nvPr>
            <p:ph type="body" sz="half" idx="2"/>
          </p:nvPr>
        </p:nvSpPr>
        <p:spPr>
          <a:xfrm>
            <a:off x="2560313" y="8581709"/>
            <a:ext cx="19581816" cy="17856730"/>
          </a:xfrm>
        </p:spPr>
        <p:txBody>
          <a:bodyPr>
            <a:normAutofit/>
          </a:bodyPr>
          <a:lstStyle>
            <a:lvl1pPr marL="0" indent="0" algn="ctr">
              <a:buNone/>
              <a:defRPr sz="86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026A6F-1269-4EA6-A90D-DB21BC91D01F}" type="datetimeFigureOut">
              <a:rPr lang="en-US" smtClean="0"/>
              <a:pPr/>
              <a:t>6/28/13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0BA9739-40D3-4015-8FD0-B1844FD7409C}" type="slidenum">
              <a:rPr lang="en-US" smtClean="0"/>
              <a:pPr/>
              <a:t>‹#›</a:t>
            </a:fld>
            <a:endParaRPr lang="en-US" dirty="0"/>
          </a:p>
        </p:txBody>
      </p:sp>
      <p:sp>
        <p:nvSpPr>
          <p:cNvPr id="8" name="Picture Placeholder 2"/>
          <p:cNvSpPr>
            <a:spLocks noGrp="1"/>
          </p:cNvSpPr>
          <p:nvPr>
            <p:ph type="pic" idx="1"/>
          </p:nvPr>
        </p:nvSpPr>
        <p:spPr>
          <a:xfrm>
            <a:off x="24434962" y="1725084"/>
            <a:ext cx="17556480" cy="25526770"/>
          </a:xfrm>
          <a:ln w="3175">
            <a:solidFill>
              <a:schemeClr val="bg1"/>
            </a:solidFill>
          </a:ln>
          <a:effectLst>
            <a:outerShdw blurRad="63500" sx="100500" sy="100500" algn="ctr" rotWithShape="0">
              <a:prstClr val="black">
                <a:alpha val="50000"/>
              </a:prstClr>
            </a:outerShdw>
          </a:effectLst>
        </p:spPr>
        <p:txBody>
          <a:bodyPr vert="horz" lIns="438912" tIns="219456" rIns="438912" bIns="219456" rtlCol="0">
            <a:normAutofit/>
          </a:bodyPr>
          <a:lstStyle>
            <a:lvl1pPr marL="0" indent="0" algn="l" defTabSz="4389120" rtl="0" eaLnBrk="1" latinLnBrk="0" hangingPunct="1">
              <a:spcBef>
                <a:spcPts val="9600"/>
              </a:spcBef>
              <a:buClr>
                <a:schemeClr val="accent1">
                  <a:lumMod val="60000"/>
                  <a:lumOff val="40000"/>
                </a:schemeClr>
              </a:buClr>
              <a:buSzPct val="110000"/>
              <a:buFont typeface="Wingdings 2" pitchFamily="18" charset="2"/>
              <a:buNone/>
              <a:defRPr sz="15400" kern="1200">
                <a:solidFill>
                  <a:schemeClr val="tx1">
                    <a:lumMod val="65000"/>
                    <a:lumOff val="35000"/>
                  </a:schemeClr>
                </a:solidFill>
                <a:latin typeface="+mn-lt"/>
                <a:ea typeface="+mn-ea"/>
                <a:cs typeface="+mn-cs"/>
              </a:defRPr>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dirty="0" smtClean="0"/>
              <a:t>Click icon to add picture</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A3026A6F-1269-4EA6-A90D-DB21BC91D01F}" type="datetimeFigureOut">
              <a:rPr lang="en-US" smtClean="0"/>
              <a:pPr/>
              <a:t>6/28/13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BA9739-40D3-4015-8FD0-B1844FD7409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375002" y="1767845"/>
            <a:ext cx="7315200" cy="2676144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2636515" y="1767845"/>
            <a:ext cx="32110685" cy="2676144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A3026A6F-1269-4EA6-A90D-DB21BC91D01F}" type="datetimeFigureOut">
              <a:rPr lang="en-US" smtClean="0"/>
              <a:pPr/>
              <a:t>6/28/13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BA9739-40D3-4015-8FD0-B1844FD7409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A3026A6F-1269-4EA6-A90D-DB21BC91D01F}" type="datetimeFigureOut">
              <a:rPr lang="en-US" smtClean="0"/>
              <a:pPr/>
              <a:t>6/28/13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BA9739-40D3-4015-8FD0-B1844FD7409C}"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744985" y="16093447"/>
            <a:ext cx="40401240" cy="7056120"/>
          </a:xfrm>
        </p:spPr>
        <p:txBody>
          <a:bodyPr/>
          <a:lstStyle/>
          <a:p>
            <a:r>
              <a:rPr lang="en-US" smtClean="0"/>
              <a:t>Click to edit Master title style</a:t>
            </a:r>
            <a:endParaRPr/>
          </a:p>
        </p:txBody>
      </p:sp>
      <p:sp>
        <p:nvSpPr>
          <p:cNvPr id="3" name="Subtitle 2"/>
          <p:cNvSpPr>
            <a:spLocks noGrp="1"/>
          </p:cNvSpPr>
          <p:nvPr>
            <p:ph type="subTitle" idx="1"/>
          </p:nvPr>
        </p:nvSpPr>
        <p:spPr>
          <a:xfrm>
            <a:off x="1744985" y="22900942"/>
            <a:ext cx="40401240" cy="4668821"/>
          </a:xfrm>
        </p:spPr>
        <p:txBody>
          <a:bodyPr>
            <a:normAutofit/>
          </a:bodyPr>
          <a:lstStyle>
            <a:lvl1pPr marL="0" indent="0" algn="ctr">
              <a:spcBef>
                <a:spcPts val="1440"/>
              </a:spcBef>
              <a:buNone/>
              <a:defRPr sz="8600">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A3026A6F-1269-4EA6-A90D-DB21BC91D01F}" type="datetimeFigureOut">
              <a:rPr lang="en-US" smtClean="0"/>
              <a:pPr/>
              <a:t>6/28/13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BA9739-40D3-4015-8FD0-B1844FD7409C}" type="slidenum">
              <a:rPr lang="en-US" smtClean="0"/>
              <a:pPr/>
              <a:t>‹#›</a:t>
            </a:fld>
            <a:endParaRPr lang="en-US" dirty="0"/>
          </a:p>
        </p:txBody>
      </p:sp>
      <p:sp>
        <p:nvSpPr>
          <p:cNvPr id="9" name="Picture Placeholder 2"/>
          <p:cNvSpPr>
            <a:spLocks noGrp="1"/>
          </p:cNvSpPr>
          <p:nvPr>
            <p:ph type="pic" idx="13"/>
          </p:nvPr>
        </p:nvSpPr>
        <p:spPr>
          <a:xfrm>
            <a:off x="1780704" y="1744982"/>
            <a:ext cx="40329792" cy="13616938"/>
          </a:xfrm>
          <a:ln w="3175">
            <a:solidFill>
              <a:schemeClr val="bg1"/>
            </a:solidFill>
          </a:ln>
          <a:effectLst>
            <a:outerShdw blurRad="63500" sx="100500" sy="100500" algn="ctr" rotWithShape="0">
              <a:prstClr val="black">
                <a:alpha val="50000"/>
              </a:prstClr>
            </a:outerShdw>
          </a:effectLst>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dirty="0" smtClean="0"/>
              <a:t>Click icon to add picture</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36523" y="11535094"/>
            <a:ext cx="38671502" cy="6537960"/>
          </a:xfrm>
        </p:spPr>
        <p:txBody>
          <a:bodyPr anchor="b" anchorCtr="0"/>
          <a:lstStyle>
            <a:lvl1pPr algn="ctr">
              <a:defRPr sz="22100" b="0" cap="none" baseline="0"/>
            </a:lvl1pPr>
          </a:lstStyle>
          <a:p>
            <a:r>
              <a:rPr lang="en-US" smtClean="0"/>
              <a:t>Click to edit Master title style</a:t>
            </a:r>
            <a:endParaRPr/>
          </a:p>
        </p:txBody>
      </p:sp>
      <p:sp>
        <p:nvSpPr>
          <p:cNvPr id="3" name="Text Placeholder 2"/>
          <p:cNvSpPr>
            <a:spLocks noGrp="1"/>
          </p:cNvSpPr>
          <p:nvPr>
            <p:ph type="body" idx="1"/>
          </p:nvPr>
        </p:nvSpPr>
        <p:spPr>
          <a:xfrm>
            <a:off x="2636523" y="17932826"/>
            <a:ext cx="38671502" cy="7200898"/>
          </a:xfrm>
        </p:spPr>
        <p:txBody>
          <a:bodyPr anchor="t" anchorCtr="0">
            <a:normAutofit/>
          </a:bodyPr>
          <a:lstStyle>
            <a:lvl1pPr marL="0" indent="0" algn="ctr">
              <a:spcBef>
                <a:spcPts val="1440"/>
              </a:spcBef>
              <a:buNone/>
              <a:defRPr sz="8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026A6F-1269-4EA6-A90D-DB21BC91D01F}" type="datetimeFigureOut">
              <a:rPr lang="en-US" smtClean="0"/>
              <a:pPr/>
              <a:t>6/28/13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BA9739-40D3-4015-8FD0-B1844FD7409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636520" y="516365"/>
            <a:ext cx="38602925" cy="6417389"/>
          </a:xfrm>
        </p:spPr>
        <p:txBody>
          <a:bodyPr/>
          <a:lstStyle/>
          <a:p>
            <a:r>
              <a:rPr lang="en-US" smtClean="0"/>
              <a:t>Click to edit Master title style</a:t>
            </a:r>
            <a:endParaRPr/>
          </a:p>
        </p:txBody>
      </p:sp>
      <p:sp>
        <p:nvSpPr>
          <p:cNvPr id="3" name="Content Placeholder 2"/>
          <p:cNvSpPr>
            <a:spLocks noGrp="1"/>
          </p:cNvSpPr>
          <p:nvPr>
            <p:ph sz="half" idx="1"/>
          </p:nvPr>
        </p:nvSpPr>
        <p:spPr>
          <a:xfrm>
            <a:off x="2636520" y="7680965"/>
            <a:ext cx="18434304" cy="20848320"/>
          </a:xfrm>
        </p:spPr>
        <p:txBody>
          <a:bodyPr>
            <a:normAutofit/>
          </a:bodyPr>
          <a:lstStyle>
            <a:lvl1pPr>
              <a:spcBef>
                <a:spcPts val="7680"/>
              </a:spcBef>
              <a:defRPr sz="9600"/>
            </a:lvl1pPr>
            <a:lvl2pPr>
              <a:defRPr sz="8600"/>
            </a:lvl2pPr>
            <a:lvl3pPr>
              <a:defRPr sz="8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22805141" y="7680965"/>
            <a:ext cx="18434304" cy="20848320"/>
          </a:xfrm>
        </p:spPr>
        <p:txBody>
          <a:bodyPr>
            <a:normAutofit/>
          </a:bodyPr>
          <a:lstStyle>
            <a:lvl1pPr>
              <a:spcBef>
                <a:spcPts val="7680"/>
              </a:spcBef>
              <a:defRPr sz="9600"/>
            </a:lvl1pPr>
            <a:lvl2pPr>
              <a:defRPr sz="8600"/>
            </a:lvl2pPr>
            <a:lvl3pPr>
              <a:defRPr sz="8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A3026A6F-1269-4EA6-A90D-DB21BC91D01F}" type="datetimeFigureOut">
              <a:rPr lang="en-US" smtClean="0"/>
              <a:pPr/>
              <a:t>6/28/13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0BA9739-40D3-4015-8FD0-B1844FD7409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36515" y="516365"/>
            <a:ext cx="38602925" cy="6417389"/>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2636515" y="6975477"/>
            <a:ext cx="18434304" cy="3604258"/>
          </a:xfrm>
        </p:spPr>
        <p:txBody>
          <a:bodyPr anchor="b">
            <a:noAutofit/>
          </a:bodyPr>
          <a:lstStyle>
            <a:lvl1pPr marL="0" indent="0" algn="ctr">
              <a:spcBef>
                <a:spcPts val="0"/>
              </a:spcBef>
              <a:buNone/>
              <a:defRPr sz="11500" b="0">
                <a:solidFill>
                  <a:schemeClr val="accent1">
                    <a:lumMod val="60000"/>
                    <a:lumOff val="40000"/>
                  </a:schemeClr>
                </a:solidFill>
              </a:defRPr>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636515" y="11267594"/>
            <a:ext cx="18434304" cy="17261688"/>
          </a:xfrm>
        </p:spPr>
        <p:txBody>
          <a:bodyPr>
            <a:normAutofit/>
          </a:bodyPr>
          <a:lstStyle>
            <a:lvl1pPr>
              <a:spcBef>
                <a:spcPts val="7680"/>
              </a:spcBef>
              <a:defRPr sz="9600"/>
            </a:lvl1pPr>
            <a:lvl2pPr>
              <a:defRPr sz="8600"/>
            </a:lvl2pPr>
            <a:lvl3pPr>
              <a:defRPr sz="8600"/>
            </a:lvl3pPr>
            <a:lvl4pPr>
              <a:defRPr sz="8600"/>
            </a:lvl4pPr>
            <a:lvl5pPr>
              <a:defRPr sz="86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22805136" y="6975477"/>
            <a:ext cx="18434304" cy="3604258"/>
          </a:xfrm>
        </p:spPr>
        <p:txBody>
          <a:bodyPr anchor="b">
            <a:noAutofit/>
          </a:bodyPr>
          <a:lstStyle>
            <a:lvl1pPr marL="0" indent="0" algn="ctr">
              <a:spcBef>
                <a:spcPts val="0"/>
              </a:spcBef>
              <a:buNone/>
              <a:defRPr sz="11500" b="0">
                <a:solidFill>
                  <a:schemeClr val="accent1">
                    <a:lumMod val="60000"/>
                    <a:lumOff val="40000"/>
                  </a:schemeClr>
                </a:solidFill>
              </a:defRPr>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2805136" y="11267594"/>
            <a:ext cx="18434304" cy="17261688"/>
          </a:xfrm>
        </p:spPr>
        <p:txBody>
          <a:bodyPr>
            <a:normAutofit/>
          </a:bodyPr>
          <a:lstStyle>
            <a:lvl1pPr>
              <a:spcBef>
                <a:spcPts val="7680"/>
              </a:spcBef>
              <a:defRPr sz="9600"/>
            </a:lvl1pPr>
            <a:lvl2pPr>
              <a:defRPr sz="8600"/>
            </a:lvl2pPr>
            <a:lvl3pPr>
              <a:defRPr sz="8600"/>
            </a:lvl3pPr>
            <a:lvl4pPr>
              <a:defRPr sz="8600"/>
            </a:lvl4pPr>
            <a:lvl5pPr>
              <a:defRPr sz="86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A3026A6F-1269-4EA6-A90D-DB21BC91D01F}" type="datetimeFigureOut">
              <a:rPr lang="en-US" smtClean="0"/>
              <a:pPr/>
              <a:t>6/28/13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0BA9739-40D3-4015-8FD0-B1844FD7409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3026A6F-1269-4EA6-A90D-DB21BC91D01F}" type="datetimeFigureOut">
              <a:rPr lang="en-US" smtClean="0"/>
              <a:pPr/>
              <a:t>6/28/13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0BA9739-40D3-4015-8FD0-B1844FD7409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026A6F-1269-4EA6-A90D-DB21BC91D01F}" type="datetimeFigureOut">
              <a:rPr lang="en-US" smtClean="0"/>
              <a:pPr/>
              <a:t>6/28/13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0BA9739-40D3-4015-8FD0-B1844FD7409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15" y="2936986"/>
            <a:ext cx="18434304" cy="5577840"/>
          </a:xfrm>
        </p:spPr>
        <p:txBody>
          <a:bodyPr anchor="b"/>
          <a:lstStyle>
            <a:lvl1pPr algn="ctr">
              <a:defRPr sz="17300" b="0"/>
            </a:lvl1pPr>
          </a:lstStyle>
          <a:p>
            <a:r>
              <a:rPr lang="en-US" smtClean="0"/>
              <a:t>Click to edit Master title style</a:t>
            </a:r>
            <a:endParaRPr/>
          </a:p>
        </p:txBody>
      </p:sp>
      <p:sp>
        <p:nvSpPr>
          <p:cNvPr id="3" name="Content Placeholder 2"/>
          <p:cNvSpPr>
            <a:spLocks noGrp="1"/>
          </p:cNvSpPr>
          <p:nvPr>
            <p:ph idx="1"/>
          </p:nvPr>
        </p:nvSpPr>
        <p:spPr>
          <a:xfrm>
            <a:off x="22765555" y="1767840"/>
            <a:ext cx="18434304" cy="26761440"/>
          </a:xfrm>
        </p:spPr>
        <p:txBody>
          <a:bodyPr>
            <a:normAutofit/>
          </a:bodyPr>
          <a:lstStyle>
            <a:lvl1pPr>
              <a:spcBef>
                <a:spcPts val="9600"/>
              </a:spcBef>
              <a:defRPr sz="10600"/>
            </a:lvl1pPr>
            <a:lvl2pPr>
              <a:defRPr sz="9600"/>
            </a:lvl2pPr>
            <a:lvl3pPr>
              <a:defRPr sz="8600"/>
            </a:lvl3pPr>
            <a:lvl4pPr>
              <a:defRPr sz="8600"/>
            </a:lvl4pPr>
            <a:lvl5pPr>
              <a:defRPr sz="8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2560315" y="8581709"/>
            <a:ext cx="18434304" cy="17856730"/>
          </a:xfrm>
        </p:spPr>
        <p:txBody>
          <a:bodyPr>
            <a:normAutofit/>
          </a:bodyPr>
          <a:lstStyle>
            <a:lvl1pPr marL="0" indent="0" algn="ctr">
              <a:buNone/>
              <a:defRPr sz="86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026A6F-1269-4EA6-A90D-DB21BC91D01F}" type="datetimeFigureOut">
              <a:rPr lang="en-US" smtClean="0"/>
              <a:pPr/>
              <a:t>6/28/13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0BA9739-40D3-4015-8FD0-B1844FD7409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36520" y="516365"/>
            <a:ext cx="38602925" cy="6417389"/>
          </a:xfrm>
          <a:prstGeom prst="rect">
            <a:avLst/>
          </a:prstGeom>
        </p:spPr>
        <p:txBody>
          <a:bodyPr vert="horz" lIns="438912" tIns="219456" rIns="438912" bIns="219456"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2636520" y="7680965"/>
            <a:ext cx="38602925" cy="20848320"/>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27023208" y="30123209"/>
            <a:ext cx="10241280" cy="1752600"/>
          </a:xfrm>
          <a:prstGeom prst="rect">
            <a:avLst/>
          </a:prstGeom>
        </p:spPr>
        <p:txBody>
          <a:bodyPr vert="horz" lIns="438912" tIns="219456" rIns="438912" bIns="219456" rtlCol="0" anchor="ctr"/>
          <a:lstStyle>
            <a:lvl1pPr algn="r">
              <a:defRPr sz="5800">
                <a:solidFill>
                  <a:schemeClr val="bg1"/>
                </a:solidFill>
              </a:defRPr>
            </a:lvl1pPr>
          </a:lstStyle>
          <a:p>
            <a:fld id="{A3026A6F-1269-4EA6-A90D-DB21BC91D01F}" type="datetimeFigureOut">
              <a:rPr lang="en-US" smtClean="0"/>
              <a:pPr/>
              <a:t>6/28/13</a:t>
            </a:fld>
            <a:endParaRPr lang="en-US" dirty="0"/>
          </a:p>
        </p:txBody>
      </p:sp>
      <p:sp>
        <p:nvSpPr>
          <p:cNvPr id="5" name="Footer Placeholder 4"/>
          <p:cNvSpPr>
            <a:spLocks noGrp="1"/>
          </p:cNvSpPr>
          <p:nvPr>
            <p:ph type="ftr" sz="quarter" idx="3"/>
          </p:nvPr>
        </p:nvSpPr>
        <p:spPr>
          <a:xfrm>
            <a:off x="1269401" y="30123209"/>
            <a:ext cx="23236517" cy="1752600"/>
          </a:xfrm>
          <a:prstGeom prst="rect">
            <a:avLst/>
          </a:prstGeom>
        </p:spPr>
        <p:txBody>
          <a:bodyPr vert="horz" lIns="438912" tIns="219456" rIns="438912" bIns="219456" rtlCol="0" anchor="ctr"/>
          <a:lstStyle>
            <a:lvl1pPr algn="l">
              <a:defRPr sz="5800">
                <a:solidFill>
                  <a:schemeClr val="bg1"/>
                </a:solidFill>
              </a:defRPr>
            </a:lvl1pPr>
          </a:lstStyle>
          <a:p>
            <a:endParaRPr lang="en-US" dirty="0"/>
          </a:p>
        </p:txBody>
      </p:sp>
      <p:sp>
        <p:nvSpPr>
          <p:cNvPr id="6" name="Slide Number Placeholder 5"/>
          <p:cNvSpPr>
            <a:spLocks noGrp="1"/>
          </p:cNvSpPr>
          <p:nvPr>
            <p:ph type="sldNum" sz="quarter" idx="4"/>
          </p:nvPr>
        </p:nvSpPr>
        <p:spPr>
          <a:xfrm>
            <a:off x="37909949" y="30123209"/>
            <a:ext cx="4754880" cy="1752600"/>
          </a:xfrm>
          <a:prstGeom prst="rect">
            <a:avLst/>
          </a:prstGeom>
        </p:spPr>
        <p:txBody>
          <a:bodyPr vert="horz" lIns="438912" tIns="219456" rIns="438912" bIns="219456" rtlCol="0" anchor="ctr"/>
          <a:lstStyle>
            <a:lvl1pPr algn="r">
              <a:defRPr sz="17300">
                <a:solidFill>
                  <a:schemeClr val="bg1"/>
                </a:solidFill>
              </a:defRPr>
            </a:lvl1pPr>
          </a:lstStyle>
          <a:p>
            <a:fld id="{30BA9739-40D3-4015-8FD0-B1844FD7409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4389120" rtl="0" eaLnBrk="1" latinLnBrk="0" hangingPunct="1">
        <a:spcBef>
          <a:spcPct val="0"/>
        </a:spcBef>
        <a:buNone/>
        <a:defRPr sz="22100" kern="1200">
          <a:solidFill>
            <a:schemeClr val="accent1"/>
          </a:solidFill>
          <a:latin typeface="+mj-lt"/>
          <a:ea typeface="+mj-ea"/>
          <a:cs typeface="+mj-cs"/>
        </a:defRPr>
      </a:lvl1pPr>
    </p:titleStyle>
    <p:bodyStyle>
      <a:lvl1pPr marL="1676400" indent="-1676400" algn="l" defTabSz="4389120" rtl="0" eaLnBrk="1" latinLnBrk="0" hangingPunct="1">
        <a:spcBef>
          <a:spcPts val="9600"/>
        </a:spcBef>
        <a:buClr>
          <a:schemeClr val="accent1">
            <a:lumMod val="60000"/>
            <a:lumOff val="40000"/>
          </a:schemeClr>
        </a:buClr>
        <a:buSzPct val="110000"/>
        <a:buFont typeface="Wingdings 2" pitchFamily="18" charset="2"/>
        <a:buChar char=""/>
        <a:defRPr sz="11500" kern="1200">
          <a:solidFill>
            <a:schemeClr val="tx1">
              <a:lumMod val="65000"/>
              <a:lumOff val="35000"/>
            </a:schemeClr>
          </a:solidFill>
          <a:latin typeface="+mn-lt"/>
          <a:ea typeface="+mn-ea"/>
          <a:cs typeface="+mn-cs"/>
        </a:defRPr>
      </a:lvl1pPr>
      <a:lvl2pPr marL="3291840" indent="-1615440" algn="l" defTabSz="4389120" rtl="0" eaLnBrk="1" latinLnBrk="0" hangingPunct="1">
        <a:spcBef>
          <a:spcPts val="2880"/>
        </a:spcBef>
        <a:buClr>
          <a:schemeClr val="accent1">
            <a:lumMod val="75000"/>
          </a:schemeClr>
        </a:buClr>
        <a:buSzPct val="110000"/>
        <a:buFont typeface="Wingdings 2" pitchFamily="18" charset="2"/>
        <a:buChar char=""/>
        <a:defRPr sz="10600" kern="1200">
          <a:solidFill>
            <a:schemeClr val="tx1">
              <a:lumMod val="65000"/>
              <a:lumOff val="35000"/>
            </a:schemeClr>
          </a:solidFill>
          <a:latin typeface="+mn-lt"/>
          <a:ea typeface="+mn-ea"/>
          <a:cs typeface="+mn-cs"/>
        </a:defRPr>
      </a:lvl2pPr>
      <a:lvl3pPr marL="4648200" indent="-1356360" algn="l" defTabSz="4389120" rtl="0" eaLnBrk="1" latinLnBrk="0" hangingPunct="1">
        <a:spcBef>
          <a:spcPts val="2880"/>
        </a:spcBef>
        <a:buClr>
          <a:schemeClr val="accent1">
            <a:lumMod val="60000"/>
            <a:lumOff val="40000"/>
          </a:schemeClr>
        </a:buClr>
        <a:buSzPct val="110000"/>
        <a:buFont typeface="Wingdings 2" pitchFamily="18" charset="2"/>
        <a:buChar char=""/>
        <a:defRPr sz="9600" kern="1200">
          <a:solidFill>
            <a:schemeClr val="tx1">
              <a:lumMod val="65000"/>
              <a:lumOff val="35000"/>
            </a:schemeClr>
          </a:solidFill>
          <a:latin typeface="+mn-lt"/>
          <a:ea typeface="+mn-ea"/>
          <a:cs typeface="+mn-cs"/>
        </a:defRPr>
      </a:lvl3pPr>
      <a:lvl4pPr marL="6065520" indent="-1417320" algn="l" defTabSz="4389120" rtl="0" eaLnBrk="1" latinLnBrk="0" hangingPunct="1">
        <a:spcBef>
          <a:spcPts val="2880"/>
        </a:spcBef>
        <a:buClr>
          <a:schemeClr val="accent1">
            <a:lumMod val="75000"/>
          </a:schemeClr>
        </a:buClr>
        <a:buSzPct val="110000"/>
        <a:buFont typeface="Wingdings 2" pitchFamily="18" charset="2"/>
        <a:buChar char=""/>
        <a:defRPr sz="8600" kern="1200">
          <a:solidFill>
            <a:schemeClr val="tx1">
              <a:lumMod val="65000"/>
              <a:lumOff val="35000"/>
            </a:schemeClr>
          </a:solidFill>
          <a:latin typeface="+mn-lt"/>
          <a:ea typeface="+mn-ea"/>
          <a:cs typeface="+mn-cs"/>
        </a:defRPr>
      </a:lvl4pPr>
      <a:lvl5pPr marL="7421880" indent="-1356360" algn="l" defTabSz="4389120" rtl="0" eaLnBrk="1" latinLnBrk="0" hangingPunct="1">
        <a:spcBef>
          <a:spcPts val="2880"/>
        </a:spcBef>
        <a:buClr>
          <a:schemeClr val="accent1">
            <a:lumMod val="60000"/>
            <a:lumOff val="40000"/>
          </a:schemeClr>
        </a:buClr>
        <a:buSzPct val="110000"/>
        <a:buFont typeface="Wingdings 2" pitchFamily="18" charset="2"/>
        <a:buChar char=""/>
        <a:defRPr sz="8600" kern="1200">
          <a:solidFill>
            <a:schemeClr val="tx1">
              <a:lumMod val="65000"/>
              <a:lumOff val="35000"/>
            </a:schemeClr>
          </a:solidFill>
          <a:latin typeface="+mn-lt"/>
          <a:ea typeface="+mn-ea"/>
          <a:cs typeface="+mn-cs"/>
        </a:defRPr>
      </a:lvl5pPr>
      <a:lvl6pPr marL="1207008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464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920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37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comments" Target="../comments/comment1.xml"/><Relationship Id="rId1" Type="http://schemas.openxmlformats.org/officeDocument/2006/relationships/slideLayout" Target="../slideLayouts/slideLayout8.xml"/><Relationship Id="rId2" Type="http://schemas.openxmlformats.org/officeDocument/2006/relationships/image" Target="../media/image2.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7.png"/><Relationship Id="rId1" Type="http://schemas.microsoft.com/office/2007/relationships/media" Target="../media/media1.m4v"/><Relationship Id="rId2" Type="http://schemas.openxmlformats.org/officeDocument/2006/relationships/video" Target="../media/media1.m4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6523" y="11535094"/>
            <a:ext cx="38671502" cy="6537960"/>
          </a:xfrm>
        </p:spPr>
        <p:txBody>
          <a:bodyPr/>
          <a:lstStyle/>
          <a:p>
            <a:r>
              <a:rPr lang="en-US" sz="20000" dirty="0"/>
              <a:t> Center for Innovative Learning Internal Research Mini-Grant</a:t>
            </a:r>
          </a:p>
        </p:txBody>
      </p:sp>
      <p:sp>
        <p:nvSpPr>
          <p:cNvPr id="3" name="Text Placeholder 2"/>
          <p:cNvSpPr>
            <a:spLocks noGrp="1"/>
          </p:cNvSpPr>
          <p:nvPr>
            <p:ph type="body" idx="1"/>
          </p:nvPr>
        </p:nvSpPr>
        <p:spPr/>
        <p:txBody>
          <a:bodyPr/>
          <a:lstStyle/>
          <a:p>
            <a:r>
              <a:rPr lang="en-US" dirty="0" smtClean="0"/>
              <a:t>Cynthia L. Jew, Ph.D</a:t>
            </a:r>
            <a:endParaRPr lang="en-US" dirty="0"/>
          </a:p>
        </p:txBody>
      </p:sp>
    </p:spTree>
    <p:extLst>
      <p:ext uri="{BB962C8B-B14F-4D97-AF65-F5344CB8AC3E}">
        <p14:creationId xmlns:p14="http://schemas.microsoft.com/office/powerpoint/2010/main" val="7265169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2636523" y="10896600"/>
            <a:ext cx="38671502" cy="14237124"/>
          </a:xfrm>
        </p:spPr>
        <p:txBody>
          <a:bodyPr>
            <a:normAutofit/>
          </a:bodyPr>
          <a:lstStyle/>
          <a:p>
            <a:r>
              <a:rPr lang="en-US" dirty="0"/>
              <a:t>The Santa Clarita Valley International School and California Lutheran University, Graduate School of Education, Department of Counseling and Guidance are engaged in an collaborative research/intervention project  with the eight and third grade.  The nature of this project is to have a group of leadership students from the 8</a:t>
            </a:r>
            <a:r>
              <a:rPr lang="en-US" baseline="30000" dirty="0"/>
              <a:t>th</a:t>
            </a:r>
            <a:r>
              <a:rPr lang="en-US" dirty="0"/>
              <a:t> grade who will work with the third grade once a week on pro-social bonding skills.  Pro-social bonding skills consist of community-building, open communication, relationship development and social skills.  </a:t>
            </a:r>
          </a:p>
        </p:txBody>
      </p:sp>
    </p:spTree>
    <p:extLst>
      <p:ext uri="{BB962C8B-B14F-4D97-AF65-F5344CB8AC3E}">
        <p14:creationId xmlns:p14="http://schemas.microsoft.com/office/powerpoint/2010/main" val="26032693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0920" y="7086600"/>
            <a:ext cx="31191156" cy="10793959"/>
          </a:xfrm>
        </p:spPr>
        <p:txBody>
          <a:bodyPr/>
          <a:lstStyle/>
          <a:p>
            <a:r>
              <a:rPr lang="en-US" sz="10000" dirty="0"/>
              <a:t>The team of eight –graders will be trained and monitored by Dr. Cynthia Jew.  They will receive weekly training in Strengths –Based Leadership, 40 Developmental Assets Scale, Cultural Proficiency and play-based interventions.  The project will run for 8 </a:t>
            </a:r>
            <a:r>
              <a:rPr lang="en-US" sz="10000" dirty="0" smtClean="0"/>
              <a:t>weeks.</a:t>
            </a:r>
            <a:endParaRPr lang="en-US" sz="10000"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7799985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 Team</a:t>
            </a:r>
            <a:endParaRPr lang="en-US" dirty="0"/>
          </a:p>
        </p:txBody>
      </p:sp>
      <p:sp>
        <p:nvSpPr>
          <p:cNvPr id="3" name="Content Placeholder 2"/>
          <p:cNvSpPr>
            <a:spLocks noGrp="1"/>
          </p:cNvSpPr>
          <p:nvPr>
            <p:ph idx="1"/>
          </p:nvPr>
        </p:nvSpPr>
        <p:spPr/>
        <p:txBody>
          <a:bodyPr/>
          <a:lstStyle/>
          <a:p>
            <a:r>
              <a:rPr lang="en-US" dirty="0" smtClean="0"/>
              <a:t>Created the activities based on the concepts of Pro-Social Bonding and Cultural Proficiency</a:t>
            </a:r>
          </a:p>
          <a:p>
            <a:r>
              <a:rPr lang="en-US" dirty="0" smtClean="0"/>
              <a:t>CLU Senior: Emile Evenson</a:t>
            </a:r>
            <a:r>
              <a:rPr lang="en-US" dirty="0"/>
              <a:t> </a:t>
            </a:r>
            <a:r>
              <a:rPr lang="en-US" dirty="0" smtClean="0"/>
              <a:t>worked with the concepts to develop cogent theoretical questions and presented at the Festival of Scholars</a:t>
            </a:r>
          </a:p>
          <a:p>
            <a:endParaRPr lang="en-US" dirty="0" smtClean="0"/>
          </a:p>
        </p:txBody>
      </p:sp>
    </p:spTree>
    <p:extLst>
      <p:ext uri="{BB962C8B-B14F-4D97-AF65-F5344CB8AC3E}">
        <p14:creationId xmlns:p14="http://schemas.microsoft.com/office/powerpoint/2010/main" val="37927090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for Leadership</a:t>
            </a:r>
            <a:endParaRPr lang="en-US" dirty="0"/>
          </a:p>
        </p:txBody>
      </p:sp>
      <p:sp>
        <p:nvSpPr>
          <p:cNvPr id="3" name="Content Placeholder 2"/>
          <p:cNvSpPr>
            <a:spLocks noGrp="1"/>
          </p:cNvSpPr>
          <p:nvPr>
            <p:ph idx="1"/>
          </p:nvPr>
        </p:nvSpPr>
        <p:spPr/>
        <p:txBody>
          <a:bodyPr/>
          <a:lstStyle/>
          <a:p>
            <a:r>
              <a:rPr lang="en-US" dirty="0" smtClean="0"/>
              <a:t>Strengths Quest</a:t>
            </a:r>
          </a:p>
          <a:p>
            <a:r>
              <a:rPr lang="en-US" dirty="0" smtClean="0"/>
              <a:t>40 Developmental Assets Scale (Pro-Social Bonding)</a:t>
            </a:r>
          </a:p>
          <a:p>
            <a:r>
              <a:rPr lang="en-US" dirty="0" smtClean="0"/>
              <a:t>Cultural Proficiency </a:t>
            </a:r>
            <a:endParaRPr lang="en-US" dirty="0"/>
          </a:p>
        </p:txBody>
      </p:sp>
    </p:spTree>
    <p:extLst>
      <p:ext uri="{BB962C8B-B14F-4D97-AF65-F5344CB8AC3E}">
        <p14:creationId xmlns:p14="http://schemas.microsoft.com/office/powerpoint/2010/main" val="97191222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sp>
        <p:nvSpPr>
          <p:cNvPr id="3" name="Content Placeholder 2"/>
          <p:cNvSpPr>
            <a:spLocks noGrp="1"/>
          </p:cNvSpPr>
          <p:nvPr>
            <p:ph idx="1"/>
          </p:nvPr>
        </p:nvSpPr>
        <p:spPr/>
        <p:txBody>
          <a:bodyPr/>
          <a:lstStyle/>
          <a:p>
            <a:r>
              <a:rPr lang="en-US" dirty="0" smtClean="0"/>
              <a:t>Pre and Post Survey (12 items) </a:t>
            </a:r>
          </a:p>
          <a:p>
            <a:r>
              <a:rPr lang="en-US" dirty="0" smtClean="0"/>
              <a:t>Post Interview with Students</a:t>
            </a:r>
          </a:p>
          <a:p>
            <a:endParaRPr lang="en-US" dirty="0"/>
          </a:p>
        </p:txBody>
      </p:sp>
    </p:spTree>
    <p:extLst>
      <p:ext uri="{BB962C8B-B14F-4D97-AF65-F5344CB8AC3E}">
        <p14:creationId xmlns:p14="http://schemas.microsoft.com/office/powerpoint/2010/main" val="22995748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 Opportunities</a:t>
            </a:r>
            <a:endParaRPr lang="en-US" dirty="0"/>
          </a:p>
        </p:txBody>
      </p:sp>
      <p:sp>
        <p:nvSpPr>
          <p:cNvPr id="3" name="Content Placeholder 2"/>
          <p:cNvSpPr>
            <a:spLocks noGrp="1"/>
          </p:cNvSpPr>
          <p:nvPr>
            <p:ph idx="1"/>
          </p:nvPr>
        </p:nvSpPr>
        <p:spPr/>
        <p:txBody>
          <a:bodyPr/>
          <a:lstStyle/>
          <a:p>
            <a:r>
              <a:rPr lang="en-US" dirty="0" smtClean="0"/>
              <a:t>Festival of Scholars</a:t>
            </a:r>
          </a:p>
          <a:p>
            <a:r>
              <a:rPr lang="en-US" dirty="0" smtClean="0"/>
              <a:t>Cultural Proficiency Institute</a:t>
            </a:r>
          </a:p>
          <a:p>
            <a:r>
              <a:rPr lang="en-US" dirty="0" smtClean="0"/>
              <a:t>Dwight Shultz Grant </a:t>
            </a:r>
            <a:endParaRPr lang="en-US" dirty="0"/>
          </a:p>
        </p:txBody>
      </p:sp>
    </p:spTree>
    <p:extLst>
      <p:ext uri="{BB962C8B-B14F-4D97-AF65-F5344CB8AC3E}">
        <p14:creationId xmlns:p14="http://schemas.microsoft.com/office/powerpoint/2010/main" val="37381662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descr="http://www.american-school-search.com/images/logo/california-lutheran-university.gif"/>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649940" y="1984699"/>
            <a:ext cx="6566964" cy="54067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43891200" cy="3046988"/>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sz="9600" i="1" dirty="0" smtClean="0">
                <a:ln>
                  <a:solidFill>
                    <a:schemeClr val="tx1">
                      <a:alpha val="90000"/>
                    </a:schemeClr>
                  </a:solidFill>
                </a:ln>
                <a:solidFill>
                  <a:srgbClr val="000000"/>
                </a:solidFill>
                <a:effectLst/>
              </a:rPr>
              <a:t>      </a:t>
            </a:r>
            <a:r>
              <a:rPr lang="en-US" sz="9600" b="1" i="1" dirty="0" smtClean="0">
                <a:ln>
                  <a:solidFill>
                    <a:schemeClr val="tx1">
                      <a:alpha val="90000"/>
                    </a:schemeClr>
                  </a:solidFill>
                </a:ln>
                <a:solidFill>
                  <a:srgbClr val="000000"/>
                </a:solidFill>
                <a:effectLst/>
              </a:rPr>
              <a:t> What is </a:t>
            </a:r>
            <a:r>
              <a:rPr lang="en-US" sz="9600" b="1" i="1" dirty="0" smtClean="0">
                <a:ln>
                  <a:solidFill>
                    <a:schemeClr val="tx1">
                      <a:alpha val="90000"/>
                    </a:schemeClr>
                  </a:solidFill>
                </a:ln>
                <a:solidFill>
                  <a:schemeClr val="tx1"/>
                </a:solidFill>
                <a:effectLst/>
              </a:rPr>
              <a:t>the Impact of an Eighth Grade Leadership Team Intervention to      Facilitate Pro-Social Bonding in a Third Grade Classroom?  </a:t>
            </a:r>
            <a:endParaRPr lang="en-US" sz="9600" b="1" dirty="0">
              <a:ln>
                <a:solidFill>
                  <a:schemeClr val="tx1">
                    <a:alpha val="90000"/>
                  </a:schemeClr>
                </a:solidFill>
              </a:ln>
              <a:solidFill>
                <a:schemeClr val="tx1"/>
              </a:solidFill>
              <a:effectLst/>
            </a:endParaRPr>
          </a:p>
        </p:txBody>
      </p:sp>
      <p:sp>
        <p:nvSpPr>
          <p:cNvPr id="5" name="TextBox 4"/>
          <p:cNvSpPr txBox="1"/>
          <p:nvPr/>
        </p:nvSpPr>
        <p:spPr>
          <a:xfrm>
            <a:off x="11506200" y="4296293"/>
            <a:ext cx="22783800" cy="2123658"/>
          </a:xfrm>
          <a:prstGeom prst="rect">
            <a:avLst/>
          </a:prstGeom>
          <a:noFill/>
        </p:spPr>
        <p:txBody>
          <a:bodyPr wrap="square" rtlCol="0">
            <a:spAutoFit/>
          </a:bodyPr>
          <a:lstStyle/>
          <a:p>
            <a:pPr algn="ctr"/>
            <a:r>
              <a:rPr lang="en-US" sz="6600" i="1" dirty="0" smtClean="0"/>
              <a:t>Emilie Evenson and Dr. Cynthia Jew</a:t>
            </a:r>
          </a:p>
          <a:p>
            <a:pPr algn="ctr"/>
            <a:r>
              <a:rPr lang="en-US" sz="6600" i="1" dirty="0" smtClean="0"/>
              <a:t>Department of Education, California Lutheran University</a:t>
            </a:r>
            <a:endParaRPr lang="en-US" sz="6600" i="1" dirty="0"/>
          </a:p>
        </p:txBody>
      </p:sp>
      <p:sp>
        <p:nvSpPr>
          <p:cNvPr id="6" name="TextBox 5"/>
          <p:cNvSpPr txBox="1"/>
          <p:nvPr/>
        </p:nvSpPr>
        <p:spPr>
          <a:xfrm>
            <a:off x="649940" y="7391400"/>
            <a:ext cx="13294660" cy="15358050"/>
          </a:xfrm>
          <a:prstGeom prst="rect">
            <a:avLst/>
          </a:prstGeom>
          <a:noFill/>
        </p:spPr>
        <p:txBody>
          <a:bodyPr wrap="square" rtlCol="0">
            <a:spAutoFit/>
          </a:bodyPr>
          <a:lstStyle/>
          <a:p>
            <a:r>
              <a:rPr lang="en-US" sz="5400" b="1" dirty="0" smtClean="0">
                <a:latin typeface="Arial"/>
                <a:cs typeface="Arial"/>
              </a:rPr>
              <a:t>Introduction:</a:t>
            </a:r>
          </a:p>
          <a:p>
            <a:r>
              <a:rPr lang="en-US" sz="4800" b="1" dirty="0" smtClean="0">
                <a:latin typeface="Arial"/>
                <a:cs typeface="Arial"/>
              </a:rPr>
              <a:t>	</a:t>
            </a:r>
            <a:r>
              <a:rPr lang="en-US" sz="4000" dirty="0" smtClean="0">
                <a:latin typeface="Arial"/>
                <a:cs typeface="Arial"/>
              </a:rPr>
              <a:t>Pro-social bonding is important for having resiliency in a progressive and responsive classroom. In order to provide pro-social bonding in the classroom, the study arranged for an eighth grade leadership team to go into a third grade classroom and work on various leadership activities that facilitate pro-social bonding. This study is aimed at integrating the needs of all learners into one cohesive classroom. One university professor and one school counselor trained the students and one university student collected pre/post surveys of the students and parent climate were collected. Ten-eighth grade students were selected and trained in a collaborative leadership and forty developmental skills were then infused with the cultural efficiency model. After the training the eighth grade students were placed in the third grade classroom in teams with students to work on pro-social bonding activities and positive social modeling aimed integrating all the needs of the learners into one classroom. This project attempts to impact the classroom by providing a pilot leadership program from the resources present in the classroom. </a:t>
            </a:r>
          </a:p>
          <a:p>
            <a:endParaRPr lang="en-US" sz="5500" b="1" dirty="0" smtClean="0">
              <a:latin typeface="Times New Roman" pitchFamily="18" charset="0"/>
              <a:cs typeface="Times New Roman" pitchFamily="18" charset="0"/>
            </a:endParaRPr>
          </a:p>
          <a:p>
            <a:r>
              <a:rPr lang="en-US" sz="3500" dirty="0" smtClean="0">
                <a:latin typeface="Times New Roman" pitchFamily="18" charset="0"/>
                <a:cs typeface="Times New Roman" pitchFamily="18" charset="0"/>
              </a:rPr>
              <a:t>	</a:t>
            </a:r>
            <a:endParaRPr lang="en-US" sz="5500" b="1" dirty="0">
              <a:latin typeface="Times New Roman" pitchFamily="18" charset="0"/>
              <a:cs typeface="Times New Roman" pitchFamily="18" charset="0"/>
            </a:endParaRPr>
          </a:p>
        </p:txBody>
      </p:sp>
      <p:sp>
        <p:nvSpPr>
          <p:cNvPr id="9" name="TextBox 8"/>
          <p:cNvSpPr txBox="1"/>
          <p:nvPr/>
        </p:nvSpPr>
        <p:spPr>
          <a:xfrm>
            <a:off x="27889200" y="6641665"/>
            <a:ext cx="15163801" cy="22944743"/>
          </a:xfrm>
          <a:prstGeom prst="rect">
            <a:avLst/>
          </a:prstGeom>
          <a:noFill/>
        </p:spPr>
        <p:txBody>
          <a:bodyPr wrap="square" rtlCol="0">
            <a:spAutoFit/>
          </a:bodyPr>
          <a:lstStyle/>
          <a:p>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a:p>
            <a:pPr marL="481013" lvl="1" indent="-481013"/>
            <a:endParaRPr lang="en-US" sz="5500" b="1" dirty="0" smtClean="0">
              <a:latin typeface="Times New Roman" pitchFamily="18" charset="0"/>
              <a:cs typeface="Times New Roman" pitchFamily="18" charset="0"/>
            </a:endParaRPr>
          </a:p>
        </p:txBody>
      </p:sp>
      <p:sp>
        <p:nvSpPr>
          <p:cNvPr id="10" name="TextBox 9"/>
          <p:cNvSpPr txBox="1"/>
          <p:nvPr/>
        </p:nvSpPr>
        <p:spPr>
          <a:xfrm>
            <a:off x="41148000" y="23557752"/>
            <a:ext cx="11963400" cy="923330"/>
          </a:xfrm>
          <a:prstGeom prst="rect">
            <a:avLst/>
          </a:prstGeom>
          <a:noFill/>
        </p:spPr>
        <p:txBody>
          <a:bodyPr wrap="square" rtlCol="0">
            <a:spAutoFit/>
          </a:bodyPr>
          <a:lstStyle/>
          <a:p>
            <a:endParaRPr lang="en-US" sz="5400" dirty="0"/>
          </a:p>
        </p:txBody>
      </p:sp>
      <p:sp>
        <p:nvSpPr>
          <p:cNvPr id="15" name="TextBox 14"/>
          <p:cNvSpPr txBox="1"/>
          <p:nvPr/>
        </p:nvSpPr>
        <p:spPr>
          <a:xfrm>
            <a:off x="0" y="26965986"/>
            <a:ext cx="13675660" cy="1415772"/>
          </a:xfrm>
          <a:prstGeom prst="rect">
            <a:avLst/>
          </a:prstGeom>
          <a:noFill/>
        </p:spPr>
        <p:txBody>
          <a:bodyPr wrap="square" rtlCol="0">
            <a:spAutoFit/>
          </a:bodyPr>
          <a:lstStyle/>
          <a:p>
            <a:r>
              <a:rPr lang="en-US" dirty="0" smtClean="0"/>
              <a:t> </a:t>
            </a:r>
            <a:endParaRPr lang="en-US" dirty="0"/>
          </a:p>
        </p:txBody>
      </p:sp>
      <p:sp>
        <p:nvSpPr>
          <p:cNvPr id="16" name="TextBox 15"/>
          <p:cNvSpPr txBox="1"/>
          <p:nvPr/>
        </p:nvSpPr>
        <p:spPr>
          <a:xfrm>
            <a:off x="14935200" y="13832014"/>
            <a:ext cx="11887201" cy="10649068"/>
          </a:xfrm>
          <a:prstGeom prst="rect">
            <a:avLst/>
          </a:prstGeom>
          <a:noFill/>
        </p:spPr>
        <p:txBody>
          <a:bodyPr wrap="square" rtlCol="0">
            <a:spAutoFit/>
          </a:bodyPr>
          <a:lstStyle/>
          <a:p>
            <a:r>
              <a:rPr lang="en-US" sz="5400" b="1" dirty="0" smtClean="0"/>
              <a:t>Pro- Social Bonding:</a:t>
            </a:r>
          </a:p>
          <a:p>
            <a:r>
              <a:rPr lang="en-US" sz="4800" dirty="0" smtClean="0"/>
              <a:t>	  </a:t>
            </a:r>
            <a:r>
              <a:rPr lang="en-US" sz="4000" dirty="0" smtClean="0"/>
              <a:t>Pro-social bonding is a vital part in a person's ability to form social relationships, adapt to change, and self -esteem. Pro-social bonding is the interactions a child has with family, peers, and school. The bonding interactions that the child learns from his or her family, peers, and school form the foundations of a child's social bonding future. Pro-social bonding fosters social competence, emotional competence, confidence, and self-efficacy. All these components are important for resiliency in a progressive and responsive classroom. </a:t>
            </a:r>
          </a:p>
          <a:p>
            <a:endParaRPr lang="en-US" sz="4800" dirty="0" smtClean="0"/>
          </a:p>
          <a:p>
            <a:endParaRPr lang="en-US" sz="4800" dirty="0" smtClean="0"/>
          </a:p>
          <a:p>
            <a:endParaRPr lang="en-US" sz="4800" dirty="0"/>
          </a:p>
        </p:txBody>
      </p:sp>
      <p:sp>
        <p:nvSpPr>
          <p:cNvPr id="17" name="TextBox 16"/>
          <p:cNvSpPr txBox="1"/>
          <p:nvPr/>
        </p:nvSpPr>
        <p:spPr>
          <a:xfrm>
            <a:off x="14935200" y="25465086"/>
            <a:ext cx="11887201" cy="6586418"/>
          </a:xfrm>
          <a:prstGeom prst="rect">
            <a:avLst/>
          </a:prstGeom>
          <a:noFill/>
        </p:spPr>
        <p:txBody>
          <a:bodyPr wrap="square" rtlCol="0">
            <a:spAutoFit/>
          </a:bodyPr>
          <a:lstStyle/>
          <a:p>
            <a:r>
              <a:rPr lang="en-US" sz="5400" b="1" dirty="0" smtClean="0"/>
              <a:t>Cultural Proficiency:</a:t>
            </a:r>
          </a:p>
          <a:p>
            <a:r>
              <a:rPr lang="en-US" sz="4800" dirty="0" smtClean="0"/>
              <a:t>	</a:t>
            </a:r>
            <a:r>
              <a:rPr lang="en-US" sz="4000" dirty="0" smtClean="0"/>
              <a:t>Culture proficiency is the ability to efficiently interact, communicate, and understand  people of different cultures and backgrounds. For one to be culturally proficient it is important to know one's own culture, knowledge of other cultural practices, and a positive attitude toward other cultures. In order to have cultural proficiency in the classroom is crucial for both the individual and institution to both be culturally proficient.      </a:t>
            </a:r>
            <a:endParaRPr lang="en-US" sz="4000" dirty="0"/>
          </a:p>
        </p:txBody>
      </p:sp>
      <p:sp>
        <p:nvSpPr>
          <p:cNvPr id="18" name="TextBox 17"/>
          <p:cNvSpPr txBox="1"/>
          <p:nvPr/>
        </p:nvSpPr>
        <p:spPr>
          <a:xfrm>
            <a:off x="29413200" y="28465908"/>
            <a:ext cx="13182600" cy="2400657"/>
          </a:xfrm>
          <a:prstGeom prst="rect">
            <a:avLst/>
          </a:prstGeom>
          <a:noFill/>
        </p:spPr>
        <p:txBody>
          <a:bodyPr wrap="square" rtlCol="0">
            <a:spAutoFit/>
          </a:bodyPr>
          <a:lstStyle/>
          <a:p>
            <a:pPr marL="481013" lvl="1" indent="-481013"/>
            <a:r>
              <a:rPr lang="en-US" sz="5500" b="1" dirty="0" smtClean="0">
                <a:latin typeface="Times New Roman" pitchFamily="18" charset="0"/>
                <a:cs typeface="Times New Roman" pitchFamily="18" charset="0"/>
              </a:rPr>
              <a:t>Acknowledgement</a:t>
            </a:r>
            <a:r>
              <a:rPr lang="en-US" sz="5500" dirty="0" smtClean="0">
                <a:latin typeface="Times New Roman" pitchFamily="18" charset="0"/>
                <a:cs typeface="Times New Roman" pitchFamily="18" charset="0"/>
              </a:rPr>
              <a:t>s</a:t>
            </a:r>
            <a:r>
              <a:rPr lang="en-US" sz="4000" dirty="0" smtClean="0">
                <a:latin typeface="Times New Roman" pitchFamily="18" charset="0"/>
                <a:cs typeface="Times New Roman" pitchFamily="18" charset="0"/>
              </a:rPr>
              <a:t>:  I would like to thank Santa Clarita International Charter School for participating in this study</a:t>
            </a:r>
            <a:r>
              <a:rPr lang="en-US" sz="55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
        <p:nvSpPr>
          <p:cNvPr id="20" name="TextBox 19"/>
          <p:cNvSpPr txBox="1"/>
          <p:nvPr/>
        </p:nvSpPr>
        <p:spPr>
          <a:xfrm>
            <a:off x="29413200" y="9291428"/>
            <a:ext cx="14478000" cy="19174480"/>
          </a:xfrm>
          <a:prstGeom prst="rect">
            <a:avLst/>
          </a:prstGeom>
          <a:noFill/>
        </p:spPr>
        <p:txBody>
          <a:bodyPr wrap="square" rtlCol="0">
            <a:spAutoFit/>
          </a:bodyPr>
          <a:lstStyle/>
          <a:p>
            <a:endParaRPr lang="en-US" sz="4000" dirty="0" smtClean="0"/>
          </a:p>
          <a:p>
            <a:endParaRPr lang="en-US" sz="4000" b="1" dirty="0" smtClean="0"/>
          </a:p>
          <a:p>
            <a:r>
              <a:rPr lang="en-US" sz="4000" b="1" dirty="0" smtClean="0"/>
              <a:t>First Session: </a:t>
            </a:r>
          </a:p>
          <a:p>
            <a:r>
              <a:rPr lang="en-US" sz="4000" dirty="0" smtClean="0"/>
              <a:t>    Pro Social Bonding (Skill of Social)  Activity :  What's in a Name (Name tags and Group Name): Cultural Proficiency Essential Element: Assessing Cultural Knowledge</a:t>
            </a:r>
          </a:p>
          <a:p>
            <a:endParaRPr lang="en-US" sz="4000" dirty="0" smtClean="0"/>
          </a:p>
          <a:p>
            <a:r>
              <a:rPr lang="en-US" sz="4000" b="1" dirty="0" smtClean="0"/>
              <a:t>Second Session: </a:t>
            </a:r>
          </a:p>
          <a:p>
            <a:r>
              <a:rPr lang="en-US" sz="4000" b="1" dirty="0" smtClean="0"/>
              <a:t>	</a:t>
            </a:r>
            <a:r>
              <a:rPr lang="en-US" sz="4000" dirty="0" smtClean="0"/>
              <a:t>Pro Social Bonding (Skill of Social) Activity: You are my friend and I didn't know:  Cultural Proficiency Essential Element: Valuing Diversity</a:t>
            </a:r>
          </a:p>
          <a:p>
            <a:endParaRPr lang="en-US" sz="4000" dirty="0" smtClean="0"/>
          </a:p>
          <a:p>
            <a:r>
              <a:rPr lang="en-US" sz="4000" b="1" dirty="0" smtClean="0"/>
              <a:t>Third Session: </a:t>
            </a:r>
          </a:p>
          <a:p>
            <a:r>
              <a:rPr lang="en-US" sz="4000" dirty="0" smtClean="0"/>
              <a:t>	Pro Social Bonding (Skill of Conflict Mediation )  Role play conflict and observers say "How can I help?":  Cultural Proficiency Essential Element: Managing the Dynamics of Difference</a:t>
            </a:r>
          </a:p>
          <a:p>
            <a:endParaRPr lang="en-US" sz="4000" dirty="0" smtClean="0"/>
          </a:p>
          <a:p>
            <a:r>
              <a:rPr lang="en-US" sz="4000" b="1" dirty="0" smtClean="0"/>
              <a:t>Fourth Session: </a:t>
            </a:r>
          </a:p>
          <a:p>
            <a:r>
              <a:rPr lang="en-US" sz="4000" b="1" dirty="0" smtClean="0"/>
              <a:t>	</a:t>
            </a:r>
            <a:r>
              <a:rPr lang="en-US" sz="4000" dirty="0" smtClean="0"/>
              <a:t>Pro Social Bonding (Skill of Team Building) Leaders led a group exercise in which the learners were asked to lock arms behind their back and stand up.  The more they worked together the more successful. Cultural Proficiency Essential Element:  Adapting to Diversity</a:t>
            </a:r>
          </a:p>
          <a:p>
            <a:endParaRPr lang="en-US" sz="4000" dirty="0" smtClean="0"/>
          </a:p>
          <a:p>
            <a:r>
              <a:rPr lang="en-US" sz="4000" b="1" dirty="0" smtClean="0"/>
              <a:t>Fifth through Eighth Sessions:</a:t>
            </a:r>
          </a:p>
          <a:p>
            <a:r>
              <a:rPr lang="en-US" sz="4000" dirty="0" smtClean="0"/>
              <a:t>	  Pro-Social Bonding (Celebrating What we have Learned)  Activity:  A movie of the groups demonstrating their answer to What Kind of Leaders are we? Cultural Proficiency  Essential Element: Institutionalizing Cultural Knowledge.</a:t>
            </a:r>
            <a:endParaRPr lang="en-US" sz="4000" dirty="0"/>
          </a:p>
        </p:txBody>
      </p:sp>
      <p:sp>
        <p:nvSpPr>
          <p:cNvPr id="21" name="TextBox 20"/>
          <p:cNvSpPr txBox="1"/>
          <p:nvPr/>
        </p:nvSpPr>
        <p:spPr>
          <a:xfrm>
            <a:off x="29413200" y="9291428"/>
            <a:ext cx="11277600" cy="923330"/>
          </a:xfrm>
          <a:prstGeom prst="rect">
            <a:avLst/>
          </a:prstGeom>
          <a:noFill/>
        </p:spPr>
        <p:txBody>
          <a:bodyPr wrap="square" rtlCol="0">
            <a:spAutoFit/>
          </a:bodyPr>
          <a:lstStyle/>
          <a:p>
            <a:r>
              <a:rPr lang="en-US" sz="5400" b="1" dirty="0" smtClean="0"/>
              <a:t>Examples of Curriculum:</a:t>
            </a:r>
            <a:endParaRPr lang="en-US" sz="5400" b="1" dirty="0"/>
          </a:p>
        </p:txBody>
      </p:sp>
      <p:sp>
        <p:nvSpPr>
          <p:cNvPr id="22" name="TextBox 21"/>
          <p:cNvSpPr txBox="1"/>
          <p:nvPr/>
        </p:nvSpPr>
        <p:spPr>
          <a:xfrm>
            <a:off x="649940" y="21488398"/>
            <a:ext cx="13294660" cy="11787842"/>
          </a:xfrm>
          <a:prstGeom prst="rect">
            <a:avLst/>
          </a:prstGeom>
          <a:noFill/>
        </p:spPr>
        <p:txBody>
          <a:bodyPr wrap="square" rtlCol="0">
            <a:spAutoFit/>
          </a:bodyPr>
          <a:lstStyle/>
          <a:p>
            <a:r>
              <a:rPr lang="en-US" sz="4000" b="1" dirty="0" smtClean="0"/>
              <a:t>Results:</a:t>
            </a:r>
          </a:p>
          <a:p>
            <a:r>
              <a:rPr lang="en-US" sz="4000" dirty="0" smtClean="0"/>
              <a:t>	A Pre-Survey was given in the first week to the parents. A Post  Survey for the parents with Extended Interviews of the learners is yet to be conducted.</a:t>
            </a:r>
          </a:p>
          <a:p>
            <a:endParaRPr lang="en-US" sz="4000" dirty="0" smtClean="0"/>
          </a:p>
          <a:p>
            <a:r>
              <a:rPr lang="en-US" sz="4000" b="1" dirty="0" smtClean="0"/>
              <a:t>Examples of the Survey Questions:</a:t>
            </a:r>
          </a:p>
          <a:p>
            <a:endParaRPr lang="en-US" sz="4000" b="1" dirty="0" smtClean="0"/>
          </a:p>
          <a:p>
            <a:pPr>
              <a:buFont typeface="Arial"/>
              <a:buChar char="•"/>
            </a:pPr>
            <a:r>
              <a:rPr lang="en-US" sz="4000" dirty="0" smtClean="0"/>
              <a:t>  I feel that the needs of diverse learners are being </a:t>
            </a:r>
          </a:p>
          <a:p>
            <a:r>
              <a:rPr lang="en-US" sz="4000" dirty="0" smtClean="0"/>
              <a:t>   addressed in the third grade.</a:t>
            </a:r>
          </a:p>
          <a:p>
            <a:endParaRPr lang="en-US" sz="4000" dirty="0" smtClean="0"/>
          </a:p>
          <a:p>
            <a:pPr>
              <a:buFont typeface="Arial"/>
              <a:buChar char="•"/>
            </a:pPr>
            <a:r>
              <a:rPr lang="en-US" sz="4000" dirty="0" smtClean="0"/>
              <a:t>  I feel that my child is being encouraged to get along with </a:t>
            </a:r>
          </a:p>
          <a:p>
            <a:r>
              <a:rPr lang="en-US" sz="4000" dirty="0" smtClean="0"/>
              <a:t>   all the learners in the third grade.</a:t>
            </a:r>
          </a:p>
          <a:p>
            <a:endParaRPr lang="en-US" sz="4000" dirty="0" smtClean="0"/>
          </a:p>
          <a:p>
            <a:pPr>
              <a:buFont typeface="Arial"/>
              <a:buChar char="•"/>
            </a:pPr>
            <a:r>
              <a:rPr lang="en-US" sz="4000" dirty="0" smtClean="0"/>
              <a:t>  I feel like there is a spirit of cooperation present in the         </a:t>
            </a:r>
          </a:p>
          <a:p>
            <a:r>
              <a:rPr lang="en-US" sz="4000" dirty="0" smtClean="0"/>
              <a:t>   third grade.</a:t>
            </a:r>
          </a:p>
          <a:p>
            <a:pPr>
              <a:buFont typeface="Arial"/>
              <a:buChar char="•"/>
            </a:pPr>
            <a:endParaRPr lang="en-US" sz="4000" dirty="0" smtClean="0"/>
          </a:p>
          <a:p>
            <a:pPr>
              <a:buFont typeface="Arial"/>
              <a:buChar char="•"/>
            </a:pPr>
            <a:r>
              <a:rPr lang="en-US" sz="4000" dirty="0" smtClean="0"/>
              <a:t>  I feel that my child gets along well on the playground.</a:t>
            </a:r>
            <a:endParaRPr lang="en-US" sz="4000" b="1" dirty="0" smtClean="0"/>
          </a:p>
          <a:p>
            <a:endParaRPr lang="en-US" sz="4000" b="1" dirty="0" smtClean="0"/>
          </a:p>
          <a:p>
            <a:r>
              <a:rPr lang="en-US" sz="4000" b="1" dirty="0" smtClean="0"/>
              <a:t>  </a:t>
            </a:r>
            <a:endParaRPr lang="en-US" sz="4000" dirty="0"/>
          </a:p>
        </p:txBody>
      </p:sp>
      <p:pic>
        <p:nvPicPr>
          <p:cNvPr id="24" name="Picture 23" descr="IMG_1658.JPG"/>
          <p:cNvPicPr>
            <a:picLocks noChangeAspect="1"/>
          </p:cNvPicPr>
          <p:nvPr/>
        </p:nvPicPr>
        <p:blipFill>
          <a:blip r:embed="rId3"/>
          <a:stretch>
            <a:fillRect/>
          </a:stretch>
        </p:blipFill>
        <p:spPr>
          <a:xfrm>
            <a:off x="14935200" y="8017546"/>
            <a:ext cx="5859230" cy="4394423"/>
          </a:xfrm>
          <a:prstGeom prst="rect">
            <a:avLst/>
          </a:prstGeom>
        </p:spPr>
      </p:pic>
      <p:pic>
        <p:nvPicPr>
          <p:cNvPr id="25" name="Picture 24" descr="IMG_1659.JPG"/>
          <p:cNvPicPr>
            <a:picLocks noChangeAspect="1"/>
          </p:cNvPicPr>
          <p:nvPr/>
        </p:nvPicPr>
        <p:blipFill>
          <a:blip r:embed="rId4"/>
          <a:stretch>
            <a:fillRect/>
          </a:stretch>
        </p:blipFill>
        <p:spPr>
          <a:xfrm>
            <a:off x="23190200" y="21996272"/>
            <a:ext cx="4625085" cy="3468814"/>
          </a:xfrm>
          <a:prstGeom prst="rect">
            <a:avLst/>
          </a:prstGeom>
        </p:spPr>
      </p:pic>
      <p:pic>
        <p:nvPicPr>
          <p:cNvPr id="27" name="Picture 26" descr="IMG_1905.jpeg"/>
          <p:cNvPicPr>
            <a:picLocks noChangeAspect="1"/>
          </p:cNvPicPr>
          <p:nvPr/>
        </p:nvPicPr>
        <p:blipFill>
          <a:blip r:embed="rId5"/>
          <a:stretch>
            <a:fillRect/>
          </a:stretch>
        </p:blipFill>
        <p:spPr>
          <a:xfrm>
            <a:off x="37515801" y="5314950"/>
            <a:ext cx="5537200" cy="4152900"/>
          </a:xfrm>
          <a:prstGeom prst="rect">
            <a:avLst/>
          </a:prstGeom>
        </p:spPr>
      </p:pic>
      <p:pic>
        <p:nvPicPr>
          <p:cNvPr id="28" name="Picture 27" descr="IMG_1868.jpeg"/>
          <p:cNvPicPr>
            <a:picLocks noChangeAspect="1"/>
          </p:cNvPicPr>
          <p:nvPr/>
        </p:nvPicPr>
        <p:blipFill>
          <a:blip r:embed="rId6"/>
          <a:stretch>
            <a:fillRect/>
          </a:stretch>
        </p:blipFill>
        <p:spPr>
          <a:xfrm flipH="1">
            <a:off x="22029970" y="7391400"/>
            <a:ext cx="5859230" cy="4394423"/>
          </a:xfrm>
          <a:prstGeom prst="rect">
            <a:avLst/>
          </a:prstGeom>
        </p:spPr>
      </p:pic>
    </p:spTree>
    <p:extLst>
      <p:ext uri="{BB962C8B-B14F-4D97-AF65-F5344CB8AC3E}">
        <p14:creationId xmlns:p14="http://schemas.microsoft.com/office/powerpoint/2010/main" val="359464695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6523" y="914400"/>
            <a:ext cx="38671502" cy="3595054"/>
          </a:xfrm>
        </p:spPr>
        <p:txBody>
          <a:bodyPr/>
          <a:lstStyle/>
          <a:p>
            <a:r>
              <a:rPr lang="en-US" dirty="0" smtClean="0"/>
              <a:t>Third Grade Leaders</a:t>
            </a:r>
            <a:endParaRPr lang="en-US" dirty="0"/>
          </a:p>
        </p:txBody>
      </p:sp>
      <p:pic>
        <p:nvPicPr>
          <p:cNvPr id="5" name="IMG_1843[1] (iPhone &amp; iPod).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38800" y="7467600"/>
            <a:ext cx="33194745" cy="18701265"/>
          </a:xfrm>
          <a:prstGeom prst="rect">
            <a:avLst/>
          </a:prstGeom>
        </p:spPr>
      </p:pic>
    </p:spTree>
    <p:extLst>
      <p:ext uri="{BB962C8B-B14F-4D97-AF65-F5344CB8AC3E}">
        <p14:creationId xmlns:p14="http://schemas.microsoft.com/office/powerpoint/2010/main" val="282517921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9662</TotalTime>
  <Words>348</Words>
  <Application>Microsoft Macintosh PowerPoint</Application>
  <PresentationFormat>Custom</PresentationFormat>
  <Paragraphs>92</Paragraphs>
  <Slides>9</Slides>
  <Notes>0</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Breeze</vt:lpstr>
      <vt:lpstr> Center for Innovative Learning Internal Research Mini-Grant</vt:lpstr>
      <vt:lpstr>PowerPoint Presentation</vt:lpstr>
      <vt:lpstr>The team of eight –graders will be trained and monitored by Dr. Cynthia Jew.  They will receive weekly training in Strengths –Based Leadership, 40 Developmental Assets Scale, Cultural Proficiency and play-based interventions.  The project will run for 8 weeks.</vt:lpstr>
      <vt:lpstr>Leadership Team</vt:lpstr>
      <vt:lpstr>Tools for Leadership</vt:lpstr>
      <vt:lpstr>Methods</vt:lpstr>
      <vt:lpstr>Leadership Opportunities</vt:lpstr>
      <vt:lpstr>PowerPoint Presentation</vt:lpstr>
      <vt:lpstr>Third Grade Leaders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 Title]</dc:title>
  <dc:creator>Thelma</dc:creator>
  <cp:lastModifiedBy>CLU</cp:lastModifiedBy>
  <cp:revision>78</cp:revision>
  <dcterms:created xsi:type="dcterms:W3CDTF">2013-04-23T21:27:40Z</dcterms:created>
  <dcterms:modified xsi:type="dcterms:W3CDTF">2013-06-28T20:58:53Z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TC100214111033</vt:lpwstr>
  </property>
</Properties>
</file>