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75" r:id="rId3"/>
    <p:sldId id="285" r:id="rId4"/>
    <p:sldId id="276" r:id="rId5"/>
    <p:sldId id="283" r:id="rId6"/>
    <p:sldId id="289" r:id="rId7"/>
    <p:sldId id="303" r:id="rId8"/>
    <p:sldId id="302" r:id="rId9"/>
    <p:sldId id="286" r:id="rId10"/>
    <p:sldId id="311" r:id="rId11"/>
    <p:sldId id="290" r:id="rId12"/>
    <p:sldId id="292" r:id="rId13"/>
    <p:sldId id="295" r:id="rId14"/>
    <p:sldId id="293" r:id="rId15"/>
    <p:sldId id="288" r:id="rId16"/>
    <p:sldId id="297" r:id="rId17"/>
    <p:sldId id="298" r:id="rId18"/>
    <p:sldId id="307" r:id="rId19"/>
    <p:sldId id="309" r:id="rId20"/>
    <p:sldId id="308" r:id="rId21"/>
    <p:sldId id="310" r:id="rId22"/>
    <p:sldId id="30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83564" autoAdjust="0"/>
  </p:normalViewPr>
  <p:slideViewPr>
    <p:cSldViewPr>
      <p:cViewPr>
        <p:scale>
          <a:sx n="90" d="100"/>
          <a:sy n="90" d="100"/>
        </p:scale>
        <p:origin x="-1832" y="-88"/>
      </p:cViewPr>
      <p:guideLst>
        <p:guide orient="horz" pos="2160"/>
        <p:guide pos="2880"/>
      </p:guideLst>
    </p:cSldViewPr>
  </p:slideViewPr>
  <p:outlineViewPr>
    <p:cViewPr>
      <p:scale>
        <a:sx n="33" d="100"/>
        <a:sy n="33" d="100"/>
      </p:scale>
      <p:origin x="0" y="859"/>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C4C1F-F5BB-F14F-BE01-D3C2A1AD7636}" type="datetimeFigureOut">
              <a:rPr lang="en-US" smtClean="0"/>
              <a:pPr/>
              <a:t>6/4/13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29CFD-C666-6E47-8E15-23401CAC026E}" type="slidenum">
              <a:rPr lang="en-US" smtClean="0"/>
              <a:pPr/>
              <a:t>‹#›</a:t>
            </a:fld>
            <a:endParaRPr lang="en-US"/>
          </a:p>
        </p:txBody>
      </p:sp>
    </p:spTree>
    <p:extLst>
      <p:ext uri="{BB962C8B-B14F-4D97-AF65-F5344CB8AC3E}">
        <p14:creationId xmlns:p14="http://schemas.microsoft.com/office/powerpoint/2010/main" val="984868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2001, there were a bit more than 4 million 9</a:t>
            </a:r>
            <a:r>
              <a:rPr lang="en-US" baseline="30000" dirty="0" smtClean="0"/>
              <a:t>th</a:t>
            </a:r>
            <a:r>
              <a:rPr lang="en-US" dirty="0" smtClean="0"/>
              <a:t> graders.  Four years later, 2.8 million of them graduated and 1.9 million went on</a:t>
            </a:r>
            <a:r>
              <a:rPr lang="en-US" baseline="0" dirty="0" smtClean="0"/>
              <a:t> to two- or four-year college; only 1.3 million were actually ready for </a:t>
            </a:r>
            <a:r>
              <a:rPr lang="en-US" baseline="0" dirty="0" err="1" smtClean="0"/>
              <a:t>collegge</a:t>
            </a:r>
            <a:r>
              <a:rPr lang="en-US" baseline="0" dirty="0" smtClean="0"/>
              <a:t> work.  Fewer than 300,000 were majoring in STEM fields and only about 167,000 are expected to be STEM college graduates by 2011.</a:t>
            </a:r>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2</a:t>
            </a:fld>
            <a:endParaRPr lang="en-US"/>
          </a:p>
        </p:txBody>
      </p:sp>
    </p:spTree>
    <p:extLst>
      <p:ext uri="{BB962C8B-B14F-4D97-AF65-F5344CB8AC3E}">
        <p14:creationId xmlns:p14="http://schemas.microsoft.com/office/powerpoint/2010/main" val="322712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r>
              <a:rPr lang="en-GB" dirty="0">
                <a:latin typeface="Arial" pitchFamily="34" charset="0"/>
                <a:ea typeface="msgothic" charset="0"/>
                <a:cs typeface="msgothic" charset="0"/>
              </a:rPr>
              <a:t>Final exam grade distributions in A&amp;P 2 from SP08, FA08, SP09, and FA09</a:t>
            </a:r>
            <a:r>
              <a:rPr lang="en-GB" dirty="0" smtClean="0">
                <a:latin typeface="Arial" pitchFamily="34" charset="0"/>
                <a:ea typeface="msgothic" charset="0"/>
                <a:cs typeface="msgothic" charset="0"/>
              </a:rPr>
              <a:t>.</a:t>
            </a:r>
          </a:p>
          <a:p>
            <a:endParaRPr lang="en-GB" dirty="0" smtClean="0">
              <a:latin typeface="Arial" pitchFamily="34" charset="0"/>
              <a:ea typeface="msgothic" charset="0"/>
              <a:cs typeface="msgothic" charset="0"/>
            </a:endParaRPr>
          </a:p>
          <a:p>
            <a:r>
              <a:rPr lang="en-GB" dirty="0" smtClean="0">
                <a:latin typeface="Arial" pitchFamily="34" charset="0"/>
                <a:ea typeface="msgothic" charset="0"/>
                <a:cs typeface="msgothic" charset="0"/>
              </a:rPr>
              <a:t> </a:t>
            </a:r>
            <a:r>
              <a:rPr lang="en-US" sz="1200" kern="1200" baseline="0" dirty="0" smtClean="0">
                <a:solidFill>
                  <a:schemeClr val="tx1"/>
                </a:solidFill>
                <a:latin typeface="+mn-lt"/>
                <a:ea typeface="+mn-ea"/>
                <a:cs typeface="+mn-cs"/>
              </a:rPr>
              <a:t>Although the mean score was not significantly different between the lecture-only section and the first semester of POGIL (Fig 1), the difference in the grade distribution was striking. In spring 2008, the D/F rate for the course overall was 16% with an A/B ate of 52% (Fig. 2), but during the first semester of POGIL, the D/F rate fell to 5.88% but the A/B rate did not rise; in fact, it fell to 41.17%. The number of C grades rose from 32% to 52.94% in hat first semester. Over the next two semesters, the D/F rate fell to 0% in fall 2009, whereas the A/B rate rose to near 80% in both semesters (Fig. 2).</a:t>
            </a:r>
            <a:endParaRPr lang="en-GB" dirty="0">
              <a:latin typeface="Arial" pitchFamily="34" charset="0"/>
              <a:ea typeface="msgothic" charset="0"/>
              <a:cs typeface="ms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msgothic" charset="0"/>
                <a:cs typeface="msgothic" charset="0"/>
              </a:rPr>
              <a:t>A/B and D/F rates in A&amp;P 2 from SP08, FA08, SP09, and FA09</a:t>
            </a:r>
            <a:r>
              <a:rPr lang="en-GB" dirty="0" smtClean="0">
                <a:latin typeface="Arial" pitchFamily="34"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smtClean="0">
              <a:latin typeface="Arial" pitchFamily="34" charset="0"/>
              <a:ea typeface="msgothic" charset="0"/>
              <a:cs typeface="msgothic" charset="0"/>
            </a:endParaRPr>
          </a:p>
          <a:p>
            <a:r>
              <a:rPr lang="en-US" sz="1200" kern="1200" baseline="0" dirty="0" smtClean="0">
                <a:solidFill>
                  <a:schemeClr val="tx1"/>
                </a:solidFill>
                <a:latin typeface="+mn-lt"/>
                <a:ea typeface="+mn-ea"/>
                <a:cs typeface="+mn-cs"/>
              </a:rPr>
              <a:t>Over the next two semesters, the D/F rate fell to 0% in fall 2009, whereas the A/B rate rose to near 80% in both semesters (Fig. 2). The percentage of students earning an A in the</a:t>
            </a:r>
          </a:p>
          <a:p>
            <a:r>
              <a:rPr lang="en-US" sz="1200" kern="1200" baseline="0" dirty="0" smtClean="0">
                <a:solidFill>
                  <a:schemeClr val="tx1"/>
                </a:solidFill>
                <a:latin typeface="+mn-lt"/>
                <a:ea typeface="+mn-ea"/>
                <a:cs typeface="+mn-cs"/>
              </a:rPr>
              <a:t>course rose steadily over all POGIL semesters (Fig. 3).</a:t>
            </a:r>
            <a:endParaRPr lang="en-GB" dirty="0">
              <a:latin typeface="Arial" pitchFamily="34" charset="0"/>
              <a:ea typeface="msgothic" charset="0"/>
              <a:cs typeface="ms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flipped classroom is a pedagogical model in which the typical lecture and homework elements of a course are reversed.</a:t>
            </a:r>
          </a:p>
          <a:p>
            <a:endParaRPr lang="en-US" dirty="0" smtClean="0"/>
          </a:p>
          <a:p>
            <a:r>
              <a:rPr lang="en-US" dirty="0" smtClean="0"/>
              <a:t>Short video lectures are viewed by students at home before the class session, while in-class time is devoted to exercises, projects, or discussions.</a:t>
            </a:r>
          </a:p>
          <a:p>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16</a:t>
            </a:fld>
            <a:endParaRPr lang="en-US"/>
          </a:p>
        </p:txBody>
      </p:sp>
    </p:spTree>
    <p:extLst>
      <p:ext uri="{BB962C8B-B14F-4D97-AF65-F5344CB8AC3E}">
        <p14:creationId xmlns:p14="http://schemas.microsoft.com/office/powerpoint/2010/main" val="325847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1. Students from disadvantaged backgrounds are at high risk for failure in introductory STEM courses. (A) Frequency distribution of students in Biology 180, binned by predicted grade. The horizontal line indicates the overall proportion of EOP students in this course (16). EOP students are overrepresented at the low end of the distribution of predicted grades relative to non-EOP students (generalized linear model with binomial error distribution, P &lt;&lt; 0.001). (B) Achievement gaps between EOP and non-EOP students in introductory STEM courses at the University of Washington. Means were calculated for gaps in each quarter, academic years 2003 to 2008; error bars represent bootstrapped 95% confidence intervals.</a:t>
            </a:r>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2. Highly structured course designs benefit all students, but especially disadvantaged students. The difference between predicted performance and actual performance is significantly decreased for all students, and EOP students in particular, in two highly structured courses relative to 27 low-structure versions of the same course with little to no active learning. The best-fit generalized linear mixed-effects models of performance include EOP as a fixed effect, likelihood ratio test, </a:t>
            </a:r>
            <a:r>
              <a:rPr lang="en-US" sz="1200" kern="1200" baseline="0" dirty="0" err="1" smtClean="0">
                <a:solidFill>
                  <a:schemeClr val="tx1"/>
                </a:solidFill>
                <a:latin typeface="+mn-lt"/>
                <a:ea typeface="+mn-ea"/>
                <a:cs typeface="+mn-cs"/>
              </a:rPr>
              <a:t>df</a:t>
            </a:r>
            <a:r>
              <a:rPr lang="en-US" sz="1200" kern="1200" baseline="0" dirty="0" smtClean="0">
                <a:solidFill>
                  <a:schemeClr val="tx1"/>
                </a:solidFill>
                <a:latin typeface="+mn-lt"/>
                <a:ea typeface="+mn-ea"/>
                <a:cs typeface="+mn-cs"/>
              </a:rPr>
              <a:t> = 13, c2 = 10.997, P = 0.0027; see Table 1. Error bars indicate </a:t>
            </a:r>
            <a:r>
              <a:rPr lang="en-US" sz="1200" i="1" kern="1200" baseline="0" dirty="0" smtClean="0">
                <a:solidFill>
                  <a:schemeClr val="tx1"/>
                </a:solidFill>
                <a:latin typeface="+mn-lt"/>
                <a:ea typeface="+mn-ea"/>
                <a:cs typeface="+mn-cs"/>
              </a:rPr>
              <a:t>T1 SE.</a:t>
            </a:r>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3. For quarters with a common instructor, the achievement gap is halved with increased structure. Across six quarters of low, medium, and high structure (two quarters each), the achievement gap is the smallest under high structure. Controlling for differences in predicted student ability, we find a drop under the medium-structure course design as well (fig. S2). Means were calculated from 10,000 </a:t>
            </a:r>
            <a:r>
              <a:rPr lang="sv-SE" sz="1200" kern="1200" baseline="0" dirty="0" smtClean="0">
                <a:solidFill>
                  <a:schemeClr val="tx1"/>
                </a:solidFill>
                <a:latin typeface="+mn-lt"/>
                <a:ea typeface="+mn-ea"/>
                <a:cs typeface="+mn-cs"/>
              </a:rPr>
              <a:t>bootstrap iterations; error bars represent 95% </a:t>
            </a:r>
            <a:r>
              <a:rPr lang="en-US" sz="1200" kern="1200" baseline="0" dirty="0" smtClean="0">
                <a:solidFill>
                  <a:schemeClr val="tx1"/>
                </a:solidFill>
                <a:latin typeface="+mn-lt"/>
                <a:ea typeface="+mn-ea"/>
                <a:cs typeface="+mn-cs"/>
              </a:rPr>
              <a:t>bootstrapped confidence intervals. The asterisk near the vertical axis represents the average </a:t>
            </a:r>
            <a:r>
              <a:rPr lang="en-US" sz="1200" kern="1200" baseline="0" dirty="0" err="1" smtClean="0">
                <a:solidFill>
                  <a:schemeClr val="tx1"/>
                </a:solidFill>
                <a:latin typeface="+mn-lt"/>
                <a:ea typeface="+mn-ea"/>
                <a:cs typeface="+mn-cs"/>
              </a:rPr>
              <a:t>chievement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gap across all instructors, 2003 to 2008 (Fig. 1B). </a:t>
            </a:r>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dirty="0" smtClean="0">
                <a:latin typeface="Arial" pitchFamily="34" charset="0"/>
                <a:cs typeface="Arial" pitchFamily="34" charset="0"/>
              </a:rPr>
              <a:t>80% of students from underrepresented groups do not pursue the major after freshman biology; 60% for all others </a:t>
            </a:r>
          </a:p>
          <a:p>
            <a:pPr marL="285750" indent="-285750">
              <a:buFont typeface="Arial"/>
              <a:buChar char="•"/>
            </a:pPr>
            <a:endParaRPr lang="en-US" sz="1200" dirty="0" smtClean="0">
              <a:latin typeface="Arial" pitchFamily="34" charset="0"/>
              <a:cs typeface="Arial" pitchFamily="34" charset="0"/>
            </a:endParaRPr>
          </a:p>
          <a:p>
            <a:pPr marL="285750" indent="-285750">
              <a:buFont typeface="Arial"/>
              <a:buChar char="•"/>
            </a:pPr>
            <a:r>
              <a:rPr lang="en-US" sz="1200" dirty="0" smtClean="0">
                <a:latin typeface="Arial" pitchFamily="34" charset="0"/>
                <a:cs typeface="Arial" pitchFamily="34" charset="0"/>
              </a:rPr>
              <a:t>The US needs 1 million new STEM degrees over the next decade to maintain global leadership (PCAST, 2012)</a:t>
            </a:r>
          </a:p>
          <a:p>
            <a:r>
              <a:rPr lang="en-US" sz="1200" dirty="0" smtClean="0">
                <a:latin typeface="Arial" pitchFamily="34" charset="0"/>
                <a:cs typeface="Arial" pitchFamily="34" charset="0"/>
              </a:rPr>
              <a:t> </a:t>
            </a:r>
          </a:p>
          <a:p>
            <a:pPr marL="285750" indent="-285750">
              <a:buFont typeface="Arial"/>
              <a:buChar char="•"/>
            </a:pPr>
            <a:r>
              <a:rPr lang="en-US" sz="1200" dirty="0" smtClean="0">
                <a:latin typeface="Arial" pitchFamily="34" charset="0"/>
                <a:cs typeface="Arial" pitchFamily="34" charset="0"/>
              </a:rPr>
              <a:t>Since Sputnik, an estimated </a:t>
            </a:r>
            <a:r>
              <a:rPr lang="en-US" sz="1200" b="1" i="1" dirty="0" smtClean="0">
                <a:latin typeface="Arial" pitchFamily="34" charset="0"/>
                <a:cs typeface="Arial" pitchFamily="34" charset="0"/>
              </a:rPr>
              <a:t>1 Trillion dollars</a:t>
            </a:r>
            <a:r>
              <a:rPr lang="en-US" sz="1200" i="1" dirty="0" smtClean="0">
                <a:latin typeface="Arial" pitchFamily="34" charset="0"/>
                <a:cs typeface="Arial" pitchFamily="34" charset="0"/>
              </a:rPr>
              <a:t> </a:t>
            </a:r>
            <a:r>
              <a:rPr lang="en-US" sz="1200" dirty="0" smtClean="0">
                <a:latin typeface="Arial" pitchFamily="34" charset="0"/>
                <a:cs typeface="Arial" pitchFamily="34" charset="0"/>
              </a:rPr>
              <a:t>has been spent on educational reform with little full-scale change in faculty or students</a:t>
            </a:r>
          </a:p>
          <a:p>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3</a:t>
            </a:fld>
            <a:endParaRPr lang="en-US"/>
          </a:p>
        </p:txBody>
      </p:sp>
    </p:spTree>
    <p:extLst>
      <p:ext uri="{BB962C8B-B14F-4D97-AF65-F5344CB8AC3E}">
        <p14:creationId xmlns:p14="http://schemas.microsoft.com/office/powerpoint/2010/main" val="400084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dirty="0" smtClean="0">
                <a:solidFill>
                  <a:srgbClr val="174290"/>
                </a:solidFill>
              </a:rPr>
              <a:t>Core concepts and competencies </a:t>
            </a:r>
            <a:r>
              <a:rPr lang="en-US" dirty="0" smtClean="0"/>
              <a:t>must be integrated throughout the curriculum</a:t>
            </a:r>
          </a:p>
          <a:p>
            <a:pPr marL="285750" indent="-285750">
              <a:buFont typeface="Arial"/>
              <a:buChar char="•"/>
            </a:pPr>
            <a:endParaRPr lang="en-US" sz="1000" dirty="0" smtClean="0"/>
          </a:p>
          <a:p>
            <a:pPr marL="285750" indent="-285750">
              <a:buFont typeface="Arial"/>
              <a:buChar char="•"/>
            </a:pPr>
            <a:r>
              <a:rPr lang="en-US" b="1" dirty="0" smtClean="0">
                <a:solidFill>
                  <a:srgbClr val="174290"/>
                </a:solidFill>
              </a:rPr>
              <a:t>Student-centered learning </a:t>
            </a:r>
            <a:r>
              <a:rPr lang="en-US" dirty="0" smtClean="0"/>
              <a:t>should be maximized in the curriculum</a:t>
            </a:r>
          </a:p>
          <a:p>
            <a:pPr marL="285750" indent="-285750">
              <a:buFont typeface="Arial"/>
              <a:buChar char="•"/>
            </a:pPr>
            <a:endParaRPr lang="en-US" sz="1000" dirty="0" smtClean="0"/>
          </a:p>
          <a:p>
            <a:pPr marL="285750" indent="-285750">
              <a:buFont typeface="Arial"/>
              <a:buChar char="•"/>
            </a:pPr>
            <a:r>
              <a:rPr lang="en-US" b="1" dirty="0" smtClean="0">
                <a:solidFill>
                  <a:srgbClr val="174290"/>
                </a:solidFill>
              </a:rPr>
              <a:t>Campus-wide commitment </a:t>
            </a:r>
            <a:r>
              <a:rPr lang="en-US" dirty="0" smtClean="0"/>
              <a:t>needs to be promoted in order to provide support for faculty development, faculty recognition, student engagement, and infrastructural support</a:t>
            </a:r>
          </a:p>
          <a:p>
            <a:pPr marL="285750" indent="-285750">
              <a:buFont typeface="Arial"/>
              <a:buChar char="•"/>
            </a:pPr>
            <a:endParaRPr lang="en-US" sz="1000" dirty="0" smtClean="0"/>
          </a:p>
          <a:p>
            <a:pPr marL="285750" indent="-285750">
              <a:buFont typeface="Arial"/>
              <a:buChar char="•"/>
            </a:pPr>
            <a:r>
              <a:rPr lang="en-US" b="1" dirty="0" smtClean="0">
                <a:solidFill>
                  <a:srgbClr val="174290"/>
                </a:solidFill>
              </a:rPr>
              <a:t>National Biology Community engagement </a:t>
            </a:r>
            <a:r>
              <a:rPr lang="en-US" dirty="0" smtClean="0"/>
              <a:t>will provide stimulation for vigorous implementation and sustainability</a:t>
            </a:r>
          </a:p>
          <a:p>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5</a:t>
            </a:fld>
            <a:endParaRPr lang="en-US"/>
          </a:p>
        </p:txBody>
      </p:sp>
    </p:spTree>
    <p:extLst>
      <p:ext uri="{BB962C8B-B14F-4D97-AF65-F5344CB8AC3E}">
        <p14:creationId xmlns:p14="http://schemas.microsoft.com/office/powerpoint/2010/main" val="287903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process of having students </a:t>
            </a:r>
            <a:r>
              <a:rPr lang="en-US" b="1" dirty="0" smtClean="0"/>
              <a:t>engage</a:t>
            </a:r>
            <a:r>
              <a:rPr lang="en-US" dirty="0" smtClean="0"/>
              <a:t> in some activity that forces them to </a:t>
            </a:r>
            <a:r>
              <a:rPr lang="en-US" b="1" dirty="0" smtClean="0"/>
              <a:t>reflect </a:t>
            </a:r>
            <a:r>
              <a:rPr lang="en-US" dirty="0" smtClean="0"/>
              <a:t>upon ideas and how they are using those ideas. Requiring students to regularly </a:t>
            </a:r>
            <a:r>
              <a:rPr lang="en-US" b="1" dirty="0" smtClean="0"/>
              <a:t>assess</a:t>
            </a:r>
            <a:r>
              <a:rPr lang="en-US" dirty="0" smtClean="0"/>
              <a:t> their own degree of understanding and skill at handling concepts or problems in a particular discipline. The attainment of knowledge by participating or contributing. The process of keeping students mentally, and often physically, active in their learning through activities that involve them in gathering information, </a:t>
            </a:r>
            <a:r>
              <a:rPr lang="en-US" b="1" dirty="0" smtClean="0"/>
              <a:t>thinking</a:t>
            </a:r>
            <a:r>
              <a:rPr lang="en-US" dirty="0" smtClean="0"/>
              <a:t>, and </a:t>
            </a:r>
            <a:r>
              <a:rPr lang="en-US" b="1" dirty="0" smtClean="0"/>
              <a:t>problem solving</a:t>
            </a:r>
            <a:r>
              <a:rPr lang="en-US" dirty="0" smtClean="0"/>
              <a:t> (Michael, 2006)</a:t>
            </a:r>
          </a:p>
          <a:p>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6</a:t>
            </a:fld>
            <a:endParaRPr lang="en-US"/>
          </a:p>
        </p:txBody>
      </p:sp>
    </p:spTree>
    <p:extLst>
      <p:ext uri="{BB962C8B-B14F-4D97-AF65-F5344CB8AC3E}">
        <p14:creationId xmlns:p14="http://schemas.microsoft.com/office/powerpoint/2010/main" val="88016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Bloom's Taxonomy was created in 1956 under the leadership of educational psychologist Dr Benjamin Bloom in order to promote higher forms of thinking in education, such as analyzing and evaluating, rather than just remembering facts (rote learning). </a:t>
            </a:r>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Formative </a:t>
            </a:r>
            <a:r>
              <a:rPr lang="en-US" b="1" dirty="0" err="1" smtClean="0"/>
              <a:t>vs</a:t>
            </a:r>
            <a:r>
              <a:rPr lang="en-US" b="1" dirty="0" smtClean="0"/>
              <a:t> Summative Assessment</a:t>
            </a:r>
          </a:p>
          <a:p>
            <a:r>
              <a:rPr lang="en-US" dirty="0" smtClean="0"/>
              <a:t>The assessment of teaching and learning can be viewed as two complementary and overlapping activities that aim to benefit both the quality of student learning and the professional development of the instructor. Assessing learning alone is not sufficient because the ultimate success of students is also dependent upon their motivation and commitment to learning. Similarly, assessing only teaching behaviors and course activities is not sufficient because qualities of the instructor may be appreciated by students but not optimally helpful to their learning and growth. Done in tandem, assessing teaching and learning can help instructors improve and refine their teaching practices and help improve students’ learning and performance.</a:t>
            </a:r>
          </a:p>
          <a:p>
            <a:r>
              <a:rPr lang="en-US" dirty="0" smtClean="0"/>
              <a:t/>
            </a:r>
            <a:br>
              <a:rPr lang="en-US" dirty="0" smtClean="0"/>
            </a:br>
            <a:endParaRPr lang="en-US" dirty="0" smtClean="0"/>
          </a:p>
          <a:p>
            <a:r>
              <a:rPr lang="en-US" b="1" dirty="0" smtClean="0"/>
              <a:t>Formative Assessment</a:t>
            </a:r>
          </a:p>
          <a:p>
            <a:r>
              <a:rPr lang="en-US" dirty="0" smtClean="0"/>
              <a:t>The goal of formative assessment is to gather feedback that can be used by the instructor and the students to guide improvements in the ongoing teaching and learning context. These are low stakes assessments for students and instructors.</a:t>
            </a:r>
          </a:p>
          <a:p>
            <a:r>
              <a:rPr lang="en-US" b="1" dirty="0" smtClean="0"/>
              <a:t>Examples:</a:t>
            </a:r>
          </a:p>
          <a:p>
            <a:r>
              <a:rPr lang="en-US" dirty="0" smtClean="0"/>
              <a:t>Asking students to submit one or two sentences identifying the main point of a lecture</a:t>
            </a:r>
          </a:p>
          <a:p>
            <a:r>
              <a:rPr lang="en-US" dirty="0" smtClean="0"/>
              <a:t>Have students submit an outline for a paper.</a:t>
            </a:r>
          </a:p>
          <a:p>
            <a:r>
              <a:rPr lang="en-US" dirty="0" smtClean="0"/>
              <a:t>Early course evaluations</a:t>
            </a:r>
          </a:p>
          <a:p>
            <a:endParaRPr lang="en-US" b="1" dirty="0" smtClean="0"/>
          </a:p>
          <a:p>
            <a:r>
              <a:rPr lang="en-US" b="1" dirty="0" smtClean="0"/>
              <a:t>Summative Assessment</a:t>
            </a:r>
          </a:p>
          <a:p>
            <a:r>
              <a:rPr lang="en-US" dirty="0" smtClean="0"/>
              <a:t>The goal of summative assessment is to measure the level of success or proficiency that has been obtained at the end of an instructional unit, by comparing it against some standard or benchmark.</a:t>
            </a:r>
          </a:p>
          <a:p>
            <a:r>
              <a:rPr lang="en-US" b="1" dirty="0" smtClean="0"/>
              <a:t>Examples:</a:t>
            </a:r>
          </a:p>
          <a:p>
            <a:r>
              <a:rPr lang="en-US" dirty="0" smtClean="0"/>
              <a:t>Assigning a grade to a final exam</a:t>
            </a:r>
          </a:p>
          <a:p>
            <a:r>
              <a:rPr lang="en-US" dirty="0" smtClean="0"/>
              <a:t>Critique of a Senior recital</a:t>
            </a:r>
          </a:p>
          <a:p>
            <a:r>
              <a:rPr lang="en-US" dirty="0" smtClean="0"/>
              <a:t>University Faculty Course Evaluations</a:t>
            </a:r>
          </a:p>
          <a:p>
            <a:r>
              <a:rPr lang="en-US" dirty="0" smtClean="0"/>
              <a:t>The outcome of a summative assessment can be used formatively, however, when students or faculty take the results and use them to guide their efforts and activities in subsequent courses.</a:t>
            </a:r>
          </a:p>
          <a:p>
            <a:endParaRPr lang="en-US" dirty="0" smtClean="0"/>
          </a:p>
          <a:p>
            <a:r>
              <a:rPr lang="en-US" dirty="0" smtClean="0"/>
              <a:t>http://www.cmu.edu/teaching/assessment/howto/basics/formative-summative.html</a:t>
            </a:r>
          </a:p>
          <a:p>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smtClean="0"/>
              <a:t>Think-Pair-Share</a:t>
            </a:r>
            <a:r>
              <a:rPr lang="en-US" dirty="0" smtClean="0"/>
              <a:t> activities pose a question to students that they must consider alone and then discuss with a neighbor before settling on a final answer. This is a great way to motivate students and promote higher-level thinking.</a:t>
            </a:r>
          </a:p>
          <a:p>
            <a:endParaRPr lang="en-US" b="1" dirty="0" smtClean="0"/>
          </a:p>
          <a:p>
            <a:r>
              <a:rPr lang="en-US" b="1" dirty="0" smtClean="0"/>
              <a:t>Two</a:t>
            </a:r>
            <a:r>
              <a:rPr lang="en-US" b="1" baseline="0" dirty="0" smtClean="0"/>
              <a:t> minute paper</a:t>
            </a:r>
            <a:r>
              <a:rPr lang="en-US" baseline="0" dirty="0" smtClean="0"/>
              <a:t>-</a:t>
            </a:r>
            <a:r>
              <a:rPr lang="en-US" sz="1200" kern="1200" baseline="0" dirty="0" smtClean="0">
                <a:solidFill>
                  <a:schemeClr val="tx1"/>
                </a:solidFill>
                <a:latin typeface="+mn-lt"/>
                <a:ea typeface="+mn-ea"/>
                <a:cs typeface="+mn-cs"/>
              </a:rPr>
              <a:t>The instructor simply stops class two or three minutes early and asks students to respond briefly to the following two questions: "What was the most important thing you learned during this class" and "What important question remains unanswered for you?" Students they write their responses on index cards or half-sheets of scrap paper and hand them in.</a:t>
            </a:r>
          </a:p>
          <a:p>
            <a:endParaRPr lang="en-US" sz="1200" kern="1200" baseline="0" dirty="0" smtClean="0">
              <a:solidFill>
                <a:schemeClr val="tx1"/>
              </a:solidFill>
              <a:latin typeface="+mn-lt"/>
              <a:ea typeface="+mn-ea"/>
              <a:cs typeface="+mn-cs"/>
            </a:endParaRPr>
          </a:p>
          <a:p>
            <a:r>
              <a:rPr lang="en-US" b="1" dirty="0" smtClean="0"/>
              <a:t>Student-generated test questions -</a:t>
            </a:r>
            <a:r>
              <a:rPr lang="en-US" sz="1200" kern="1200" baseline="0" dirty="0" smtClean="0">
                <a:solidFill>
                  <a:schemeClr val="tx1"/>
                </a:solidFill>
                <a:latin typeface="+mn-lt"/>
                <a:ea typeface="+mn-ea"/>
                <a:cs typeface="+mn-cs"/>
              </a:rPr>
              <a:t>Allow students to write test questions and model answers for specified topics, in a format consistent with course exams. This will give students the opportunity to evaluate the course topics, reflect on what they understand, and what are good test items. </a:t>
            </a:r>
          </a:p>
          <a:p>
            <a:endParaRPr lang="en-US" sz="1200" kern="1200" baseline="0" dirty="0" smtClean="0">
              <a:solidFill>
                <a:schemeClr val="tx1"/>
              </a:solidFill>
              <a:latin typeface="+mn-lt"/>
              <a:ea typeface="+mn-ea"/>
              <a:cs typeface="+mn-cs"/>
            </a:endParaRPr>
          </a:p>
          <a:p>
            <a:r>
              <a:rPr lang="en-US" b="1" dirty="0" smtClean="0"/>
              <a:t>Problem-based learning</a:t>
            </a:r>
            <a:r>
              <a:rPr lang="en-US" dirty="0" smtClean="0"/>
              <a:t> (</a:t>
            </a:r>
            <a:r>
              <a:rPr lang="en-US" b="1" dirty="0" smtClean="0"/>
              <a:t>PBL</a:t>
            </a:r>
            <a:r>
              <a:rPr lang="en-US" dirty="0" smtClean="0"/>
              <a:t>) is a student-centered pedagogy in which students learn about a subject through the experience of problem solving. Students learn both thinking strategies and domain knowledge</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POGIL is a classroom and laboratory technique that seeks to simultaneously teach content and key process skills such as the ability to think analytically and work effectively as part of a collaborative team</a:t>
            </a:r>
          </a:p>
          <a:p>
            <a:r>
              <a:rPr lang="en-US" dirty="0" smtClean="0"/>
              <a:t>POGIL is a student-centered strategy; students work in small groups with individual roles to ensure that all students are fully engaged in the learning process.</a:t>
            </a:r>
          </a:p>
          <a:p>
            <a:endParaRPr lang="en-US" dirty="0"/>
          </a:p>
        </p:txBody>
      </p:sp>
      <p:sp>
        <p:nvSpPr>
          <p:cNvPr id="4" name="Slide Number Placeholder 3"/>
          <p:cNvSpPr>
            <a:spLocks noGrp="1"/>
          </p:cNvSpPr>
          <p:nvPr>
            <p:ph type="sldNum" sz="quarter" idx="10"/>
          </p:nvPr>
        </p:nvSpPr>
        <p:spPr/>
        <p:txBody>
          <a:bodyPr/>
          <a:lstStyle/>
          <a:p>
            <a:fld id="{85B29CFD-C666-6E47-8E15-23401CAC026E}" type="slidenum">
              <a:rPr lang="en-US" smtClean="0"/>
              <a:pPr/>
              <a:t>11</a:t>
            </a:fld>
            <a:endParaRPr lang="en-US"/>
          </a:p>
        </p:txBody>
      </p:sp>
    </p:spTree>
    <p:extLst>
      <p:ext uri="{BB962C8B-B14F-4D97-AF65-F5344CB8AC3E}">
        <p14:creationId xmlns:p14="http://schemas.microsoft.com/office/powerpoint/2010/main" val="411259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msgothic" charset="0"/>
                <a:cs typeface="msgothic" charset="0"/>
              </a:rPr>
              <a:t>Mean final scores in the Anatomy and Physiology 2 (A&amp;P 2) course from spring 2008 (SP08), fall 2008 (FA08), spring 2009 (SP09), and fall 2009 (FA09). Values are means ± SD. NS, not significant (P ≥ 0.05). *P &lt; 0.01 as </a:t>
            </a:r>
            <a:r>
              <a:rPr lang="en-GB" dirty="0" smtClean="0">
                <a:latin typeface="Arial" pitchFamily="34" charset="0"/>
                <a:ea typeface="msgothic" charset="0"/>
                <a:cs typeface="msgothic" charset="0"/>
              </a:rPr>
              <a:t>measured </a:t>
            </a:r>
            <a:r>
              <a:rPr lang="en-GB" dirty="0">
                <a:latin typeface="Arial" pitchFamily="34" charset="0"/>
                <a:ea typeface="msgothic" charset="0"/>
                <a:cs typeface="msgothic" charset="0"/>
              </a:rPr>
              <a:t>using a two-tailed Student's t-test</a:t>
            </a:r>
            <a:r>
              <a:rPr lang="en-GB" dirty="0" smtClean="0">
                <a:latin typeface="Arial" pitchFamily="34" charset="0"/>
                <a:ea typeface="msgothic" charset="0"/>
                <a:cs typeface="msgothic" charset="0"/>
              </a:rPr>
              <a:t>.</a:t>
            </a:r>
          </a:p>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dirty="0" smtClean="0">
              <a:latin typeface="Arial" pitchFamily="34" charset="0"/>
              <a:ea typeface="msgothic" charset="0"/>
              <a:cs typeface="msgothic" charset="0"/>
            </a:endParaRPr>
          </a:p>
          <a:p>
            <a:r>
              <a:rPr lang="en-US" sz="1200" kern="1200" baseline="0" dirty="0" smtClean="0">
                <a:solidFill>
                  <a:schemeClr val="tx1"/>
                </a:solidFill>
                <a:latin typeface="+mn-lt"/>
                <a:ea typeface="+mn-ea"/>
                <a:cs typeface="+mn-cs"/>
              </a:rPr>
              <a:t>The last semester that was taught using lecture was spring 2008 (</a:t>
            </a:r>
            <a:r>
              <a:rPr lang="en-US" sz="1200" i="1" kern="1200" baseline="0" dirty="0" smtClean="0">
                <a:solidFill>
                  <a:schemeClr val="tx1"/>
                </a:solidFill>
                <a:latin typeface="+mn-lt"/>
                <a:ea typeface="+mn-ea"/>
                <a:cs typeface="+mn-cs"/>
              </a:rPr>
              <a:t>n  25). POGIL was introduced in fall 2008 (n  18) and </a:t>
            </a:r>
            <a:r>
              <a:rPr lang="en-US" sz="1200" kern="1200" baseline="0" dirty="0" smtClean="0">
                <a:solidFill>
                  <a:schemeClr val="tx1"/>
                </a:solidFill>
                <a:latin typeface="+mn-lt"/>
                <a:ea typeface="+mn-ea"/>
                <a:cs typeface="+mn-cs"/>
              </a:rPr>
              <a:t>continued through spring 2009 (</a:t>
            </a:r>
            <a:r>
              <a:rPr lang="en-US" sz="1200" i="1" kern="1200" baseline="0" dirty="0" smtClean="0">
                <a:solidFill>
                  <a:schemeClr val="tx1"/>
                </a:solidFill>
                <a:latin typeface="+mn-lt"/>
                <a:ea typeface="+mn-ea"/>
                <a:cs typeface="+mn-cs"/>
              </a:rPr>
              <a:t>n  31) and fall 2009 (n  17). </a:t>
            </a:r>
            <a:r>
              <a:rPr lang="en-US" sz="1200" kern="1200" baseline="0" dirty="0" smtClean="0">
                <a:solidFill>
                  <a:schemeClr val="tx1"/>
                </a:solidFill>
                <a:latin typeface="+mn-lt"/>
                <a:ea typeface="+mn-ea"/>
                <a:cs typeface="+mn-cs"/>
              </a:rPr>
              <a:t>The statistical significance of mean scores was determined using a two-tailed Student’s </a:t>
            </a:r>
            <a:r>
              <a:rPr lang="en-US" sz="1200" i="1" kern="1200" baseline="0" dirty="0" smtClean="0">
                <a:solidFill>
                  <a:schemeClr val="tx1"/>
                </a:solidFill>
                <a:latin typeface="+mn-lt"/>
                <a:ea typeface="+mn-ea"/>
                <a:cs typeface="+mn-cs"/>
              </a:rPr>
              <a:t>t-test in all cases. Results were considered </a:t>
            </a:r>
            <a:r>
              <a:rPr lang="en-US" sz="1200" kern="1200" baseline="0" dirty="0" smtClean="0">
                <a:solidFill>
                  <a:schemeClr val="tx1"/>
                </a:solidFill>
                <a:latin typeface="+mn-lt"/>
                <a:ea typeface="+mn-ea"/>
                <a:cs typeface="+mn-cs"/>
              </a:rPr>
              <a:t>significant if </a:t>
            </a:r>
            <a:r>
              <a:rPr lang="en-US" sz="1200" i="1" kern="1200" baseline="0" dirty="0" smtClean="0">
                <a:solidFill>
                  <a:schemeClr val="tx1"/>
                </a:solidFill>
                <a:latin typeface="+mn-lt"/>
                <a:ea typeface="+mn-ea"/>
                <a:cs typeface="+mn-cs"/>
              </a:rPr>
              <a:t>P values were below 0.05. </a:t>
            </a:r>
            <a:r>
              <a:rPr lang="en-US" sz="1200" kern="1200" baseline="0" dirty="0" smtClean="0">
                <a:solidFill>
                  <a:schemeClr val="tx1"/>
                </a:solidFill>
                <a:latin typeface="+mn-lt"/>
                <a:ea typeface="+mn-ea"/>
                <a:cs typeface="+mn-cs"/>
              </a:rPr>
              <a:t>The last semester the course was taught using lecture only (spring 2008); the mean final score was 76.04  16.16. In the first semester of the redesigned course (fall 2008), the mean final grade was not significantly different (77.79  16.11). During the next two semesters, the mean final score rose significantly to 86.89  12.16 in spring 2009 and 89.25  8.72 in fall 2009 (Fig. 1)</a:t>
            </a:r>
            <a:endParaRPr lang="en-GB" dirty="0">
              <a:latin typeface="Arial" pitchFamily="34" charset="0"/>
              <a:ea typeface="msgothic" charset="0"/>
              <a:cs typeface="ms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09E7E8-862E-4E3B-AEED-33F5CBE01C96}" type="datetimeFigureOut">
              <a:rPr lang="en-US" smtClean="0"/>
              <a:pPr/>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221766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1628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E7E8-862E-4E3B-AEED-33F5CBE01C96}" type="datetimeFigureOut">
              <a:rPr lang="en-US" smtClean="0"/>
              <a:pPr/>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194677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E7E8-862E-4E3B-AEED-33F5CBE01C96}" type="datetimeFigureOut">
              <a:rPr lang="en-US" smtClean="0"/>
              <a:pPr/>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55668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E7E8-862E-4E3B-AEED-33F5CBE01C96}" type="datetimeFigureOut">
              <a:rPr lang="en-US" smtClean="0"/>
              <a:pPr/>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187641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9E7E8-862E-4E3B-AEED-33F5CBE01C96}" type="datetimeFigureOut">
              <a:rPr lang="en-US" smtClean="0"/>
              <a:pPr/>
              <a:t>6/4/13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28801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09E7E8-862E-4E3B-AEED-33F5CBE01C96}" type="datetimeFigureOut">
              <a:rPr lang="en-US" smtClean="0"/>
              <a:pPr/>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274358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09E7E8-862E-4E3B-AEED-33F5CBE01C96}" type="datetimeFigureOut">
              <a:rPr lang="en-US" smtClean="0"/>
              <a:pPr/>
              <a:t>6/4/13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381865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1628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C09E7E8-862E-4E3B-AEED-33F5CBE01C96}" type="datetimeFigureOut">
              <a:rPr lang="en-US" smtClean="0"/>
              <a:pPr/>
              <a:t>6/4/13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75198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9E7E8-862E-4E3B-AEED-33F5CBE01C96}" type="datetimeFigureOut">
              <a:rPr lang="en-US" smtClean="0"/>
              <a:pPr/>
              <a:t>6/4/13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156830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2017713" cy="8382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C09E7E8-862E-4E3B-AEED-33F5CBE01C96}" type="datetimeFigureOut">
              <a:rPr lang="en-US" smtClean="0"/>
              <a:pPr/>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32955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9E7E8-862E-4E3B-AEED-33F5CBE01C96}" type="datetimeFigureOut">
              <a:rPr lang="en-US" smtClean="0"/>
              <a:pPr/>
              <a:t>6/4/13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91E7B-54D9-4E08-B2C8-CCAC37B2298C}" type="slidenum">
              <a:rPr lang="en-US" smtClean="0"/>
              <a:pPr/>
              <a:t>‹#›</a:t>
            </a:fld>
            <a:endParaRPr lang="en-US"/>
          </a:p>
        </p:txBody>
      </p:sp>
    </p:spTree>
    <p:extLst>
      <p:ext uri="{BB962C8B-B14F-4D97-AF65-F5344CB8AC3E}">
        <p14:creationId xmlns:p14="http://schemas.microsoft.com/office/powerpoint/2010/main" val="21498162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9E7E8-862E-4E3B-AEED-33F5CBE01C96}" type="datetimeFigureOut">
              <a:rPr lang="en-US" smtClean="0"/>
              <a:pPr/>
              <a:t>6/4/13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91E7B-54D9-4E08-B2C8-CCAC37B2298C}" type="slidenum">
              <a:rPr lang="en-US" smtClean="0"/>
              <a:pPr/>
              <a:t>‹#›</a:t>
            </a:fld>
            <a:endParaRPr lang="en-US"/>
          </a:p>
        </p:txBody>
      </p:sp>
      <p:pic>
        <p:nvPicPr>
          <p:cNvPr id="7" name="Picture 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867400" y="594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53200" y="6093055"/>
            <a:ext cx="1524000" cy="38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53400" y="5943600"/>
            <a:ext cx="609600" cy="60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a:xfrm>
            <a:off x="219268" y="0"/>
            <a:ext cx="8924732" cy="219266"/>
          </a:xfrm>
          <a:prstGeom prst="rect">
            <a:avLst/>
          </a:prstGeom>
          <a:solidFill>
            <a:srgbClr val="1742A5"/>
          </a:solidFill>
          <a:ln>
            <a:solidFill>
              <a:srgbClr val="1737D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rot="16200000">
            <a:off x="-3209732" y="3209735"/>
            <a:ext cx="6638734" cy="21926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38734"/>
            <a:ext cx="8924732" cy="219266"/>
          </a:xfrm>
          <a:prstGeom prst="rect">
            <a:avLst/>
          </a:prstGeom>
          <a:solidFill>
            <a:srgbClr val="CCFF30"/>
          </a:solidFill>
          <a:ln>
            <a:solidFill>
              <a:srgbClr val="CCFF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rot="16200000">
            <a:off x="5714999" y="3429000"/>
            <a:ext cx="6638734" cy="219267"/>
          </a:xfrm>
          <a:prstGeom prst="rect">
            <a:avLst/>
          </a:prstGeom>
          <a:solidFill>
            <a:srgbClr val="00BE00"/>
          </a:solidFill>
          <a:ln>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81000" y="381000"/>
            <a:ext cx="914400" cy="838200"/>
          </a:xfrm>
          <a:prstGeom prst="rect">
            <a:avLst/>
          </a:prstGeom>
          <a:noFill/>
          <a:ln>
            <a:noFill/>
          </a:ln>
        </p:spPr>
      </p:pic>
    </p:spTree>
    <p:extLst>
      <p:ext uri="{BB962C8B-B14F-4D97-AF65-F5344CB8AC3E}">
        <p14:creationId xmlns:p14="http://schemas.microsoft.com/office/powerpoint/2010/main" val="3972354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ctive+learning&amp;source=images&amp;cd=&amp;cad=rja&amp;docid=ydHXE9WPkFhaFM&amp;tbnid=97NVsyRUa4js3M:&amp;ved=0CAUQjRw&amp;url=http://www1.umn.edu/ohr/teachlearn/tutorials/powerpoint/learning/&amp;ei=IgeDUfe_F4H69QTKsoCQCA&amp;bvm=bv.45960087,d.eWU&amp;psig=AFQjCNGN281mnisS8YhEcxq29vALskTImg&amp;ust=1367627797893015" TargetMode="Externa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pulsecommunity.org"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www.pulsecommunit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hyperlink" Target="http://www.pulsecommunity.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9.emf"/><Relationship Id="rId9" Type="http://schemas.openxmlformats.org/officeDocument/2006/relationships/hyperlink" Target="http://www.pulsecommunity.or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00"/>
            <a:ext cx="5562600" cy="860425"/>
          </a:xfrm>
        </p:spPr>
        <p:txBody>
          <a:bodyPr>
            <a:noAutofit/>
          </a:bodyPr>
          <a:lstStyle/>
          <a:p>
            <a:r>
              <a:rPr lang="en-US" sz="2400" b="1" dirty="0" smtClean="0">
                <a:latin typeface="Arial" pitchFamily="34" charset="0"/>
                <a:cs typeface="Arial" pitchFamily="34" charset="0"/>
              </a:rPr>
              <a:t>PULSE:  </a:t>
            </a:r>
            <a:r>
              <a:rPr lang="en-US" sz="1800" b="1" u="sng" dirty="0" smtClean="0">
                <a:latin typeface="Arial" pitchFamily="34" charset="0"/>
                <a:cs typeface="Arial" pitchFamily="34" charset="0"/>
              </a:rPr>
              <a:t/>
            </a:r>
            <a:br>
              <a:rPr lang="en-US" sz="1800" b="1" u="sng" dirty="0" smtClean="0">
                <a:latin typeface="Arial" pitchFamily="34" charset="0"/>
                <a:cs typeface="Arial" pitchFamily="34" charset="0"/>
              </a:rPr>
            </a:br>
            <a:r>
              <a:rPr lang="en-US" sz="1800" b="1" u="sng" dirty="0" smtClean="0">
                <a:latin typeface="Arial" pitchFamily="34" charset="0"/>
                <a:cs typeface="Arial" pitchFamily="34" charset="0"/>
              </a:rPr>
              <a:t>Partnership for Undergraduate Life Sciences Education</a:t>
            </a:r>
            <a:endParaRPr lang="en-US" sz="2800" b="1" u="sng" dirty="0">
              <a:latin typeface="Arial" pitchFamily="34" charset="0"/>
              <a:cs typeface="Arial" pitchFamily="34" charset="0"/>
            </a:endParaRPr>
          </a:p>
        </p:txBody>
      </p:sp>
      <p:sp>
        <p:nvSpPr>
          <p:cNvPr id="8" name="Rectangle 7"/>
          <p:cNvSpPr/>
          <p:nvPr/>
        </p:nvSpPr>
        <p:spPr>
          <a:xfrm>
            <a:off x="219268" y="0"/>
            <a:ext cx="8924732" cy="219266"/>
          </a:xfrm>
          <a:prstGeom prst="rect">
            <a:avLst/>
          </a:prstGeom>
          <a:solidFill>
            <a:srgbClr val="1742A5"/>
          </a:solidFill>
          <a:ln>
            <a:solidFill>
              <a:srgbClr val="1737D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3209732" y="3209735"/>
            <a:ext cx="6638734" cy="21926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638734"/>
            <a:ext cx="8924732" cy="219266"/>
          </a:xfrm>
          <a:prstGeom prst="rect">
            <a:avLst/>
          </a:prstGeom>
          <a:solidFill>
            <a:srgbClr val="CCFF30"/>
          </a:solidFill>
          <a:ln>
            <a:solidFill>
              <a:srgbClr val="CCFF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5714999" y="3429000"/>
            <a:ext cx="6638734" cy="219267"/>
          </a:xfrm>
          <a:prstGeom prst="rect">
            <a:avLst/>
          </a:prstGeom>
          <a:solidFill>
            <a:srgbClr val="00BE00"/>
          </a:solidFill>
          <a:ln>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stretch>
            <a:fillRect/>
          </a:stretch>
        </p:blipFill>
        <p:spPr>
          <a:xfrm>
            <a:off x="2798825" y="2819400"/>
            <a:ext cx="3830575" cy="2819400"/>
          </a:xfrm>
          <a:prstGeom prst="rect">
            <a:avLst/>
          </a:prstGeom>
          <a:ln w="28575" cmpd="sng">
            <a:solidFill>
              <a:schemeClr val="tx1"/>
            </a:solidFill>
          </a:ln>
        </p:spPr>
      </p:pic>
      <p:sp>
        <p:nvSpPr>
          <p:cNvPr id="3" name="Rectangle 2"/>
          <p:cNvSpPr/>
          <p:nvPr/>
        </p:nvSpPr>
        <p:spPr>
          <a:xfrm>
            <a:off x="1676400" y="533400"/>
            <a:ext cx="6781800" cy="1569660"/>
          </a:xfrm>
          <a:prstGeom prst="rect">
            <a:avLst/>
          </a:prstGeom>
        </p:spPr>
        <p:txBody>
          <a:bodyPr wrap="square">
            <a:spAutoFit/>
          </a:bodyPr>
          <a:lstStyle/>
          <a:p>
            <a:pPr algn="ctr"/>
            <a:r>
              <a:rPr lang="en-US" sz="3200" dirty="0" smtClean="0"/>
              <a:t>Facilitating Students Success in the Classroom Through Course Transformation</a:t>
            </a:r>
            <a:endParaRPr lang="en-US" sz="3200" dirty="0"/>
          </a:p>
        </p:txBody>
      </p:sp>
    </p:spTree>
    <p:extLst>
      <p:ext uri="{BB962C8B-B14F-4D97-AF65-F5344CB8AC3E}">
        <p14:creationId xmlns:p14="http://schemas.microsoft.com/office/powerpoint/2010/main" val="36704252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Picture 2" descr="http://www1.umn.edu/ohr/prod/groups/ohr/@pub/@ohr/documents/asset/ohr_46585.jpg">
            <a:hlinkClick r:id="rId2"/>
          </p:cNvPr>
          <p:cNvPicPr>
            <a:picLocks noChangeAspect="1" noChangeArrowheads="1"/>
          </p:cNvPicPr>
          <p:nvPr/>
        </p:nvPicPr>
        <p:blipFill>
          <a:blip r:embed="rId3" cstate="print"/>
          <a:srcRect/>
          <a:stretch>
            <a:fillRect/>
          </a:stretch>
        </p:blipFill>
        <p:spPr bwMode="auto">
          <a:xfrm>
            <a:off x="1329734" y="1455776"/>
            <a:ext cx="6113058" cy="45751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Process-Oriented Guided-Inquiry </a:t>
            </a:r>
            <a:r>
              <a:rPr lang="en-US" dirty="0"/>
              <a:t>L</a:t>
            </a:r>
            <a:r>
              <a:rPr lang="en-US" dirty="0" smtClean="0"/>
              <a:t>earning (POGIL)</a:t>
            </a:r>
            <a:endParaRPr lang="en-US" dirty="0"/>
          </a:p>
        </p:txBody>
      </p:sp>
      <p:sp>
        <p:nvSpPr>
          <p:cNvPr id="3" name="Content Placeholder 2"/>
          <p:cNvSpPr>
            <a:spLocks noGrp="1"/>
          </p:cNvSpPr>
          <p:nvPr>
            <p:ph idx="1"/>
          </p:nvPr>
        </p:nvSpPr>
        <p:spPr/>
        <p:txBody>
          <a:bodyPr>
            <a:normAutofit/>
          </a:bodyPr>
          <a:lstStyle/>
          <a:p>
            <a:r>
              <a:rPr lang="en-US" dirty="0" smtClean="0"/>
              <a:t>POGIL is a classroom/laboratory technique that seeks to:</a:t>
            </a:r>
          </a:p>
          <a:p>
            <a:pPr lvl="1"/>
            <a:r>
              <a:rPr lang="en-US" dirty="0" smtClean="0"/>
              <a:t>Teach content</a:t>
            </a:r>
          </a:p>
          <a:p>
            <a:pPr lvl="1"/>
            <a:r>
              <a:rPr lang="en-US" dirty="0" smtClean="0"/>
              <a:t>Teach key process skills</a:t>
            </a:r>
          </a:p>
          <a:p>
            <a:pPr lvl="2"/>
            <a:r>
              <a:rPr lang="en-US" dirty="0" smtClean="0"/>
              <a:t>Ability to think analytically</a:t>
            </a:r>
          </a:p>
          <a:p>
            <a:pPr lvl="2"/>
            <a:r>
              <a:rPr lang="en-US" dirty="0" smtClean="0"/>
              <a:t>Work effectively as part of a collaborative team</a:t>
            </a:r>
          </a:p>
          <a:p>
            <a:pPr lvl="1"/>
            <a:r>
              <a:rPr lang="en-US" dirty="0" smtClean="0"/>
              <a:t>Ensure all students are fully engaged in the learning </a:t>
            </a:r>
            <a:r>
              <a:rPr lang="en-US" dirty="0"/>
              <a:t>process (Student-centered </a:t>
            </a:r>
            <a:r>
              <a:rPr lang="en-US" dirty="0" smtClean="0"/>
              <a:t>strategy).</a:t>
            </a:r>
            <a:endParaRPr lang="en-US" dirty="0"/>
          </a:p>
          <a:p>
            <a:pPr marL="457200" lvl="1"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71600" y="381640"/>
            <a:ext cx="744696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34" charset="0"/>
                <a:ea typeface="msgothic" charset="0"/>
                <a:cs typeface="msgothic" charset="0"/>
              </a:rPr>
              <a:t>Mean final scores in the Anatomy and Physiology 2 (A&amp;P 2) course from spring 2008 (SP08), fall 2008 (FA08), spring 2009 (SP09), and fall 2009 (FA09). </a:t>
            </a:r>
          </a:p>
        </p:txBody>
      </p:sp>
      <p:pic>
        <p:nvPicPr>
          <p:cNvPr id="3074" name="Picture 2"/>
          <p:cNvPicPr>
            <a:picLocks noChangeAspect="1" noChangeArrowheads="1"/>
          </p:cNvPicPr>
          <p:nvPr/>
        </p:nvPicPr>
        <p:blipFill>
          <a:blip r:embed="rId3" cstate="print"/>
          <a:srcRect/>
          <a:stretch>
            <a:fillRect/>
          </a:stretch>
        </p:blipFill>
        <p:spPr bwMode="auto">
          <a:xfrm>
            <a:off x="4656960" y="5989590"/>
            <a:ext cx="4052160" cy="646627"/>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1242851"/>
            <a:ext cx="7804800" cy="4366538"/>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ea typeface="msgothic" charset="0"/>
                <a:cs typeface="msgothic" charset="0"/>
              </a:rPr>
              <a:t>Brown P J P </a:t>
            </a:r>
            <a:r>
              <a:rPr lang="en-GB" sz="1100" b="1" dirty="0" err="1">
                <a:solidFill>
                  <a:srgbClr val="000000"/>
                </a:solidFill>
                <a:latin typeface="Arial" pitchFamily="34" charset="0"/>
                <a:ea typeface="msgothic" charset="0"/>
                <a:cs typeface="msgothic" charset="0"/>
              </a:rPr>
              <a:t>Advan</a:t>
            </a:r>
            <a:r>
              <a:rPr lang="en-GB" sz="1100" b="1" dirty="0">
                <a:solidFill>
                  <a:srgbClr val="000000"/>
                </a:solidFill>
                <a:latin typeface="Arial" pitchFamily="34" charset="0"/>
                <a:ea typeface="msgothic" charset="0"/>
                <a:cs typeface="msgothic" charset="0"/>
              </a:rPr>
              <a:t> in </a:t>
            </a:r>
            <a:r>
              <a:rPr lang="en-GB" sz="1100" b="1" dirty="0" err="1">
                <a:solidFill>
                  <a:srgbClr val="000000"/>
                </a:solidFill>
                <a:latin typeface="Arial" pitchFamily="34" charset="0"/>
                <a:ea typeface="msgothic" charset="0"/>
                <a:cs typeface="msgothic" charset="0"/>
              </a:rPr>
              <a:t>Physiol</a:t>
            </a:r>
            <a:r>
              <a:rPr lang="en-GB" sz="1100" b="1" dirty="0">
                <a:solidFill>
                  <a:srgbClr val="000000"/>
                </a:solidFill>
                <a:latin typeface="Arial" pitchFamily="34" charset="0"/>
                <a:ea typeface="msgothic" charset="0"/>
                <a:cs typeface="msgothic" charset="0"/>
              </a:rPr>
              <a:t> </a:t>
            </a:r>
            <a:r>
              <a:rPr lang="en-GB" sz="1100" b="1" dirty="0" err="1">
                <a:solidFill>
                  <a:srgbClr val="000000"/>
                </a:solidFill>
                <a:latin typeface="Arial" pitchFamily="34" charset="0"/>
                <a:ea typeface="msgothic" charset="0"/>
                <a:cs typeface="msgothic" charset="0"/>
              </a:rPr>
              <a:t>Edu</a:t>
            </a:r>
            <a:r>
              <a:rPr lang="en-GB" sz="1100" b="1" dirty="0">
                <a:solidFill>
                  <a:srgbClr val="000000"/>
                </a:solidFill>
                <a:latin typeface="Arial" pitchFamily="34" charset="0"/>
                <a:ea typeface="msgothic" charset="0"/>
                <a:cs typeface="msgothic" charset="0"/>
              </a:rPr>
              <a:t> 2010;34:150-155</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©2010 by American Physiological Society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71600" y="381640"/>
            <a:ext cx="744696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34" charset="0"/>
                <a:ea typeface="msgothic" charset="0"/>
                <a:cs typeface="msgothic" charset="0"/>
              </a:rPr>
              <a:t>Final exam grade distributions in A&amp;P 2 from SP08, FA08, SP09, and FA09.</a:t>
            </a:r>
          </a:p>
        </p:txBody>
      </p:sp>
      <p:pic>
        <p:nvPicPr>
          <p:cNvPr id="3074" name="Picture 2"/>
          <p:cNvPicPr>
            <a:picLocks noChangeAspect="1" noChangeArrowheads="1"/>
          </p:cNvPicPr>
          <p:nvPr/>
        </p:nvPicPr>
        <p:blipFill>
          <a:blip r:embed="rId3" cstate="print"/>
          <a:srcRect/>
          <a:stretch>
            <a:fillRect/>
          </a:stretch>
        </p:blipFill>
        <p:spPr bwMode="auto">
          <a:xfrm>
            <a:off x="4656960" y="5989590"/>
            <a:ext cx="4052160" cy="646627"/>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762000" y="1106682"/>
            <a:ext cx="7713840" cy="4695688"/>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ea typeface="msgothic" charset="0"/>
                <a:cs typeface="msgothic" charset="0"/>
              </a:rPr>
              <a:t>Brown P J P </a:t>
            </a:r>
            <a:r>
              <a:rPr lang="en-GB" sz="1100" b="1" dirty="0" err="1">
                <a:solidFill>
                  <a:srgbClr val="000000"/>
                </a:solidFill>
                <a:latin typeface="Arial" pitchFamily="34" charset="0"/>
                <a:ea typeface="msgothic" charset="0"/>
                <a:cs typeface="msgothic" charset="0"/>
              </a:rPr>
              <a:t>Advan</a:t>
            </a:r>
            <a:r>
              <a:rPr lang="en-GB" sz="1100" b="1" dirty="0">
                <a:solidFill>
                  <a:srgbClr val="000000"/>
                </a:solidFill>
                <a:latin typeface="Arial" pitchFamily="34" charset="0"/>
                <a:ea typeface="msgothic" charset="0"/>
                <a:cs typeface="msgothic" charset="0"/>
              </a:rPr>
              <a:t> in </a:t>
            </a:r>
            <a:r>
              <a:rPr lang="en-GB" sz="1100" b="1" dirty="0" err="1">
                <a:solidFill>
                  <a:srgbClr val="000000"/>
                </a:solidFill>
                <a:latin typeface="Arial" pitchFamily="34" charset="0"/>
                <a:ea typeface="msgothic" charset="0"/>
                <a:cs typeface="msgothic" charset="0"/>
              </a:rPr>
              <a:t>Physiol</a:t>
            </a:r>
            <a:r>
              <a:rPr lang="en-GB" sz="1100" b="1" dirty="0">
                <a:solidFill>
                  <a:srgbClr val="000000"/>
                </a:solidFill>
                <a:latin typeface="Arial" pitchFamily="34" charset="0"/>
                <a:ea typeface="msgothic" charset="0"/>
                <a:cs typeface="msgothic" charset="0"/>
              </a:rPr>
              <a:t> </a:t>
            </a:r>
            <a:r>
              <a:rPr lang="en-GB" sz="1100" b="1" dirty="0" err="1">
                <a:solidFill>
                  <a:srgbClr val="000000"/>
                </a:solidFill>
                <a:latin typeface="Arial" pitchFamily="34" charset="0"/>
                <a:ea typeface="msgothic" charset="0"/>
                <a:cs typeface="msgothic" charset="0"/>
              </a:rPr>
              <a:t>Edu</a:t>
            </a:r>
            <a:r>
              <a:rPr lang="en-GB" sz="1100" b="1" dirty="0">
                <a:solidFill>
                  <a:srgbClr val="000000"/>
                </a:solidFill>
                <a:latin typeface="Arial" pitchFamily="34" charset="0"/>
                <a:ea typeface="msgothic" charset="0"/>
                <a:cs typeface="msgothic" charset="0"/>
              </a:rPr>
              <a:t> 2010;34:150-155</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©2010 by American Physiological Society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447800" y="381640"/>
            <a:ext cx="737076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34" charset="0"/>
                <a:ea typeface="msgothic" charset="0"/>
                <a:cs typeface="msgothic" charset="0"/>
              </a:rPr>
              <a:t>A/B and D/F rates in A&amp;P 2 from SP08, FA08, SP09, and FA09.</a:t>
            </a:r>
          </a:p>
        </p:txBody>
      </p:sp>
      <p:pic>
        <p:nvPicPr>
          <p:cNvPr id="3074" name="Picture 2"/>
          <p:cNvPicPr>
            <a:picLocks noChangeAspect="1" noChangeArrowheads="1"/>
          </p:cNvPicPr>
          <p:nvPr/>
        </p:nvPicPr>
        <p:blipFill>
          <a:blip r:embed="rId3" cstate="print"/>
          <a:srcRect/>
          <a:stretch>
            <a:fillRect/>
          </a:stretch>
        </p:blipFill>
        <p:spPr bwMode="auto">
          <a:xfrm>
            <a:off x="4656960" y="5989590"/>
            <a:ext cx="4052160" cy="646627"/>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71040" y="1059952"/>
            <a:ext cx="7804800" cy="4732337"/>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ea typeface="msgothic" charset="0"/>
                <a:cs typeface="msgothic" charset="0"/>
              </a:rPr>
              <a:t>Brown P J P </a:t>
            </a:r>
            <a:r>
              <a:rPr lang="en-GB" sz="1100" b="1" dirty="0" err="1">
                <a:solidFill>
                  <a:srgbClr val="000000"/>
                </a:solidFill>
                <a:latin typeface="Arial" pitchFamily="34" charset="0"/>
                <a:ea typeface="msgothic" charset="0"/>
                <a:cs typeface="msgothic" charset="0"/>
              </a:rPr>
              <a:t>Advan</a:t>
            </a:r>
            <a:r>
              <a:rPr lang="en-GB" sz="1100" b="1" dirty="0">
                <a:solidFill>
                  <a:srgbClr val="000000"/>
                </a:solidFill>
                <a:latin typeface="Arial" pitchFamily="34" charset="0"/>
                <a:ea typeface="msgothic" charset="0"/>
                <a:cs typeface="msgothic" charset="0"/>
              </a:rPr>
              <a:t> in </a:t>
            </a:r>
            <a:r>
              <a:rPr lang="en-GB" sz="1100" b="1" dirty="0" err="1">
                <a:solidFill>
                  <a:srgbClr val="000000"/>
                </a:solidFill>
                <a:latin typeface="Arial" pitchFamily="34" charset="0"/>
                <a:ea typeface="msgothic" charset="0"/>
                <a:cs typeface="msgothic" charset="0"/>
              </a:rPr>
              <a:t>Physiol</a:t>
            </a:r>
            <a:r>
              <a:rPr lang="en-GB" sz="1100" b="1" dirty="0">
                <a:solidFill>
                  <a:srgbClr val="000000"/>
                </a:solidFill>
                <a:latin typeface="Arial" pitchFamily="34" charset="0"/>
                <a:ea typeface="msgothic" charset="0"/>
                <a:cs typeface="msgothic" charset="0"/>
              </a:rPr>
              <a:t> </a:t>
            </a:r>
            <a:r>
              <a:rPr lang="en-GB" sz="1100" b="1" dirty="0" err="1">
                <a:solidFill>
                  <a:srgbClr val="000000"/>
                </a:solidFill>
                <a:latin typeface="Arial" pitchFamily="34" charset="0"/>
                <a:ea typeface="msgothic" charset="0"/>
                <a:cs typeface="msgothic" charset="0"/>
              </a:rPr>
              <a:t>Edu</a:t>
            </a:r>
            <a:r>
              <a:rPr lang="en-GB" sz="1100" b="1" dirty="0">
                <a:solidFill>
                  <a:srgbClr val="000000"/>
                </a:solidFill>
                <a:latin typeface="Arial" pitchFamily="34" charset="0"/>
                <a:ea typeface="msgothic" charset="0"/>
                <a:cs typeface="msgothic" charset="0"/>
              </a:rPr>
              <a:t> 2010;34:150-155</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©2010 by American Physiological Society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Flipped Classroom</a:t>
            </a:r>
            <a:endParaRPr lang="en-US" dirty="0"/>
          </a:p>
        </p:txBody>
      </p:sp>
      <p:pic>
        <p:nvPicPr>
          <p:cNvPr id="5122" name="Picture 2" descr="http://profalbrecht.files.wordpress.com/2012/01/flipped_college_classroom.jpg"/>
          <p:cNvPicPr>
            <a:picLocks noChangeAspect="1" noChangeArrowheads="1"/>
          </p:cNvPicPr>
          <p:nvPr/>
        </p:nvPicPr>
        <p:blipFill>
          <a:blip r:embed="rId2" cstate="print"/>
          <a:srcRect/>
          <a:stretch>
            <a:fillRect/>
          </a:stretch>
        </p:blipFill>
        <p:spPr bwMode="auto">
          <a:xfrm>
            <a:off x="1836889" y="2073350"/>
            <a:ext cx="5355922" cy="34447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Flipped Classroom</a:t>
            </a:r>
            <a:endParaRPr lang="en-US" dirty="0"/>
          </a:p>
        </p:txBody>
      </p:sp>
      <p:sp>
        <p:nvSpPr>
          <p:cNvPr id="3" name="Content Placeholder 2"/>
          <p:cNvSpPr>
            <a:spLocks noGrp="1"/>
          </p:cNvSpPr>
          <p:nvPr>
            <p:ph idx="1"/>
          </p:nvPr>
        </p:nvSpPr>
        <p:spPr>
          <a:xfrm>
            <a:off x="457200" y="1874837"/>
            <a:ext cx="8229600" cy="4525963"/>
          </a:xfrm>
        </p:spPr>
        <p:txBody>
          <a:bodyPr>
            <a:normAutofit/>
          </a:bodyPr>
          <a:lstStyle/>
          <a:p>
            <a:r>
              <a:rPr lang="en-US" b="1" dirty="0" smtClean="0"/>
              <a:t>The flipped classroom is a pedagogical model in which the typical lecture and homework elements of a course are reversed.</a:t>
            </a:r>
          </a:p>
          <a:p>
            <a:pPr lvl="1"/>
            <a:r>
              <a:rPr lang="en-US" dirty="0" smtClean="0"/>
              <a:t>For example, a short video lecture is viewed by students at home</a:t>
            </a:r>
          </a:p>
          <a:p>
            <a:pPr lvl="2"/>
            <a:r>
              <a:rPr lang="en-US" dirty="0" smtClean="0"/>
              <a:t>In-class time is devoted to exercises, projects, or discussions.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Flipped Classroom</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590800" y="1981200"/>
            <a:ext cx="4389438" cy="340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Students from disadvantaged backgrounds are at high risk for failure in introductory STEM</a:t>
            </a:r>
            <a:br>
              <a:rPr lang="en-US" sz="2800" dirty="0" smtClean="0"/>
            </a:br>
            <a:r>
              <a:rPr lang="en-US" sz="2800" dirty="0" smtClean="0"/>
              <a:t>courses.</a:t>
            </a:r>
            <a:endParaRPr lang="en-US" sz="2800" dirty="0"/>
          </a:p>
        </p:txBody>
      </p:sp>
      <p:pic>
        <p:nvPicPr>
          <p:cNvPr id="2050" name="Picture 2"/>
          <p:cNvPicPr>
            <a:picLocks noChangeAspect="1" noChangeArrowheads="1"/>
          </p:cNvPicPr>
          <p:nvPr/>
        </p:nvPicPr>
        <p:blipFill>
          <a:blip r:embed="rId3" cstate="print"/>
          <a:srcRect/>
          <a:stretch>
            <a:fillRect/>
          </a:stretch>
        </p:blipFill>
        <p:spPr bwMode="auto">
          <a:xfrm>
            <a:off x="609600" y="1981200"/>
            <a:ext cx="7865658" cy="312970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Highly structured course designs benefit</a:t>
            </a:r>
            <a:br>
              <a:rPr lang="en-US" sz="2800" dirty="0" smtClean="0"/>
            </a:br>
            <a:r>
              <a:rPr lang="en-US" sz="2800" dirty="0" smtClean="0"/>
              <a:t>all students, but especially disadvantaged students.</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2362200" y="1752600"/>
            <a:ext cx="4346166" cy="37107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304800"/>
            <a:ext cx="6342890" cy="523220"/>
          </a:xfrm>
          <a:prstGeom prst="rect">
            <a:avLst/>
          </a:prstGeom>
          <a:noFill/>
        </p:spPr>
        <p:txBody>
          <a:bodyPr wrap="none" rtlCol="0">
            <a:spAutoFit/>
          </a:bodyPr>
          <a:lstStyle/>
          <a:p>
            <a:r>
              <a:rPr lang="en-US" sz="2800" b="1" u="sng" dirty="0" smtClean="0">
                <a:latin typeface="Arial" pitchFamily="34" charset="0"/>
                <a:cs typeface="Arial" pitchFamily="34" charset="0"/>
              </a:rPr>
              <a:t>Why Change?  What’s the Urgency?</a:t>
            </a:r>
            <a:endParaRPr lang="en-US" sz="2800" b="1" u="sng" dirty="0">
              <a:latin typeface="Arial" pitchFamily="34" charset="0"/>
              <a:cs typeface="Arial" pitchFamily="34" charset="0"/>
            </a:endParaRPr>
          </a:p>
        </p:txBody>
      </p:sp>
      <p:sp>
        <p:nvSpPr>
          <p:cNvPr id="2" name="Oval 1"/>
          <p:cNvSpPr/>
          <p:nvPr/>
        </p:nvSpPr>
        <p:spPr>
          <a:xfrm rot="979986">
            <a:off x="4347612" y="3294334"/>
            <a:ext cx="3691279" cy="2185440"/>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1447800" y="990600"/>
            <a:ext cx="6629400" cy="4876800"/>
            <a:chOff x="1447800" y="990600"/>
            <a:chExt cx="6682636" cy="5029200"/>
          </a:xfrm>
        </p:grpSpPr>
        <p:pic>
          <p:nvPicPr>
            <p:cNvPr id="7" name="Picture 6" descr="C:\Users\jawongta.GGC\Documents\PULSE\PR Working Group\PIPELINE-GRAPHI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990600"/>
              <a:ext cx="6682636" cy="5029200"/>
            </a:xfrm>
            <a:prstGeom prst="rect">
              <a:avLst/>
            </a:prstGeom>
            <a:noFill/>
            <a:ln>
              <a:noFill/>
            </a:ln>
          </p:spPr>
        </p:pic>
        <p:sp>
          <p:nvSpPr>
            <p:cNvPr id="3" name="Rectangle 2"/>
            <p:cNvSpPr/>
            <p:nvPr/>
          </p:nvSpPr>
          <p:spPr>
            <a:xfrm>
              <a:off x="3352800" y="1219200"/>
              <a:ext cx="45720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76600" y="1752600"/>
              <a:ext cx="4648200" cy="492443"/>
            </a:xfrm>
            <a:prstGeom prst="rect">
              <a:avLst/>
            </a:prstGeom>
            <a:noFill/>
          </p:spPr>
          <p:txBody>
            <a:bodyPr wrap="square" rtlCol="0">
              <a:spAutoFit/>
            </a:bodyPr>
            <a:lstStyle/>
            <a:p>
              <a:pPr algn="ctr"/>
              <a:r>
                <a:rPr lang="en-US" sz="2600" b="1" dirty="0" smtClean="0">
                  <a:solidFill>
                    <a:srgbClr val="FF0000"/>
                  </a:solidFill>
                </a:rPr>
                <a:t>STEM Pipeline --- Leaking Badly</a:t>
              </a:r>
              <a:endParaRPr lang="en-US" sz="2600" b="1" dirty="0">
                <a:solidFill>
                  <a:srgbClr val="FF0000"/>
                </a:solidFill>
              </a:endParaRPr>
            </a:p>
          </p:txBody>
        </p:sp>
      </p:grpSp>
      <p:sp>
        <p:nvSpPr>
          <p:cNvPr id="10" name="Rectangle 9"/>
          <p:cNvSpPr/>
          <p:nvPr/>
        </p:nvSpPr>
        <p:spPr>
          <a:xfrm>
            <a:off x="304800" y="6260068"/>
            <a:ext cx="2797398" cy="369332"/>
          </a:xfrm>
          <a:prstGeom prst="rect">
            <a:avLst/>
          </a:prstGeom>
        </p:spPr>
        <p:txBody>
          <a:bodyPr wrap="none">
            <a:spAutoFit/>
          </a:bodyPr>
          <a:lstStyle/>
          <a:p>
            <a:r>
              <a:rPr lang="en-US" dirty="0">
                <a:latin typeface="Arial" pitchFamily="34" charset="0"/>
                <a:cs typeface="Arial" pitchFamily="34" charset="0"/>
                <a:hlinkClick r:id="rId4"/>
              </a:rPr>
              <a:t>www.pulsecommunity.org</a:t>
            </a:r>
            <a:endParaRPr lang="en-US" dirty="0"/>
          </a:p>
        </p:txBody>
      </p:sp>
    </p:spTree>
    <p:extLst>
      <p:ext uri="{BB962C8B-B14F-4D97-AF65-F5344CB8AC3E}">
        <p14:creationId xmlns:p14="http://schemas.microsoft.com/office/powerpoint/2010/main" val="423245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For quarters with a common instructor, the</a:t>
            </a:r>
            <a:br>
              <a:rPr lang="en-US" sz="2800" dirty="0" smtClean="0"/>
            </a:br>
            <a:r>
              <a:rPr lang="en-US" sz="2800" dirty="0" smtClean="0"/>
              <a:t>achievement gap is halved with increased structure.</a:t>
            </a:r>
            <a:endParaRPr lang="en-US" sz="2800" dirty="0"/>
          </a:p>
        </p:txBody>
      </p:sp>
      <p:pic>
        <p:nvPicPr>
          <p:cNvPr id="3074" name="Picture 2"/>
          <p:cNvPicPr>
            <a:picLocks noChangeAspect="1" noChangeArrowheads="1"/>
          </p:cNvPicPr>
          <p:nvPr/>
        </p:nvPicPr>
        <p:blipFill>
          <a:blip r:embed="rId3" cstate="print"/>
          <a:srcRect/>
          <a:stretch>
            <a:fillRect/>
          </a:stretch>
        </p:blipFill>
        <p:spPr bwMode="auto">
          <a:xfrm>
            <a:off x="2057400" y="1905000"/>
            <a:ext cx="4465674" cy="420452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543800" cy="1143000"/>
          </a:xfrm>
        </p:spPr>
        <p:txBody>
          <a:bodyPr>
            <a:noAutofit/>
          </a:bodyPr>
          <a:lstStyle/>
          <a:p>
            <a:r>
              <a:rPr lang="en-US" sz="1800" dirty="0" smtClean="0"/>
              <a:t/>
            </a:r>
            <a:br>
              <a:rPr lang="en-US" sz="1800" dirty="0" smtClean="0"/>
            </a:br>
            <a:r>
              <a:rPr lang="en-US" sz="1800" dirty="0" smtClean="0"/>
              <a:t/>
            </a:r>
            <a:br>
              <a:rPr lang="en-US" sz="1800" dirty="0" smtClean="0"/>
            </a:br>
            <a:r>
              <a:rPr lang="en-US" sz="5400" dirty="0" smtClean="0"/>
              <a:t>Conclusions</a:t>
            </a:r>
            <a:endParaRPr lang="en-US" sz="3200" dirty="0"/>
          </a:p>
        </p:txBody>
      </p:sp>
      <p:sp>
        <p:nvSpPr>
          <p:cNvPr id="3" name="Content Placeholder 2"/>
          <p:cNvSpPr>
            <a:spLocks noGrp="1"/>
          </p:cNvSpPr>
          <p:nvPr>
            <p:ph idx="1"/>
          </p:nvPr>
        </p:nvSpPr>
        <p:spPr>
          <a:xfrm>
            <a:off x="457200" y="1600200"/>
            <a:ext cx="8229600" cy="4572000"/>
          </a:xfrm>
        </p:spPr>
        <p:txBody>
          <a:bodyPr>
            <a:normAutofit/>
          </a:bodyPr>
          <a:lstStyle/>
          <a:p>
            <a:pPr>
              <a:buNone/>
            </a:pPr>
            <a:r>
              <a:rPr lang="en-US" sz="2800" b="1" dirty="0" smtClean="0"/>
              <a:t>	This study shows that a highly structured course design, based on daily and weekly practice with problem-solving, data analysis, and other higher-order cognitive skills, improved the performance of all students in a college-level introductory biology class and reduced the achievement gap between disadvantaged and </a:t>
            </a:r>
            <a:r>
              <a:rPr lang="en-US" sz="2800" b="1" dirty="0" err="1" smtClean="0"/>
              <a:t>nondisadvantaged</a:t>
            </a:r>
            <a:r>
              <a:rPr lang="en-US" sz="2800" b="1" dirty="0" smtClean="0"/>
              <a:t> students—without increased expenditures. </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r>
              <a:rPr lang="en-US" sz="1400" dirty="0" err="1"/>
              <a:t>Deslauriers</a:t>
            </a:r>
            <a:r>
              <a:rPr lang="en-US" sz="1400" dirty="0"/>
              <a:t>, L., </a:t>
            </a:r>
            <a:r>
              <a:rPr lang="en-US" sz="1400" dirty="0" err="1"/>
              <a:t>Schelew</a:t>
            </a:r>
            <a:r>
              <a:rPr lang="en-US" sz="1400" dirty="0"/>
              <a:t>, E., and </a:t>
            </a:r>
            <a:r>
              <a:rPr lang="en-US" sz="1400" dirty="0" err="1"/>
              <a:t>Wieman</a:t>
            </a:r>
            <a:r>
              <a:rPr lang="en-US" sz="1400" dirty="0"/>
              <a:t>, C. (2011). Improved Learning in a Large-Enrollment Physics Class. Science 332, 862–864.</a:t>
            </a:r>
          </a:p>
          <a:p>
            <a:pPr marL="0" indent="0">
              <a:buNone/>
            </a:pPr>
            <a:r>
              <a:rPr lang="en-US" sz="1400" dirty="0"/>
              <a:t> </a:t>
            </a:r>
          </a:p>
          <a:p>
            <a:r>
              <a:rPr lang="en-US" sz="1400" dirty="0"/>
              <a:t>Freeman, S., O’Connor, E., Parks, J. W., Cunningham, M., Hurley, D., </a:t>
            </a:r>
            <a:r>
              <a:rPr lang="en-US" sz="1400" dirty="0" err="1"/>
              <a:t>Haak</a:t>
            </a:r>
            <a:r>
              <a:rPr lang="en-US" sz="1400" dirty="0"/>
              <a:t>, D., Dirks, C., and </a:t>
            </a:r>
            <a:r>
              <a:rPr lang="en-US" sz="1400" dirty="0" err="1"/>
              <a:t>Wenderoth</a:t>
            </a:r>
            <a:r>
              <a:rPr lang="en-US" sz="1400" dirty="0"/>
              <a:t>, M. P. (2007). Prescribed active learning increases performance in introductory biology. CBE—Life Sciences Education 6, 132. </a:t>
            </a:r>
          </a:p>
          <a:p>
            <a:pPr marL="0" indent="0">
              <a:buNone/>
            </a:pPr>
            <a:endParaRPr lang="en-US" sz="400" dirty="0"/>
          </a:p>
          <a:p>
            <a:r>
              <a:rPr lang="en-US" sz="1400" dirty="0"/>
              <a:t>Freeman, S., </a:t>
            </a:r>
            <a:r>
              <a:rPr lang="en-US" sz="1400" dirty="0" err="1"/>
              <a:t>Haak</a:t>
            </a:r>
            <a:r>
              <a:rPr lang="en-US" sz="1400" dirty="0"/>
              <a:t>, D., and </a:t>
            </a:r>
            <a:r>
              <a:rPr lang="en-US" sz="1400" dirty="0" err="1"/>
              <a:t>Wenderoth</a:t>
            </a:r>
            <a:r>
              <a:rPr lang="en-US" sz="1400" dirty="0"/>
              <a:t>, M. P. (2011). Increased course structure improves performance in introductory biology. CBE life sciences education 10, 175–86.  </a:t>
            </a:r>
          </a:p>
          <a:p>
            <a:endParaRPr lang="en-US" sz="500" dirty="0" smtClean="0"/>
          </a:p>
          <a:p>
            <a:r>
              <a:rPr lang="en-US" sz="1400" dirty="0" err="1" smtClean="0"/>
              <a:t>Haak</a:t>
            </a:r>
            <a:r>
              <a:rPr lang="en-US" sz="1400" dirty="0"/>
              <a:t>, D. C., </a:t>
            </a:r>
            <a:r>
              <a:rPr lang="en-US" sz="1400" dirty="0" err="1"/>
              <a:t>HilleRisLambers</a:t>
            </a:r>
            <a:r>
              <a:rPr lang="en-US" sz="1400" dirty="0"/>
              <a:t>, J., </a:t>
            </a:r>
            <a:r>
              <a:rPr lang="en-US" sz="1400" dirty="0" err="1"/>
              <a:t>Pitre</a:t>
            </a:r>
            <a:r>
              <a:rPr lang="en-US" sz="1400" dirty="0"/>
              <a:t>, E., and Freeman, S. (2011). Increased Structure and Active Learning Reduce the Achievement Gap in Introductory Biology. Science 332, 1213–1216</a:t>
            </a:r>
            <a:r>
              <a:rPr lang="en-US" sz="1400" dirty="0" smtClean="0"/>
              <a:t>.</a:t>
            </a:r>
          </a:p>
          <a:p>
            <a:endParaRPr lang="en-US" sz="1400" dirty="0" smtClean="0"/>
          </a:p>
          <a:p>
            <a:r>
              <a:rPr lang="en-US" sz="1400" dirty="0" smtClean="0"/>
              <a:t>Lord, T. 2007. Society for College Science Teachers: Revisiting the Cone of Learning--Is it a Reliable Way to Link Instruction Method with Knowledge Recall? </a:t>
            </a:r>
            <a:r>
              <a:rPr lang="en-US" sz="1400" i="1" dirty="0" smtClean="0"/>
              <a:t>Journal of College Science Teaching</a:t>
            </a:r>
            <a:r>
              <a:rPr lang="en-US" sz="1400" dirty="0" smtClean="0"/>
              <a:t>. 37 (2): 14-17.</a:t>
            </a:r>
            <a:endParaRPr lang="en-US" sz="1400" dirty="0"/>
          </a:p>
          <a:p>
            <a:endParaRPr lang="en-US" sz="600" dirty="0" smtClean="0"/>
          </a:p>
          <a:p>
            <a:r>
              <a:rPr lang="en-US" sz="1400" dirty="0" smtClean="0"/>
              <a:t>Michael</a:t>
            </a:r>
            <a:r>
              <a:rPr lang="en-US" sz="1400" dirty="0"/>
              <a:t>, J. (2006). Where’s the evidence that active learning works? </a:t>
            </a:r>
            <a:r>
              <a:rPr lang="en-US" sz="1400" dirty="0" err="1"/>
              <a:t>Advan</a:t>
            </a:r>
            <a:r>
              <a:rPr lang="en-US" sz="1400" dirty="0"/>
              <a:t>. Physiol. Educ. 30, 159–167</a:t>
            </a:r>
            <a:r>
              <a:rPr lang="en-US" sz="1400" dirty="0" smtClean="0"/>
              <a:t>.</a:t>
            </a:r>
            <a:r>
              <a:rPr lang="en-US" sz="1400" dirty="0"/>
              <a:t> </a:t>
            </a:r>
          </a:p>
          <a:p>
            <a:endParaRPr lang="en-US" sz="700" dirty="0" smtClean="0"/>
          </a:p>
          <a:p>
            <a:r>
              <a:rPr lang="en-US" sz="1400" dirty="0" smtClean="0"/>
              <a:t>Prince</a:t>
            </a:r>
            <a:r>
              <a:rPr lang="en-US" sz="1400" dirty="0"/>
              <a:t>, M. (2004). Does active learning work? A review of the research. J. Eng. Educ. 93, 223–231.</a:t>
            </a:r>
          </a:p>
          <a:p>
            <a:pPr marL="0" indent="0">
              <a:buNone/>
            </a:pPr>
            <a:r>
              <a:rPr lang="en-US" sz="1400" dirty="0"/>
              <a:t> </a:t>
            </a:r>
          </a:p>
          <a:p>
            <a:r>
              <a:rPr lang="en-US" sz="1400" dirty="0"/>
              <a:t>Wood, W. B. (2009). Innovations in teaching undergraduate biology and why we need them. Annual review of cell and developmental biology 25, 93–112. </a:t>
            </a:r>
          </a:p>
          <a:p>
            <a:pPr marL="0" indent="0">
              <a:buNone/>
            </a:pPr>
            <a:r>
              <a:rPr lang="en-US" sz="1400" dirty="0"/>
              <a:t> </a:t>
            </a:r>
          </a:p>
          <a:p>
            <a:pPr marL="0" indent="0">
              <a:buNone/>
            </a:pPr>
            <a:endParaRPr lang="en-US" sz="1400" dirty="0"/>
          </a:p>
        </p:txBody>
      </p:sp>
    </p:spTree>
    <p:extLst>
      <p:ext uri="{BB962C8B-B14F-4D97-AF65-F5344CB8AC3E}">
        <p14:creationId xmlns:p14="http://schemas.microsoft.com/office/powerpoint/2010/main" val="40250965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65280"/>
            <a:ext cx="7848600" cy="3416320"/>
          </a:xfrm>
          <a:prstGeom prst="rect">
            <a:avLst/>
          </a:prstGeom>
        </p:spPr>
        <p:txBody>
          <a:bodyPr wrap="square">
            <a:spAutoFit/>
          </a:bodyPr>
          <a:lstStyle/>
          <a:p>
            <a:pPr marL="342900" indent="-342900">
              <a:buFont typeface="Wingdings" charset="2"/>
              <a:buChar char="q"/>
            </a:pPr>
            <a:r>
              <a:rPr lang="en-US" sz="2400" dirty="0">
                <a:latin typeface="Arial" pitchFamily="34" charset="0"/>
                <a:cs typeface="Arial" pitchFamily="34" charset="0"/>
              </a:rPr>
              <a:t>Loss of </a:t>
            </a:r>
            <a:r>
              <a:rPr lang="en-US" sz="2400" dirty="0" smtClean="0">
                <a:latin typeface="Arial" pitchFamily="34" charset="0"/>
                <a:cs typeface="Arial" pitchFamily="34" charset="0"/>
              </a:rPr>
              <a:t>students post-freshman Biology </a:t>
            </a:r>
          </a:p>
          <a:p>
            <a:pPr marL="800100" lvl="1" indent="-342900">
              <a:buFont typeface="Arial"/>
              <a:buChar char="•"/>
            </a:pPr>
            <a:r>
              <a:rPr lang="en-US" sz="2400" dirty="0" smtClean="0">
                <a:latin typeface="Arial" pitchFamily="34" charset="0"/>
                <a:cs typeface="Arial" pitchFamily="34" charset="0"/>
              </a:rPr>
              <a:t>80% underrepresented</a:t>
            </a:r>
          </a:p>
          <a:p>
            <a:pPr marL="800100" lvl="1" indent="-342900">
              <a:buFont typeface="Arial"/>
              <a:buChar char="•"/>
            </a:pPr>
            <a:r>
              <a:rPr lang="en-US" sz="2400" dirty="0" smtClean="0">
                <a:latin typeface="Arial" pitchFamily="34" charset="0"/>
                <a:cs typeface="Arial" pitchFamily="34" charset="0"/>
              </a:rPr>
              <a:t>60% </a:t>
            </a:r>
            <a:r>
              <a:rPr lang="en-US" sz="2400" dirty="0">
                <a:latin typeface="Arial" pitchFamily="34" charset="0"/>
                <a:cs typeface="Arial" pitchFamily="34" charset="0"/>
              </a:rPr>
              <a:t>for all </a:t>
            </a:r>
            <a:r>
              <a:rPr lang="en-US" sz="2400" dirty="0" smtClean="0">
                <a:latin typeface="Arial" pitchFamily="34" charset="0"/>
                <a:cs typeface="Arial" pitchFamily="34" charset="0"/>
              </a:rPr>
              <a:t>others </a:t>
            </a:r>
            <a:endParaRPr lang="en-US" sz="2400" dirty="0">
              <a:latin typeface="Arial" pitchFamily="34" charset="0"/>
              <a:cs typeface="Arial" pitchFamily="34" charset="0"/>
            </a:endParaRPr>
          </a:p>
          <a:p>
            <a:pPr marL="342900" indent="-342900">
              <a:buFont typeface="Wingdings" charset="2"/>
              <a:buChar char="q"/>
            </a:pPr>
            <a:endParaRPr lang="en-US" sz="2400" dirty="0">
              <a:latin typeface="Arial" pitchFamily="34" charset="0"/>
              <a:cs typeface="Arial" pitchFamily="34" charset="0"/>
            </a:endParaRPr>
          </a:p>
          <a:p>
            <a:pPr marL="342900" indent="-342900">
              <a:buFont typeface="Wingdings" charset="2"/>
              <a:buChar char="q"/>
            </a:pPr>
            <a:r>
              <a:rPr lang="en-US" sz="2400" dirty="0" smtClean="0">
                <a:latin typeface="Arial" pitchFamily="34" charset="0"/>
                <a:cs typeface="Arial" pitchFamily="34" charset="0"/>
              </a:rPr>
              <a:t>US needs </a:t>
            </a:r>
            <a:r>
              <a:rPr lang="en-US" sz="2400" dirty="0">
                <a:latin typeface="Arial" pitchFamily="34" charset="0"/>
                <a:cs typeface="Arial" pitchFamily="34" charset="0"/>
              </a:rPr>
              <a:t>1 million new </a:t>
            </a:r>
            <a:r>
              <a:rPr lang="en-US" sz="2400" dirty="0" smtClean="0">
                <a:latin typeface="Arial" pitchFamily="34" charset="0"/>
                <a:cs typeface="Arial" pitchFamily="34" charset="0"/>
              </a:rPr>
              <a:t>STEM </a:t>
            </a:r>
            <a:r>
              <a:rPr lang="en-US" sz="2400" dirty="0">
                <a:latin typeface="Arial" pitchFamily="34" charset="0"/>
                <a:cs typeface="Arial" pitchFamily="34" charset="0"/>
              </a:rPr>
              <a:t>degrees </a:t>
            </a:r>
            <a:r>
              <a:rPr lang="en-US" sz="2400" dirty="0" smtClean="0">
                <a:latin typeface="Arial" pitchFamily="34" charset="0"/>
                <a:cs typeface="Arial" pitchFamily="34" charset="0"/>
              </a:rPr>
              <a:t>for the next decade to maintain global leadership </a:t>
            </a:r>
            <a:r>
              <a:rPr lang="en-US" dirty="0" smtClean="0">
                <a:latin typeface="Arial" pitchFamily="34" charset="0"/>
                <a:cs typeface="Arial" pitchFamily="34" charset="0"/>
              </a:rPr>
              <a:t>(PCAST, 2012)</a:t>
            </a:r>
            <a:endParaRPr lang="en-US" dirty="0">
              <a:latin typeface="Arial" pitchFamily="34" charset="0"/>
              <a:cs typeface="Arial" pitchFamily="34" charset="0"/>
            </a:endParaRPr>
          </a:p>
          <a:p>
            <a:endParaRPr lang="en-US" sz="2400" dirty="0">
              <a:latin typeface="Arial" pitchFamily="34" charset="0"/>
              <a:cs typeface="Arial" pitchFamily="34" charset="0"/>
            </a:endParaRPr>
          </a:p>
          <a:p>
            <a:pPr marL="342900" indent="-342900">
              <a:buFont typeface="Wingdings" charset="2"/>
              <a:buChar char="q"/>
            </a:pPr>
            <a:r>
              <a:rPr lang="en-US" sz="2400" b="1" dirty="0" smtClean="0">
                <a:latin typeface="Arial" pitchFamily="34" charset="0"/>
                <a:cs typeface="Arial" pitchFamily="34" charset="0"/>
              </a:rPr>
              <a:t>1 Trillion dollars </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est</a:t>
            </a:r>
            <a:r>
              <a:rPr lang="en-US" sz="2400" dirty="0" smtClean="0">
                <a:latin typeface="Arial" pitchFamily="34" charset="0"/>
                <a:cs typeface="Arial" pitchFamily="34" charset="0"/>
              </a:rPr>
              <a:t>) has been spent on educational reform with little full-scale change</a:t>
            </a:r>
            <a:endParaRPr lang="en-US" sz="2400" dirty="0">
              <a:latin typeface="Arial" pitchFamily="34" charset="0"/>
              <a:cs typeface="Arial" pitchFamily="34" charset="0"/>
            </a:endParaRPr>
          </a:p>
        </p:txBody>
      </p:sp>
      <p:sp>
        <p:nvSpPr>
          <p:cNvPr id="3" name="TextBox 2"/>
          <p:cNvSpPr txBox="1"/>
          <p:nvPr/>
        </p:nvSpPr>
        <p:spPr>
          <a:xfrm>
            <a:off x="1905000" y="533400"/>
            <a:ext cx="6342890" cy="523220"/>
          </a:xfrm>
          <a:prstGeom prst="rect">
            <a:avLst/>
          </a:prstGeom>
          <a:noFill/>
        </p:spPr>
        <p:txBody>
          <a:bodyPr wrap="none" rtlCol="0">
            <a:spAutoFit/>
          </a:bodyPr>
          <a:lstStyle/>
          <a:p>
            <a:r>
              <a:rPr lang="en-US" sz="2800" b="1" u="sng" dirty="0" smtClean="0">
                <a:latin typeface="Arial" pitchFamily="34" charset="0"/>
                <a:cs typeface="Arial" pitchFamily="34" charset="0"/>
              </a:rPr>
              <a:t>Why Change?  What’s the Urgency?</a:t>
            </a:r>
            <a:endParaRPr lang="en-US" sz="2800" b="1" u="sng" dirty="0">
              <a:latin typeface="Arial" pitchFamily="34" charset="0"/>
              <a:cs typeface="Arial" pitchFamily="34" charset="0"/>
            </a:endParaRPr>
          </a:p>
        </p:txBody>
      </p:sp>
      <p:sp>
        <p:nvSpPr>
          <p:cNvPr id="4" name="Rectangle 3"/>
          <p:cNvSpPr/>
          <p:nvPr/>
        </p:nvSpPr>
        <p:spPr>
          <a:xfrm>
            <a:off x="304800" y="6260068"/>
            <a:ext cx="2797398" cy="369332"/>
          </a:xfrm>
          <a:prstGeom prst="rect">
            <a:avLst/>
          </a:prstGeom>
        </p:spPr>
        <p:txBody>
          <a:bodyPr wrap="none">
            <a:spAutoFit/>
          </a:bodyPr>
          <a:lstStyle/>
          <a:p>
            <a:r>
              <a:rPr lang="en-US" dirty="0">
                <a:latin typeface="Arial" pitchFamily="34" charset="0"/>
                <a:cs typeface="Arial" pitchFamily="34" charset="0"/>
                <a:hlinkClick r:id="rId3"/>
              </a:rPr>
              <a:t>www.pulsecommunity.org</a:t>
            </a:r>
            <a:endParaRPr lang="en-US" dirty="0"/>
          </a:p>
        </p:txBody>
      </p:sp>
    </p:spTree>
    <p:extLst>
      <p:ext uri="{BB962C8B-B14F-4D97-AF65-F5344CB8AC3E}">
        <p14:creationId xmlns:p14="http://schemas.microsoft.com/office/powerpoint/2010/main" val="22064352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63195" y="490846"/>
            <a:ext cx="6340221"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u="sng" dirty="0" smtClean="0">
                <a:latin typeface="Arial" pitchFamily="34" charset="0"/>
                <a:cs typeface="Arial" pitchFamily="34" charset="0"/>
              </a:rPr>
              <a:t>Vision and Change Report (V&amp;C)</a:t>
            </a:r>
            <a:endParaRPr lang="en-US" sz="2800" b="1" u="sng" dirty="0">
              <a:latin typeface="Arial" pitchFamily="34" charset="0"/>
              <a:cs typeface="Arial" pitchFamily="34" charset="0"/>
            </a:endParaRPr>
          </a:p>
        </p:txBody>
      </p:sp>
      <p:sp>
        <p:nvSpPr>
          <p:cNvPr id="4" name="Content Placeholder 2"/>
          <p:cNvSpPr txBox="1">
            <a:spLocks/>
          </p:cNvSpPr>
          <p:nvPr/>
        </p:nvSpPr>
        <p:spPr>
          <a:xfrm>
            <a:off x="457200" y="2055788"/>
            <a:ext cx="4876800" cy="3962399"/>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a:buChar char="•"/>
            </a:pPr>
            <a:r>
              <a:rPr lang="en-US" sz="2000" b="1" dirty="0" smtClean="0">
                <a:solidFill>
                  <a:schemeClr val="tx2"/>
                </a:solidFill>
                <a:latin typeface="Arial" pitchFamily="34" charset="0"/>
                <a:cs typeface="Arial" pitchFamily="34" charset="0"/>
              </a:rPr>
              <a:t>Design Programs Based on Learning 	Outcomes</a:t>
            </a:r>
          </a:p>
          <a:p>
            <a:pPr marL="285750" indent="-285750">
              <a:buFont typeface="Arial"/>
              <a:buChar char="•"/>
            </a:pPr>
            <a:endParaRPr lang="en-US" sz="2000" b="1" dirty="0" smtClean="0">
              <a:solidFill>
                <a:schemeClr val="tx2"/>
              </a:solidFill>
              <a:latin typeface="Arial" pitchFamily="34" charset="0"/>
              <a:cs typeface="Arial" pitchFamily="34" charset="0"/>
            </a:endParaRPr>
          </a:p>
          <a:p>
            <a:pPr marL="285750" indent="-285750">
              <a:buFont typeface="Arial"/>
              <a:buChar char="•"/>
            </a:pPr>
            <a:r>
              <a:rPr lang="en-US" sz="2000" b="1" dirty="0" smtClean="0">
                <a:solidFill>
                  <a:schemeClr val="tx2"/>
                </a:solidFill>
                <a:latin typeface="Arial" pitchFamily="34" charset="0"/>
                <a:cs typeface="Arial" pitchFamily="34" charset="0"/>
              </a:rPr>
              <a:t>Innovative, Student-Centered Pedagogy </a:t>
            </a:r>
          </a:p>
          <a:p>
            <a:pPr marL="285750" indent="-285750">
              <a:buFont typeface="Arial"/>
              <a:buChar char="•"/>
            </a:pPr>
            <a:endParaRPr lang="en-US" sz="2000" b="1" dirty="0" smtClean="0">
              <a:solidFill>
                <a:schemeClr val="tx2"/>
              </a:solidFill>
              <a:latin typeface="Arial" pitchFamily="34" charset="0"/>
              <a:cs typeface="Arial" pitchFamily="34" charset="0"/>
            </a:endParaRPr>
          </a:p>
          <a:p>
            <a:pPr marL="285750" indent="-285750">
              <a:buFont typeface="Arial"/>
              <a:buChar char="•"/>
            </a:pPr>
            <a:r>
              <a:rPr lang="en-US" sz="2000" b="1" dirty="0" smtClean="0">
                <a:solidFill>
                  <a:schemeClr val="tx2"/>
                </a:solidFill>
                <a:latin typeface="Arial" pitchFamily="34" charset="0"/>
                <a:cs typeface="Arial" pitchFamily="34" charset="0"/>
              </a:rPr>
              <a:t>Integration of Authentic Research 	Experiences</a:t>
            </a:r>
            <a:r>
              <a:rPr lang="en-US" sz="2000" dirty="0" smtClean="0">
                <a:solidFill>
                  <a:schemeClr val="tx2"/>
                </a:solidFill>
                <a:latin typeface="Arial" pitchFamily="34" charset="0"/>
                <a:cs typeface="Arial" pitchFamily="34" charset="0"/>
              </a:rPr>
              <a:t> </a:t>
            </a:r>
          </a:p>
          <a:p>
            <a:pPr marL="285750" indent="-285750">
              <a:buFont typeface="Arial"/>
              <a:buChar char="•"/>
            </a:pPr>
            <a:endParaRPr lang="en-US" sz="2000" dirty="0" smtClean="0">
              <a:solidFill>
                <a:schemeClr val="tx2"/>
              </a:solidFill>
              <a:latin typeface="Arial" pitchFamily="34" charset="0"/>
              <a:cs typeface="Arial" pitchFamily="34" charset="0"/>
            </a:endParaRPr>
          </a:p>
          <a:p>
            <a:pPr marL="285750" indent="-285750">
              <a:buFont typeface="Arial"/>
              <a:buChar char="•"/>
            </a:pPr>
            <a:r>
              <a:rPr lang="en-US" sz="2000" b="1" dirty="0" smtClean="0">
                <a:solidFill>
                  <a:schemeClr val="tx2"/>
                </a:solidFill>
                <a:latin typeface="Arial" pitchFamily="34" charset="0"/>
                <a:cs typeface="Arial" pitchFamily="34" charset="0"/>
              </a:rPr>
              <a:t>Assessment of Student Success </a:t>
            </a:r>
          </a:p>
          <a:p>
            <a:pPr marL="285750" indent="-285750">
              <a:buFont typeface="Arial"/>
              <a:buChar char="•"/>
            </a:pPr>
            <a:endParaRPr lang="en-US" sz="2000" b="1" dirty="0" smtClean="0">
              <a:solidFill>
                <a:schemeClr val="tx2"/>
              </a:solidFill>
              <a:latin typeface="Arial" pitchFamily="34" charset="0"/>
              <a:cs typeface="Arial" pitchFamily="34" charset="0"/>
            </a:endParaRPr>
          </a:p>
          <a:p>
            <a:pPr marL="285750" indent="-285750">
              <a:buFont typeface="Arial"/>
              <a:buChar char="•"/>
            </a:pPr>
            <a:r>
              <a:rPr lang="en-US" sz="2000" b="1" dirty="0" smtClean="0">
                <a:solidFill>
                  <a:schemeClr val="tx2"/>
                </a:solidFill>
                <a:latin typeface="Arial" pitchFamily="34" charset="0"/>
                <a:cs typeface="Arial" pitchFamily="34" charset="0"/>
              </a:rPr>
              <a:t>Professional Development at All 	Institutional Levels</a:t>
            </a:r>
          </a:p>
          <a:p>
            <a:pPr marL="285750" indent="-285750">
              <a:buFont typeface="Arial"/>
              <a:buChar char="•"/>
            </a:pPr>
            <a:endParaRPr lang="en-US" sz="2000" b="1" dirty="0" smtClean="0">
              <a:solidFill>
                <a:schemeClr val="tx2"/>
              </a:solidFill>
              <a:latin typeface="Arial" pitchFamily="34" charset="0"/>
              <a:cs typeface="Arial" pitchFamily="34" charset="0"/>
            </a:endParaRPr>
          </a:p>
          <a:p>
            <a:pPr marL="285750" indent="-285750">
              <a:buFont typeface="Arial"/>
              <a:buChar char="•"/>
            </a:pPr>
            <a:r>
              <a:rPr lang="en-US" sz="2000" b="1" dirty="0" smtClean="0">
                <a:solidFill>
                  <a:schemeClr val="tx2"/>
                </a:solidFill>
                <a:latin typeface="Arial" pitchFamily="34" charset="0"/>
                <a:cs typeface="Arial" pitchFamily="34" charset="0"/>
              </a:rPr>
              <a:t>Resources and Tools</a:t>
            </a:r>
            <a:endParaRPr lang="en-US" sz="2000" b="1" dirty="0">
              <a:solidFill>
                <a:schemeClr val="tx2"/>
              </a:solidFill>
              <a:latin typeface="Arial" pitchFamily="34" charset="0"/>
              <a:cs typeface="Arial" pitchFamily="34" charset="0"/>
            </a:endParaRPr>
          </a:p>
        </p:txBody>
      </p:sp>
      <p:sp>
        <p:nvSpPr>
          <p:cNvPr id="5" name="TextBox 4"/>
          <p:cNvSpPr txBox="1"/>
          <p:nvPr/>
        </p:nvSpPr>
        <p:spPr>
          <a:xfrm>
            <a:off x="701433" y="1451262"/>
            <a:ext cx="4160113" cy="369332"/>
          </a:xfrm>
          <a:prstGeom prst="rect">
            <a:avLst/>
          </a:prstGeom>
          <a:noFill/>
        </p:spPr>
        <p:txBody>
          <a:bodyPr wrap="none" rtlCol="0">
            <a:spAutoFit/>
          </a:bodyPr>
          <a:lstStyle/>
          <a:p>
            <a:r>
              <a:rPr lang="en-US" b="1" u="sng" dirty="0" smtClean="0">
                <a:latin typeface="Arial" pitchFamily="34" charset="0"/>
                <a:cs typeface="Arial" pitchFamily="34" charset="0"/>
              </a:rPr>
              <a:t>Focus on Faculty and Departments </a:t>
            </a:r>
            <a:endParaRPr lang="en-US" b="1" u="sng" dirty="0">
              <a:solidFill>
                <a:srgbClr val="FF0000"/>
              </a:solidFill>
              <a:latin typeface="Arial" pitchFamily="34" charset="0"/>
              <a:cs typeface="Arial" pitchFamily="34" charset="0"/>
            </a:endParaRPr>
          </a:p>
        </p:txBody>
      </p:sp>
      <p:pic>
        <p:nvPicPr>
          <p:cNvPr id="2050" name="Picture 2" descr="http://csm.colostate-pueblo.edu/SiteCollectionImages/2010Fall-CSU-Pueblo-LifeSciences-Bldg-4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286000"/>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6260068"/>
            <a:ext cx="2797398" cy="369332"/>
          </a:xfrm>
          <a:prstGeom prst="rect">
            <a:avLst/>
          </a:prstGeom>
        </p:spPr>
        <p:txBody>
          <a:bodyPr wrap="none">
            <a:spAutoFit/>
          </a:bodyPr>
          <a:lstStyle/>
          <a:p>
            <a:r>
              <a:rPr lang="en-US" dirty="0">
                <a:latin typeface="Arial" pitchFamily="34" charset="0"/>
                <a:cs typeface="Arial" pitchFamily="34" charset="0"/>
                <a:hlinkClick r:id="rId3"/>
              </a:rPr>
              <a:t>www.pulsecommunity.org</a:t>
            </a:r>
            <a:endParaRPr lang="en-US" dirty="0"/>
          </a:p>
        </p:txBody>
      </p:sp>
    </p:spTree>
    <p:extLst>
      <p:ext uri="{BB962C8B-B14F-4D97-AF65-F5344CB8AC3E}">
        <p14:creationId xmlns:p14="http://schemas.microsoft.com/office/powerpoint/2010/main" val="7445444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474" y="368595"/>
            <a:ext cx="6400800" cy="838200"/>
          </a:xfrm>
        </p:spPr>
        <p:txBody>
          <a:bodyPr>
            <a:normAutofit/>
          </a:bodyPr>
          <a:lstStyle/>
          <a:p>
            <a:r>
              <a:rPr lang="en-US" sz="3600" b="1" dirty="0" smtClean="0">
                <a:latin typeface="Arial" pitchFamily="34" charset="0"/>
                <a:cs typeface="Arial" pitchFamily="34" charset="0"/>
              </a:rPr>
              <a:t>Implementation of V&amp;C</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347566" y="1524000"/>
            <a:ext cx="8229600" cy="4419600"/>
          </a:xfrm>
        </p:spPr>
        <p:txBody>
          <a:bodyPr>
            <a:normAutofit/>
          </a:bodyPr>
          <a:lstStyle/>
          <a:p>
            <a:pPr>
              <a:buFont typeface="Wingdings" charset="2"/>
              <a:buChar char="Ø"/>
            </a:pPr>
            <a:r>
              <a:rPr lang="en-US" sz="1800" b="1" dirty="0" smtClean="0">
                <a:solidFill>
                  <a:srgbClr val="174290"/>
                </a:solidFill>
                <a:latin typeface="Arial" pitchFamily="34" charset="0"/>
                <a:cs typeface="Arial" pitchFamily="34" charset="0"/>
              </a:rPr>
              <a:t>Core Concepts </a:t>
            </a:r>
            <a:endParaRPr lang="en-US" sz="1800" b="1" dirty="0">
              <a:solidFill>
                <a:srgbClr val="174290"/>
              </a:solidFill>
              <a:latin typeface="Arial" pitchFamily="34" charset="0"/>
              <a:cs typeface="Arial" pitchFamily="34" charset="0"/>
            </a:endParaRPr>
          </a:p>
          <a:p>
            <a:pPr>
              <a:buFont typeface="Wingdings" charset="2"/>
              <a:buChar char="Ø"/>
            </a:pPr>
            <a:endParaRPr lang="en-US" sz="1800" b="1" dirty="0" smtClean="0">
              <a:solidFill>
                <a:srgbClr val="174290"/>
              </a:solidFill>
              <a:latin typeface="Arial" pitchFamily="34" charset="0"/>
              <a:cs typeface="Arial" pitchFamily="34" charset="0"/>
            </a:endParaRPr>
          </a:p>
          <a:p>
            <a:pPr>
              <a:buFont typeface="Wingdings" charset="2"/>
              <a:buChar char="Ø"/>
            </a:pPr>
            <a:r>
              <a:rPr lang="en-US" sz="1800" b="1" dirty="0" smtClean="0">
                <a:solidFill>
                  <a:srgbClr val="174290"/>
                </a:solidFill>
                <a:latin typeface="Arial" pitchFamily="34" charset="0"/>
                <a:cs typeface="Arial" pitchFamily="34" charset="0"/>
              </a:rPr>
              <a:t>Competencies</a:t>
            </a:r>
          </a:p>
          <a:p>
            <a:pPr>
              <a:buFont typeface="Wingdings" charset="2"/>
              <a:buChar char="Ø"/>
            </a:pPr>
            <a:endParaRPr lang="en-US" sz="1800" dirty="0" smtClean="0">
              <a:latin typeface="Arial" pitchFamily="34" charset="0"/>
              <a:cs typeface="Arial" pitchFamily="34" charset="0"/>
            </a:endParaRPr>
          </a:p>
          <a:p>
            <a:pPr>
              <a:buFont typeface="Wingdings" charset="2"/>
              <a:buChar char="Ø"/>
            </a:pPr>
            <a:r>
              <a:rPr lang="en-US" sz="1800" b="1" dirty="0" smtClean="0">
                <a:solidFill>
                  <a:srgbClr val="174290"/>
                </a:solidFill>
                <a:latin typeface="Arial" pitchFamily="34" charset="0"/>
                <a:cs typeface="Arial" pitchFamily="34" charset="0"/>
              </a:rPr>
              <a:t>Inquiry-Based Learning</a:t>
            </a:r>
            <a:endParaRPr lang="en-US" sz="1800" dirty="0" smtClean="0">
              <a:latin typeface="Arial" pitchFamily="34" charset="0"/>
              <a:cs typeface="Arial" pitchFamily="34" charset="0"/>
            </a:endParaRPr>
          </a:p>
          <a:p>
            <a:pPr>
              <a:buFont typeface="Wingdings" charset="2"/>
              <a:buChar char="Ø"/>
            </a:pPr>
            <a:endParaRPr lang="en-US" sz="1800" b="1" dirty="0" smtClean="0">
              <a:solidFill>
                <a:srgbClr val="174290"/>
              </a:solidFill>
              <a:latin typeface="Arial" pitchFamily="34" charset="0"/>
              <a:cs typeface="Arial" pitchFamily="34" charset="0"/>
            </a:endParaRPr>
          </a:p>
          <a:p>
            <a:pPr>
              <a:buFont typeface="Wingdings" charset="2"/>
              <a:buChar char="Ø"/>
            </a:pPr>
            <a:r>
              <a:rPr lang="en-US" sz="1800" b="1" dirty="0" smtClean="0">
                <a:solidFill>
                  <a:srgbClr val="174290"/>
                </a:solidFill>
                <a:latin typeface="Arial" pitchFamily="34" charset="0"/>
                <a:cs typeface="Arial" pitchFamily="34" charset="0"/>
              </a:rPr>
              <a:t>Institutional Support</a:t>
            </a:r>
          </a:p>
          <a:p>
            <a:pPr marL="400050" lvl="1" indent="0">
              <a:buNone/>
            </a:pPr>
            <a:r>
              <a:rPr lang="en-US" sz="1800" dirty="0">
                <a:latin typeface="Arial" pitchFamily="34" charset="0"/>
                <a:cs typeface="Arial" pitchFamily="34" charset="0"/>
              </a:rPr>
              <a:t>S</a:t>
            </a:r>
            <a:r>
              <a:rPr lang="en-US" sz="1800" dirty="0" smtClean="0">
                <a:latin typeface="Arial" pitchFamily="34" charset="0"/>
                <a:cs typeface="Arial" pitchFamily="34" charset="0"/>
              </a:rPr>
              <a:t>upport for faculty development </a:t>
            </a:r>
          </a:p>
          <a:p>
            <a:pPr marL="400050" lvl="1" indent="0">
              <a:buNone/>
            </a:pPr>
            <a:r>
              <a:rPr lang="en-US" sz="1800" dirty="0">
                <a:latin typeface="Arial" pitchFamily="34" charset="0"/>
                <a:cs typeface="Arial" pitchFamily="34" charset="0"/>
              </a:rPr>
              <a:t>F</a:t>
            </a:r>
            <a:r>
              <a:rPr lang="en-US" sz="1800" dirty="0" smtClean="0">
                <a:latin typeface="Arial" pitchFamily="34" charset="0"/>
                <a:cs typeface="Arial" pitchFamily="34" charset="0"/>
              </a:rPr>
              <a:t>aculty recognition </a:t>
            </a:r>
          </a:p>
          <a:p>
            <a:pPr marL="400050" lvl="1" indent="0">
              <a:buNone/>
            </a:pPr>
            <a:r>
              <a:rPr lang="en-US" sz="1800" b="1" dirty="0">
                <a:latin typeface="Arial" pitchFamily="34" charset="0"/>
                <a:cs typeface="Arial" pitchFamily="34" charset="0"/>
              </a:rPr>
              <a:t>S</a:t>
            </a:r>
            <a:r>
              <a:rPr lang="en-US" sz="1800" b="1" dirty="0" smtClean="0">
                <a:latin typeface="Arial" pitchFamily="34" charset="0"/>
                <a:cs typeface="Arial" pitchFamily="34" charset="0"/>
              </a:rPr>
              <a:t>tudent engagement</a:t>
            </a:r>
          </a:p>
          <a:p>
            <a:pPr marL="400050" lvl="1" indent="0">
              <a:buNone/>
            </a:pPr>
            <a:r>
              <a:rPr lang="en-US" sz="1800" dirty="0" smtClean="0">
                <a:latin typeface="Arial" pitchFamily="34" charset="0"/>
                <a:cs typeface="Arial" pitchFamily="34" charset="0"/>
              </a:rPr>
              <a:t>Infrastructure support</a:t>
            </a:r>
          </a:p>
          <a:p>
            <a:pPr>
              <a:buFont typeface="Wingdings" charset="2"/>
              <a:buChar char="Ø"/>
            </a:pPr>
            <a:endParaRPr lang="en-US" sz="1800" b="1" dirty="0" smtClean="0">
              <a:solidFill>
                <a:srgbClr val="174290"/>
              </a:solidFill>
              <a:latin typeface="Arial" pitchFamily="34" charset="0"/>
              <a:cs typeface="Arial" pitchFamily="34" charset="0"/>
            </a:endParaRPr>
          </a:p>
          <a:p>
            <a:pPr>
              <a:buFont typeface="Wingdings" charset="2"/>
              <a:buChar char="Ø"/>
            </a:pPr>
            <a:r>
              <a:rPr lang="en-US" sz="1800" b="1" dirty="0" smtClean="0">
                <a:solidFill>
                  <a:srgbClr val="174290"/>
                </a:solidFill>
                <a:latin typeface="Arial" pitchFamily="34" charset="0"/>
                <a:cs typeface="Arial" pitchFamily="34" charset="0"/>
              </a:rPr>
              <a:t>National Biology Community Engagement</a:t>
            </a:r>
            <a:endParaRPr lang="en-US" sz="1800" dirty="0" smtClean="0">
              <a:latin typeface="Arial" pitchFamily="34" charset="0"/>
              <a:cs typeface="Arial" pitchFamily="34"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9436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6093055"/>
            <a:ext cx="1524000" cy="38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400" y="5943600"/>
            <a:ext cx="609600" cy="60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9268" y="0"/>
            <a:ext cx="8924732" cy="219266"/>
          </a:xfrm>
          <a:prstGeom prst="rect">
            <a:avLst/>
          </a:prstGeom>
          <a:solidFill>
            <a:srgbClr val="1742A5"/>
          </a:solidFill>
          <a:ln>
            <a:solidFill>
              <a:srgbClr val="1737D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6200000">
            <a:off x="-3209732" y="3209735"/>
            <a:ext cx="6638734" cy="219267"/>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638734"/>
            <a:ext cx="8924732" cy="219266"/>
          </a:xfrm>
          <a:prstGeom prst="rect">
            <a:avLst/>
          </a:prstGeom>
          <a:solidFill>
            <a:srgbClr val="CCFF30"/>
          </a:solidFill>
          <a:ln>
            <a:solidFill>
              <a:srgbClr val="CCFF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16200000">
            <a:off x="5714999" y="3429000"/>
            <a:ext cx="6638734" cy="219267"/>
          </a:xfrm>
          <a:prstGeom prst="rect">
            <a:avLst/>
          </a:prstGeom>
          <a:solidFill>
            <a:srgbClr val="00BE00"/>
          </a:solidFill>
          <a:ln>
            <a:solidFill>
              <a:srgbClr val="00B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81000"/>
            <a:ext cx="914400" cy="838200"/>
          </a:xfrm>
          <a:prstGeom prst="rect">
            <a:avLst/>
          </a:prstGeom>
          <a:noFill/>
          <a:ln>
            <a:noFill/>
          </a:ln>
        </p:spPr>
      </p:pic>
      <p:pic>
        <p:nvPicPr>
          <p:cNvPr id="1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39" r="4947" b="2591"/>
          <a:stretch/>
        </p:blipFill>
        <p:spPr bwMode="auto">
          <a:xfrm>
            <a:off x="6486049" y="1256096"/>
            <a:ext cx="1972151" cy="456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17" r="3791" b="1944"/>
          <a:stretch/>
        </p:blipFill>
        <p:spPr bwMode="auto">
          <a:xfrm>
            <a:off x="4635795" y="1256096"/>
            <a:ext cx="18669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304800" y="6260068"/>
            <a:ext cx="2797398" cy="369332"/>
          </a:xfrm>
          <a:prstGeom prst="rect">
            <a:avLst/>
          </a:prstGeom>
        </p:spPr>
        <p:txBody>
          <a:bodyPr wrap="none">
            <a:spAutoFit/>
          </a:bodyPr>
          <a:lstStyle/>
          <a:p>
            <a:r>
              <a:rPr lang="en-US" dirty="0">
                <a:latin typeface="Arial" pitchFamily="34" charset="0"/>
                <a:cs typeface="Arial" pitchFamily="34" charset="0"/>
                <a:hlinkClick r:id="rId9"/>
              </a:rPr>
              <a:t>www.pulsecommunity.org</a:t>
            </a:r>
            <a:endParaRPr lang="en-US" dirty="0"/>
          </a:p>
        </p:txBody>
      </p:sp>
    </p:spTree>
    <p:extLst>
      <p:ext uri="{BB962C8B-B14F-4D97-AF65-F5344CB8AC3E}">
        <p14:creationId xmlns:p14="http://schemas.microsoft.com/office/powerpoint/2010/main" val="233084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Active Learning?</a:t>
            </a:r>
            <a:endParaRPr lang="en-US" dirty="0"/>
          </a:p>
        </p:txBody>
      </p:sp>
      <p:sp>
        <p:nvSpPr>
          <p:cNvPr id="3" name="Content Placeholder 2"/>
          <p:cNvSpPr>
            <a:spLocks noGrp="1"/>
          </p:cNvSpPr>
          <p:nvPr>
            <p:ph idx="1"/>
          </p:nvPr>
        </p:nvSpPr>
        <p:spPr/>
        <p:txBody>
          <a:bodyPr>
            <a:normAutofit/>
          </a:bodyPr>
          <a:lstStyle/>
          <a:p>
            <a:r>
              <a:rPr lang="en-US" dirty="0" smtClean="0"/>
              <a:t>The process of having students:</a:t>
            </a:r>
          </a:p>
          <a:p>
            <a:pPr lvl="1"/>
            <a:r>
              <a:rPr lang="en-US" b="1" dirty="0" smtClean="0"/>
              <a:t>Engage</a:t>
            </a:r>
          </a:p>
          <a:p>
            <a:pPr lvl="1"/>
            <a:r>
              <a:rPr lang="en-US" b="1" dirty="0" smtClean="0"/>
              <a:t>Reflect</a:t>
            </a:r>
          </a:p>
          <a:p>
            <a:pPr lvl="1"/>
            <a:r>
              <a:rPr lang="en-US" b="1" dirty="0" smtClean="0"/>
              <a:t>Think</a:t>
            </a:r>
          </a:p>
          <a:p>
            <a:pPr lvl="1"/>
            <a:r>
              <a:rPr lang="en-US" b="1" dirty="0" smtClean="0"/>
              <a:t>Problem solving</a:t>
            </a:r>
          </a:p>
          <a:p>
            <a:pPr marL="457200" lvl="1"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4" name="Picture 36" descr="D:\working\SHIWAM\september\AR-389\AR389-ONLINE\ANRV389-CB25-05\jpg\Wood-f01-c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119" y="948267"/>
            <a:ext cx="6753764" cy="49614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47800" y="304800"/>
            <a:ext cx="7162800" cy="643467"/>
          </a:xfrm>
        </p:spPr>
        <p:txBody>
          <a:bodyPr>
            <a:normAutofit/>
          </a:bodyPr>
          <a:lstStyle/>
          <a:p>
            <a:r>
              <a:rPr lang="en-US" sz="3600" dirty="0"/>
              <a:t>Bloom's </a:t>
            </a:r>
            <a:r>
              <a:rPr lang="en-US" sz="3600" dirty="0" smtClean="0"/>
              <a:t>Six </a:t>
            </a:r>
            <a:r>
              <a:rPr lang="en-US" sz="3600" dirty="0"/>
              <a:t>L</a:t>
            </a:r>
            <a:r>
              <a:rPr lang="en-US" sz="3600" dirty="0" smtClean="0"/>
              <a:t>evels </a:t>
            </a:r>
            <a:r>
              <a:rPr lang="en-US" sz="3600" dirty="0"/>
              <a:t>of </a:t>
            </a:r>
            <a:r>
              <a:rPr lang="en-US" sz="3600" dirty="0" smtClean="0"/>
              <a:t>Understanding </a:t>
            </a:r>
            <a:endParaRPr lang="en-US" sz="3600" dirty="0"/>
          </a:p>
        </p:txBody>
      </p:sp>
    </p:spTree>
    <p:extLst>
      <p:ext uri="{BB962C8B-B14F-4D97-AF65-F5344CB8AC3E}">
        <p14:creationId xmlns:p14="http://schemas.microsoft.com/office/powerpoint/2010/main" val="33656976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477000" y="5867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Annual Reviews</a:t>
            </a:r>
          </a:p>
        </p:txBody>
      </p:sp>
      <p:pic>
        <p:nvPicPr>
          <p:cNvPr id="2085" name="Picture 37" descr="D:\working\SHIWAM\september\AR-389\AR389-ONLINE\ANRV389-CB25-05\jpg\Wood-f02-cl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76400"/>
            <a:ext cx="5725054" cy="3861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Traditional </a:t>
            </a:r>
            <a:r>
              <a:rPr lang="en-US" dirty="0"/>
              <a:t>and </a:t>
            </a:r>
            <a:r>
              <a:rPr lang="en-US" dirty="0" smtClean="0"/>
              <a:t>Backward </a:t>
            </a:r>
            <a:r>
              <a:rPr lang="en-US" dirty="0"/>
              <a:t>D</a:t>
            </a:r>
            <a:r>
              <a:rPr lang="en-US" dirty="0" smtClean="0"/>
              <a:t>esign </a:t>
            </a:r>
            <a:r>
              <a:rPr lang="en-US" dirty="0"/>
              <a:t>of STEM </a:t>
            </a:r>
            <a:r>
              <a:rPr lang="en-US" dirty="0" smtClean="0"/>
              <a:t>Courses</a:t>
            </a:r>
            <a:endParaRPr lang="en-US" dirty="0"/>
          </a:p>
        </p:txBody>
      </p:sp>
      <p:cxnSp>
        <p:nvCxnSpPr>
          <p:cNvPr id="6" name="Straight Arrow Connector 5"/>
          <p:cNvCxnSpPr/>
          <p:nvPr/>
        </p:nvCxnSpPr>
        <p:spPr>
          <a:xfrm flipH="1">
            <a:off x="6019800" y="2133600"/>
            <a:ext cx="1981200" cy="1143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9591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Active Learning Methods</a:t>
            </a:r>
            <a:endParaRPr lang="en-US" dirty="0"/>
          </a:p>
        </p:txBody>
      </p:sp>
      <p:sp>
        <p:nvSpPr>
          <p:cNvPr id="3" name="Content Placeholder 2"/>
          <p:cNvSpPr>
            <a:spLocks noGrp="1"/>
          </p:cNvSpPr>
          <p:nvPr>
            <p:ph idx="1"/>
          </p:nvPr>
        </p:nvSpPr>
        <p:spPr/>
        <p:txBody>
          <a:bodyPr>
            <a:normAutofit/>
          </a:bodyPr>
          <a:lstStyle/>
          <a:p>
            <a:r>
              <a:rPr lang="en-US" b="1" dirty="0" smtClean="0"/>
              <a:t>Think-Pair-Share</a:t>
            </a:r>
          </a:p>
          <a:p>
            <a:r>
              <a:rPr lang="en-US" dirty="0" smtClean="0"/>
              <a:t>Two Minute Paper</a:t>
            </a:r>
          </a:p>
          <a:p>
            <a:r>
              <a:rPr lang="en-US" dirty="0" smtClean="0"/>
              <a:t>Student-generated test questions </a:t>
            </a:r>
            <a:r>
              <a:rPr lang="en-US" b="1" dirty="0" smtClean="0"/>
              <a:t>	</a:t>
            </a:r>
          </a:p>
          <a:p>
            <a:r>
              <a:rPr lang="en-US" dirty="0" smtClean="0"/>
              <a:t>Problem-Based Learning (PBL)</a:t>
            </a:r>
          </a:p>
          <a:p>
            <a:r>
              <a:rPr lang="en-US" b="1" dirty="0" smtClean="0"/>
              <a:t>Process-oriented guided-inquiry learning (POGIL)</a:t>
            </a:r>
          </a:p>
          <a:p>
            <a:r>
              <a:rPr lang="en-US" b="1" dirty="0" smtClean="0"/>
              <a:t>Flipped Classroom</a:t>
            </a:r>
            <a:endParaRPr lang="en-US"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25431</TotalTime>
  <Words>2085</Words>
  <Application>Microsoft Macintosh PowerPoint</Application>
  <PresentationFormat>On-screen Show (4:3)</PresentationFormat>
  <Paragraphs>177</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PULSE:   Partnership for Undergraduate Life Sciences Education</vt:lpstr>
      <vt:lpstr>PowerPoint Presentation</vt:lpstr>
      <vt:lpstr>PowerPoint Presentation</vt:lpstr>
      <vt:lpstr>PowerPoint Presentation</vt:lpstr>
      <vt:lpstr>Implementation of V&amp;C</vt:lpstr>
      <vt:lpstr>What is Active Learning?</vt:lpstr>
      <vt:lpstr>Bloom's Six Levels of Understanding </vt:lpstr>
      <vt:lpstr>Traditional and Backward Design of STEM Courses</vt:lpstr>
      <vt:lpstr>Examples of Active Learning Methods</vt:lpstr>
      <vt:lpstr>An Example</vt:lpstr>
      <vt:lpstr>Process-Oriented Guided-Inquiry Learning (POGIL)</vt:lpstr>
      <vt:lpstr>PowerPoint Presentation</vt:lpstr>
      <vt:lpstr>PowerPoint Presentation</vt:lpstr>
      <vt:lpstr>PowerPoint Presentation</vt:lpstr>
      <vt:lpstr>Flipped Classroom</vt:lpstr>
      <vt:lpstr>Flipped Classroom</vt:lpstr>
      <vt:lpstr>Flipped Classroom</vt:lpstr>
      <vt:lpstr>Students from disadvantaged backgrounds are at high risk for failure in introductory STEM courses.</vt:lpstr>
      <vt:lpstr>Highly structured course designs benefit all students, but especially disadvantaged students.</vt:lpstr>
      <vt:lpstr>For quarters with a common instructor, the achievement gap is halved with increased structure.</vt:lpstr>
      <vt:lpstr>  Conclusions</vt:lpstr>
      <vt:lpstr>References</vt:lpstr>
    </vt:vector>
  </TitlesOfParts>
  <Company>The City University of New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LOANER</dc:creator>
  <cp:lastModifiedBy>CLU</cp:lastModifiedBy>
  <cp:revision>167</cp:revision>
  <dcterms:created xsi:type="dcterms:W3CDTF">2012-10-25T09:57:59Z</dcterms:created>
  <dcterms:modified xsi:type="dcterms:W3CDTF">2013-06-04T04:32:21Z</dcterms:modified>
</cp:coreProperties>
</file>