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Lst>
  <p:notesMasterIdLst>
    <p:notesMasterId r:id="rId24"/>
  </p:notesMasterIdLst>
  <p:sldIdLst>
    <p:sldId id="256" r:id="rId2"/>
    <p:sldId id="257" r:id="rId3"/>
    <p:sldId id="258" r:id="rId4"/>
    <p:sldId id="310" r:id="rId5"/>
    <p:sldId id="309" r:id="rId6"/>
    <p:sldId id="296" r:id="rId7"/>
    <p:sldId id="259" r:id="rId8"/>
    <p:sldId id="261" r:id="rId9"/>
    <p:sldId id="270" r:id="rId10"/>
    <p:sldId id="272" r:id="rId11"/>
    <p:sldId id="264" r:id="rId12"/>
    <p:sldId id="293" r:id="rId13"/>
    <p:sldId id="311" r:id="rId14"/>
    <p:sldId id="312" r:id="rId15"/>
    <p:sldId id="314" r:id="rId16"/>
    <p:sldId id="313" r:id="rId17"/>
    <p:sldId id="315" r:id="rId18"/>
    <p:sldId id="316" r:id="rId19"/>
    <p:sldId id="317" r:id="rId20"/>
    <p:sldId id="318" r:id="rId21"/>
    <p:sldId id="319"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60"/>
  </p:normalViewPr>
  <p:slideViewPr>
    <p:cSldViewPr snapToGrid="0">
      <p:cViewPr>
        <p:scale>
          <a:sx n="80" d="100"/>
          <a:sy n="80" d="100"/>
        </p:scale>
        <p:origin x="-845" y="-15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rkorchag\Desktop\Material%20for%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korchag\Desktop\Material%20for%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korchag\Desktop\Material%20for%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dirty="0"/>
              <a:t>Hourly Wage Required to Afford 2 Bedroom Apartment in Ventura County, California, United States, 2011 - 2015</a:t>
            </a:r>
          </a:p>
        </c:rich>
      </c:tx>
      <c:layout/>
      <c:overlay val="0"/>
    </c:title>
    <c:autoTitleDeleted val="0"/>
    <c:plotArea>
      <c:layout/>
      <c:barChart>
        <c:barDir val="col"/>
        <c:grouping val="clustered"/>
        <c:varyColors val="0"/>
        <c:ser>
          <c:idx val="0"/>
          <c:order val="0"/>
          <c:tx>
            <c:strRef>
              <c:f>'Housing Affordability'!$A$4</c:f>
              <c:strCache>
                <c:ptCount val="1"/>
                <c:pt idx="0">
                  <c:v>Ventura County</c:v>
                </c:pt>
              </c:strCache>
            </c:strRef>
          </c:tx>
          <c:invertIfNegative val="0"/>
          <c:dLbls>
            <c:dLblPos val="outEnd"/>
            <c:showLegendKey val="0"/>
            <c:showVal val="1"/>
            <c:showCatName val="0"/>
            <c:showSerName val="0"/>
            <c:showPercent val="0"/>
            <c:showBubbleSize val="0"/>
            <c:showLeaderLines val="0"/>
          </c:dLbls>
          <c:cat>
            <c:numRef>
              <c:f>'Housing Affordability'!$B$3:$F$3</c:f>
              <c:numCache>
                <c:formatCode>General</c:formatCode>
                <c:ptCount val="5"/>
                <c:pt idx="0">
                  <c:v>2011</c:v>
                </c:pt>
                <c:pt idx="1">
                  <c:v>2012</c:v>
                </c:pt>
                <c:pt idx="2">
                  <c:v>2013</c:v>
                </c:pt>
                <c:pt idx="3">
                  <c:v>2014</c:v>
                </c:pt>
                <c:pt idx="4">
                  <c:v>2015</c:v>
                </c:pt>
              </c:numCache>
            </c:numRef>
          </c:cat>
          <c:val>
            <c:numRef>
              <c:f>'Housing Affordability'!$B$4:$F$4</c:f>
              <c:numCache>
                <c:formatCode>_("$"* #,##0.00_);_("$"* \(#,##0.00\);_("$"* "-"??_);_(@_)</c:formatCode>
                <c:ptCount val="5"/>
                <c:pt idx="0">
                  <c:v>29.37</c:v>
                </c:pt>
                <c:pt idx="1">
                  <c:v>27.62</c:v>
                </c:pt>
                <c:pt idx="2">
                  <c:v>28.83</c:v>
                </c:pt>
                <c:pt idx="3">
                  <c:v>28.44</c:v>
                </c:pt>
                <c:pt idx="4">
                  <c:v>29.9</c:v>
                </c:pt>
              </c:numCache>
            </c:numRef>
          </c:val>
        </c:ser>
        <c:ser>
          <c:idx val="1"/>
          <c:order val="1"/>
          <c:tx>
            <c:strRef>
              <c:f>'Housing Affordability'!$A$5</c:f>
              <c:strCache>
                <c:ptCount val="1"/>
                <c:pt idx="0">
                  <c:v>California</c:v>
                </c:pt>
              </c:strCache>
            </c:strRef>
          </c:tx>
          <c:invertIfNegative val="0"/>
          <c:dLbls>
            <c:dLblPos val="outEnd"/>
            <c:showLegendKey val="0"/>
            <c:showVal val="1"/>
            <c:showCatName val="0"/>
            <c:showSerName val="0"/>
            <c:showPercent val="0"/>
            <c:showBubbleSize val="0"/>
            <c:showLeaderLines val="0"/>
          </c:dLbls>
          <c:cat>
            <c:numRef>
              <c:f>'Housing Affordability'!$B$3:$F$3</c:f>
              <c:numCache>
                <c:formatCode>General</c:formatCode>
                <c:ptCount val="5"/>
                <c:pt idx="0">
                  <c:v>2011</c:v>
                </c:pt>
                <c:pt idx="1">
                  <c:v>2012</c:v>
                </c:pt>
                <c:pt idx="2">
                  <c:v>2013</c:v>
                </c:pt>
                <c:pt idx="3">
                  <c:v>2014</c:v>
                </c:pt>
                <c:pt idx="4">
                  <c:v>2015</c:v>
                </c:pt>
              </c:numCache>
            </c:numRef>
          </c:cat>
          <c:val>
            <c:numRef>
              <c:f>'Housing Affordability'!$B$5:$F$5</c:f>
              <c:numCache>
                <c:formatCode>_("$"* #,##0.00_);_("$"* \(#,##0.00\);_("$"* "-"??_);_(@_)</c:formatCode>
                <c:ptCount val="5"/>
                <c:pt idx="0">
                  <c:v>26.17</c:v>
                </c:pt>
                <c:pt idx="1">
                  <c:v>26.02</c:v>
                </c:pt>
                <c:pt idx="2">
                  <c:v>25.78</c:v>
                </c:pt>
                <c:pt idx="3">
                  <c:v>26.04</c:v>
                </c:pt>
                <c:pt idx="4">
                  <c:v>26.65</c:v>
                </c:pt>
              </c:numCache>
            </c:numRef>
          </c:val>
        </c:ser>
        <c:ser>
          <c:idx val="2"/>
          <c:order val="2"/>
          <c:tx>
            <c:strRef>
              <c:f>'Housing Affordability'!$A$6</c:f>
              <c:strCache>
                <c:ptCount val="1"/>
                <c:pt idx="0">
                  <c:v>United States</c:v>
                </c:pt>
              </c:strCache>
            </c:strRef>
          </c:tx>
          <c:invertIfNegative val="0"/>
          <c:dLbls>
            <c:dLblPos val="outEnd"/>
            <c:showLegendKey val="0"/>
            <c:showVal val="1"/>
            <c:showCatName val="0"/>
            <c:showSerName val="0"/>
            <c:showPercent val="0"/>
            <c:showBubbleSize val="0"/>
            <c:showLeaderLines val="0"/>
          </c:dLbls>
          <c:cat>
            <c:numRef>
              <c:f>'Housing Affordability'!$B$3:$F$3</c:f>
              <c:numCache>
                <c:formatCode>General</c:formatCode>
                <c:ptCount val="5"/>
                <c:pt idx="0">
                  <c:v>2011</c:v>
                </c:pt>
                <c:pt idx="1">
                  <c:v>2012</c:v>
                </c:pt>
                <c:pt idx="2">
                  <c:v>2013</c:v>
                </c:pt>
                <c:pt idx="3">
                  <c:v>2014</c:v>
                </c:pt>
                <c:pt idx="4">
                  <c:v>2015</c:v>
                </c:pt>
              </c:numCache>
            </c:numRef>
          </c:cat>
          <c:val>
            <c:numRef>
              <c:f>'Housing Affordability'!$B$6:$F$6</c:f>
              <c:numCache>
                <c:formatCode>_("$"* #,##0.00_);_("$"* \(#,##0.00\);_("$"* "-"??_);_(@_)</c:formatCode>
                <c:ptCount val="5"/>
                <c:pt idx="0">
                  <c:v>18.46</c:v>
                </c:pt>
                <c:pt idx="1">
                  <c:v>18.25</c:v>
                </c:pt>
                <c:pt idx="2">
                  <c:v>18.79</c:v>
                </c:pt>
                <c:pt idx="3">
                  <c:v>18.920000000000002</c:v>
                </c:pt>
                <c:pt idx="4">
                  <c:v>19.350000000000001</c:v>
                </c:pt>
              </c:numCache>
            </c:numRef>
          </c:val>
        </c:ser>
        <c:dLbls>
          <c:showLegendKey val="0"/>
          <c:showVal val="0"/>
          <c:showCatName val="0"/>
          <c:showSerName val="0"/>
          <c:showPercent val="0"/>
          <c:showBubbleSize val="0"/>
        </c:dLbls>
        <c:gapWidth val="150"/>
        <c:axId val="83166336"/>
        <c:axId val="83167872"/>
      </c:barChart>
      <c:catAx>
        <c:axId val="83166336"/>
        <c:scaling>
          <c:orientation val="minMax"/>
        </c:scaling>
        <c:delete val="0"/>
        <c:axPos val="b"/>
        <c:numFmt formatCode="General" sourceLinked="1"/>
        <c:majorTickMark val="out"/>
        <c:minorTickMark val="none"/>
        <c:tickLblPos val="nextTo"/>
        <c:crossAx val="83167872"/>
        <c:crosses val="autoZero"/>
        <c:auto val="1"/>
        <c:lblAlgn val="ctr"/>
        <c:lblOffset val="100"/>
        <c:noMultiLvlLbl val="0"/>
      </c:catAx>
      <c:valAx>
        <c:axId val="83167872"/>
        <c:scaling>
          <c:orientation val="minMax"/>
        </c:scaling>
        <c:delete val="0"/>
        <c:axPos val="l"/>
        <c:majorGridlines/>
        <c:title>
          <c:tx>
            <c:rich>
              <a:bodyPr rot="-5400000" vert="horz"/>
              <a:lstStyle/>
              <a:p>
                <a:pPr>
                  <a:defRPr/>
                </a:pPr>
                <a:r>
                  <a:rPr lang="en-US" dirty="0"/>
                  <a:t>Hourly Wage</a:t>
                </a:r>
              </a:p>
            </c:rich>
          </c:tx>
          <c:layout/>
          <c:overlay val="0"/>
        </c:title>
        <c:numFmt formatCode="_(&quot;$&quot;* #,##0.00_);_(&quot;$&quot;* \(#,##0.00\);_(&quot;$&quot;* &quot;-&quot;??_);_(@_)" sourceLinked="1"/>
        <c:majorTickMark val="out"/>
        <c:minorTickMark val="none"/>
        <c:tickLblPos val="nextTo"/>
        <c:crossAx val="83166336"/>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600"/>
            </a:pPr>
            <a:r>
              <a:rPr lang="en-US" sz="1600" dirty="0" smtClean="0"/>
              <a:t>Approximate </a:t>
            </a:r>
            <a:r>
              <a:rPr lang="en-US" sz="1600" dirty="0"/>
              <a:t>Hours a Week to Work  to Afford a 2 Bedroom Apartment in Ventura County, 2014</a:t>
            </a:r>
          </a:p>
        </c:rich>
      </c:tx>
      <c:layout/>
      <c:overlay val="0"/>
    </c:title>
    <c:autoTitleDeleted val="0"/>
    <c:plotArea>
      <c:layout/>
      <c:barChart>
        <c:barDir val="bar"/>
        <c:grouping val="clustered"/>
        <c:varyColors val="0"/>
        <c:ser>
          <c:idx val="0"/>
          <c:order val="0"/>
          <c:tx>
            <c:strRef>
              <c:f>'[Copy of Avg wage rate (2) (1).xlsx]Basic Data'!$D$33</c:f>
              <c:strCache>
                <c:ptCount val="1"/>
                <c:pt idx="0">
                  <c:v>Approx hours a week to afford a two-bedroon</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'[Copy of Avg wage rate (2) (1).xlsx]Basic Data'!$A$34:$A$55</c:f>
              <c:strCache>
                <c:ptCount val="22"/>
                <c:pt idx="0">
                  <c:v>Legal</c:v>
                </c:pt>
                <c:pt idx="1">
                  <c:v>Management</c:v>
                </c:pt>
                <c:pt idx="2">
                  <c:v>Architecture and engineering</c:v>
                </c:pt>
                <c:pt idx="3">
                  <c:v>Healthcare practitioner and technical</c:v>
                </c:pt>
                <c:pt idx="4">
                  <c:v>Computer and mathematical</c:v>
                </c:pt>
                <c:pt idx="5">
                  <c:v>Life, physical, and social science</c:v>
                </c:pt>
                <c:pt idx="6">
                  <c:v>Business and financial operations</c:v>
                </c:pt>
                <c:pt idx="7">
                  <c:v>Protective service</c:v>
                </c:pt>
                <c:pt idx="8">
                  <c:v>Arts, design, entertainment, sports, and media</c:v>
                </c:pt>
                <c:pt idx="9">
                  <c:v>Education, training, and library</c:v>
                </c:pt>
                <c:pt idx="10">
                  <c:v>Construction and extraction</c:v>
                </c:pt>
                <c:pt idx="11">
                  <c:v>Community and social services</c:v>
                </c:pt>
                <c:pt idx="12">
                  <c:v>Installation, maintenance, and repair</c:v>
                </c:pt>
                <c:pt idx="13">
                  <c:v>Sales and related</c:v>
                </c:pt>
                <c:pt idx="14">
                  <c:v>Office and administrative support</c:v>
                </c:pt>
                <c:pt idx="15">
                  <c:v>Production</c:v>
                </c:pt>
                <c:pt idx="16">
                  <c:v>Transportation and material moving</c:v>
                </c:pt>
                <c:pt idx="17">
                  <c:v>Healthcare support</c:v>
                </c:pt>
                <c:pt idx="18">
                  <c:v>Building and grounds cleaning and maintenance</c:v>
                </c:pt>
                <c:pt idx="19">
                  <c:v>Personal care and service</c:v>
                </c:pt>
                <c:pt idx="20">
                  <c:v>Food preparation and serving related</c:v>
                </c:pt>
                <c:pt idx="21">
                  <c:v>Farming, fishing, and forestry</c:v>
                </c:pt>
              </c:strCache>
            </c:strRef>
          </c:cat>
          <c:val>
            <c:numRef>
              <c:f>'[Copy of Avg wage rate (2) (1).xlsx]Basic Data'!$D$34:$D$55</c:f>
              <c:numCache>
                <c:formatCode>0.0</c:formatCode>
                <c:ptCount val="22"/>
                <c:pt idx="0">
                  <c:v>20.184528034066712</c:v>
                </c:pt>
                <c:pt idx="1">
                  <c:v>20.260017809439006</c:v>
                </c:pt>
                <c:pt idx="2">
                  <c:v>26.218022585849276</c:v>
                </c:pt>
                <c:pt idx="3">
                  <c:v>26.741889985895632</c:v>
                </c:pt>
                <c:pt idx="4">
                  <c:v>26.868209730751062</c:v>
                </c:pt>
                <c:pt idx="5">
                  <c:v>28.554216867469879</c:v>
                </c:pt>
                <c:pt idx="6">
                  <c:v>31.73221757322176</c:v>
                </c:pt>
                <c:pt idx="7">
                  <c:v>39.5</c:v>
                </c:pt>
                <c:pt idx="8">
                  <c:v>41.548575602629654</c:v>
                </c:pt>
                <c:pt idx="9">
                  <c:v>44.161490683229808</c:v>
                </c:pt>
                <c:pt idx="10">
                  <c:v>46.757090012330458</c:v>
                </c:pt>
                <c:pt idx="11">
                  <c:v>47.518796992481207</c:v>
                </c:pt>
                <c:pt idx="12">
                  <c:v>49.785557986870899</c:v>
                </c:pt>
                <c:pt idx="13">
                  <c:v>57.893129770992374</c:v>
                </c:pt>
                <c:pt idx="14">
                  <c:v>61.062801932367151</c:v>
                </c:pt>
                <c:pt idx="15">
                  <c:v>67.393364928909961</c:v>
                </c:pt>
                <c:pt idx="16">
                  <c:v>70.922693266832923</c:v>
                </c:pt>
                <c:pt idx="17">
                  <c:v>75.238095238095241</c:v>
                </c:pt>
                <c:pt idx="18">
                  <c:v>79.496855345911953</c:v>
                </c:pt>
                <c:pt idx="19">
                  <c:v>84.079822616407981</c:v>
                </c:pt>
                <c:pt idx="20">
                  <c:v>102.95022624434388</c:v>
                </c:pt>
                <c:pt idx="21">
                  <c:v>103.5122838944495</c:v>
                </c:pt>
              </c:numCache>
            </c:numRef>
          </c:val>
        </c:ser>
        <c:dLbls>
          <c:showLegendKey val="0"/>
          <c:showVal val="0"/>
          <c:showCatName val="0"/>
          <c:showSerName val="0"/>
          <c:showPercent val="0"/>
          <c:showBubbleSize val="0"/>
        </c:dLbls>
        <c:gapWidth val="150"/>
        <c:axId val="33195136"/>
        <c:axId val="33196672"/>
      </c:barChart>
      <c:catAx>
        <c:axId val="33195136"/>
        <c:scaling>
          <c:orientation val="minMax"/>
        </c:scaling>
        <c:delete val="0"/>
        <c:axPos val="l"/>
        <c:majorTickMark val="out"/>
        <c:minorTickMark val="none"/>
        <c:tickLblPos val="nextTo"/>
        <c:txPr>
          <a:bodyPr/>
          <a:lstStyle/>
          <a:p>
            <a:pPr>
              <a:defRPr sz="1050"/>
            </a:pPr>
            <a:endParaRPr lang="en-US"/>
          </a:p>
        </c:txPr>
        <c:crossAx val="33196672"/>
        <c:crosses val="autoZero"/>
        <c:auto val="1"/>
        <c:lblAlgn val="ctr"/>
        <c:lblOffset val="100"/>
        <c:noMultiLvlLbl val="0"/>
      </c:catAx>
      <c:valAx>
        <c:axId val="33196672"/>
        <c:scaling>
          <c:orientation val="minMax"/>
          <c:max val="110"/>
        </c:scaling>
        <c:delete val="0"/>
        <c:axPos val="b"/>
        <c:majorGridlines/>
        <c:title>
          <c:tx>
            <c:rich>
              <a:bodyPr/>
              <a:lstStyle/>
              <a:p>
                <a:pPr>
                  <a:defRPr sz="1200"/>
                </a:pPr>
                <a:r>
                  <a:rPr lang="en-US" sz="1200" dirty="0" smtClean="0"/>
                  <a:t>Hours</a:t>
                </a:r>
                <a:r>
                  <a:rPr lang="en-US" sz="1200" baseline="0" dirty="0" smtClean="0"/>
                  <a:t> per Week</a:t>
                </a:r>
                <a:endParaRPr lang="en-US" sz="1200" dirty="0"/>
              </a:p>
            </c:rich>
          </c:tx>
          <c:layout/>
          <c:overlay val="0"/>
        </c:title>
        <c:numFmt formatCode="0.0" sourceLinked="1"/>
        <c:majorTickMark val="out"/>
        <c:minorTickMark val="none"/>
        <c:tickLblPos val="nextTo"/>
        <c:txPr>
          <a:bodyPr/>
          <a:lstStyle/>
          <a:p>
            <a:pPr>
              <a:defRPr sz="1400"/>
            </a:pPr>
            <a:endParaRPr lang="en-US"/>
          </a:p>
        </c:txPr>
        <c:crossAx val="3319513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Employment Status by Race in Ventura County, 2014</a:t>
            </a:r>
          </a:p>
        </c:rich>
      </c:tx>
      <c:layout/>
      <c:overlay val="0"/>
    </c:title>
    <c:autoTitleDeleted val="0"/>
    <c:plotArea>
      <c:layout/>
      <c:barChart>
        <c:barDir val="col"/>
        <c:grouping val="clustered"/>
        <c:varyColors val="0"/>
        <c:ser>
          <c:idx val="0"/>
          <c:order val="0"/>
          <c:tx>
            <c:strRef>
              <c:f>'Employment Status'!$B$3</c:f>
              <c:strCache>
                <c:ptCount val="1"/>
                <c:pt idx="0">
                  <c:v>In Labor Force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Status'!$A$5:$A$11</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'Employment Status'!$B$5:$B$11</c:f>
              <c:numCache>
                <c:formatCode>0.0%</c:formatCode>
                <c:ptCount val="7"/>
                <c:pt idx="0">
                  <c:v>0.66800000000000004</c:v>
                </c:pt>
                <c:pt idx="1">
                  <c:v>0.68</c:v>
                </c:pt>
                <c:pt idx="2">
                  <c:v>0.65600000000000003</c:v>
                </c:pt>
                <c:pt idx="3">
                  <c:v>0.66700000000000004</c:v>
                </c:pt>
                <c:pt idx="4">
                  <c:v>0.68400000000000005</c:v>
                </c:pt>
                <c:pt idx="5">
                  <c:v>0.72</c:v>
                </c:pt>
                <c:pt idx="6">
                  <c:v>0.66500000000000004</c:v>
                </c:pt>
              </c:numCache>
            </c:numRef>
          </c:val>
        </c:ser>
        <c:ser>
          <c:idx val="1"/>
          <c:order val="1"/>
          <c:tx>
            <c:strRef>
              <c:f>'Employment Status'!$C$3</c:f>
              <c:strCache>
                <c:ptCount val="1"/>
                <c:pt idx="0">
                  <c:v>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Status'!$A$5:$A$11</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'Employment Status'!$C$5:$C$11</c:f>
              <c:numCache>
                <c:formatCode>0.0%</c:formatCode>
                <c:ptCount val="7"/>
                <c:pt idx="0">
                  <c:v>0.60299999999999998</c:v>
                </c:pt>
                <c:pt idx="1">
                  <c:v>0.56100000000000005</c:v>
                </c:pt>
                <c:pt idx="2">
                  <c:v>0.57499999999999996</c:v>
                </c:pt>
                <c:pt idx="3">
                  <c:v>0.61099999999999999</c:v>
                </c:pt>
                <c:pt idx="4">
                  <c:v>0.59599999999999997</c:v>
                </c:pt>
                <c:pt idx="5">
                  <c:v>0.64</c:v>
                </c:pt>
                <c:pt idx="6">
                  <c:v>0.56999999999999995</c:v>
                </c:pt>
              </c:numCache>
            </c:numRef>
          </c:val>
        </c:ser>
        <c:ser>
          <c:idx val="2"/>
          <c:order val="2"/>
          <c:tx>
            <c:strRef>
              <c:f>'Employment Status'!$D$3</c:f>
              <c:strCache>
                <c:ptCount val="1"/>
                <c:pt idx="0">
                  <c:v>Unemployed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Status'!$A$5:$A$11</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'Employment Status'!$D$5:$D$11</c:f>
              <c:numCache>
                <c:formatCode>0.0%</c:formatCode>
                <c:ptCount val="7"/>
                <c:pt idx="0">
                  <c:v>9.0999999999999998E-2</c:v>
                </c:pt>
                <c:pt idx="1">
                  <c:v>0.14599999999999999</c:v>
                </c:pt>
                <c:pt idx="2">
                  <c:v>0.105</c:v>
                </c:pt>
                <c:pt idx="3">
                  <c:v>7.6999999999999999E-2</c:v>
                </c:pt>
                <c:pt idx="4">
                  <c:v>5.6000000000000001E-2</c:v>
                </c:pt>
                <c:pt idx="5">
                  <c:v>0.108</c:v>
                </c:pt>
                <c:pt idx="6">
                  <c:v>0.125</c:v>
                </c:pt>
              </c:numCache>
            </c:numRef>
          </c:val>
        </c:ser>
        <c:dLbls>
          <c:showLegendKey val="0"/>
          <c:showVal val="0"/>
          <c:showCatName val="0"/>
          <c:showSerName val="0"/>
          <c:showPercent val="0"/>
          <c:showBubbleSize val="0"/>
        </c:dLbls>
        <c:gapWidth val="150"/>
        <c:axId val="83225216"/>
        <c:axId val="82903424"/>
      </c:barChart>
      <c:catAx>
        <c:axId val="83225216"/>
        <c:scaling>
          <c:orientation val="minMax"/>
        </c:scaling>
        <c:delete val="0"/>
        <c:axPos val="b"/>
        <c:majorTickMark val="out"/>
        <c:minorTickMark val="none"/>
        <c:tickLblPos val="nextTo"/>
        <c:txPr>
          <a:bodyPr/>
          <a:lstStyle/>
          <a:p>
            <a:pPr>
              <a:defRPr sz="1400"/>
            </a:pPr>
            <a:endParaRPr lang="en-US"/>
          </a:p>
        </c:txPr>
        <c:crossAx val="82903424"/>
        <c:crosses val="autoZero"/>
        <c:auto val="1"/>
        <c:lblAlgn val="ctr"/>
        <c:lblOffset val="100"/>
        <c:noMultiLvlLbl val="0"/>
      </c:catAx>
      <c:valAx>
        <c:axId val="82903424"/>
        <c:scaling>
          <c:orientation val="minMax"/>
        </c:scaling>
        <c:delete val="0"/>
        <c:axPos val="l"/>
        <c:majorGridlines/>
        <c:title>
          <c:tx>
            <c:rich>
              <a:bodyPr rot="-5400000" vert="horz"/>
              <a:lstStyle/>
              <a:p>
                <a:pPr>
                  <a:defRPr sz="1200"/>
                </a:pPr>
                <a:r>
                  <a:rPr lang="en-US" sz="1200" dirty="0"/>
                  <a:t>Percentage of Population 16 Years and Over</a:t>
                </a:r>
              </a:p>
            </c:rich>
          </c:tx>
          <c:layout>
            <c:manualLayout>
              <c:xMode val="edge"/>
              <c:yMode val="edge"/>
              <c:x val="6.0937186787928411E-3"/>
              <c:y val="0.10872889548566016"/>
            </c:manualLayout>
          </c:layout>
          <c:overlay val="0"/>
        </c:title>
        <c:numFmt formatCode="0.0%" sourceLinked="1"/>
        <c:majorTickMark val="out"/>
        <c:minorTickMark val="none"/>
        <c:tickLblPos val="nextTo"/>
        <c:txPr>
          <a:bodyPr/>
          <a:lstStyle/>
          <a:p>
            <a:pPr>
              <a:defRPr sz="1400"/>
            </a:pPr>
            <a:endParaRPr lang="en-US"/>
          </a:p>
        </c:txPr>
        <c:crossAx val="83225216"/>
        <c:crosses val="autoZero"/>
        <c:crossBetween val="between"/>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Employment Status by Ethnicity in Ventura County, 2014</a:t>
            </a:r>
          </a:p>
        </c:rich>
      </c:tx>
      <c:layout/>
      <c:overlay val="0"/>
    </c:title>
    <c:autoTitleDeleted val="0"/>
    <c:plotArea>
      <c:layout/>
      <c:barChart>
        <c:barDir val="col"/>
        <c:grouping val="clustered"/>
        <c:varyColors val="0"/>
        <c:ser>
          <c:idx val="0"/>
          <c:order val="0"/>
          <c:tx>
            <c:strRef>
              <c:f>'Employment Status'!$B$3</c:f>
              <c:strCache>
                <c:ptCount val="1"/>
                <c:pt idx="0">
                  <c:v>In Labor Force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Status'!$A$12:$A$13</c:f>
              <c:strCache>
                <c:ptCount val="2"/>
                <c:pt idx="0">
                  <c:v>Hispanic or Latino Origin (of any Race)</c:v>
                </c:pt>
                <c:pt idx="1">
                  <c:v>White Alone, not Hispanic or Latino</c:v>
                </c:pt>
              </c:strCache>
            </c:strRef>
          </c:cat>
          <c:val>
            <c:numRef>
              <c:f>'Employment Status'!$B$12:$B$13</c:f>
              <c:numCache>
                <c:formatCode>0.0%</c:formatCode>
                <c:ptCount val="2"/>
                <c:pt idx="0">
                  <c:v>0.71399999999999997</c:v>
                </c:pt>
                <c:pt idx="1">
                  <c:v>0.64400000000000002</c:v>
                </c:pt>
              </c:numCache>
            </c:numRef>
          </c:val>
        </c:ser>
        <c:ser>
          <c:idx val="1"/>
          <c:order val="1"/>
          <c:tx>
            <c:strRef>
              <c:f>'Employment Status'!$C$3</c:f>
              <c:strCache>
                <c:ptCount val="1"/>
                <c:pt idx="0">
                  <c:v>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Status'!$A$12:$A$13</c:f>
              <c:strCache>
                <c:ptCount val="2"/>
                <c:pt idx="0">
                  <c:v>Hispanic or Latino Origin (of any Race)</c:v>
                </c:pt>
                <c:pt idx="1">
                  <c:v>White Alone, not Hispanic or Latino</c:v>
                </c:pt>
              </c:strCache>
            </c:strRef>
          </c:cat>
          <c:val>
            <c:numRef>
              <c:f>'Employment Status'!$C$12:$C$13</c:f>
              <c:numCache>
                <c:formatCode>0.0%</c:formatCode>
                <c:ptCount val="2"/>
                <c:pt idx="0">
                  <c:v>0.63800000000000001</c:v>
                </c:pt>
                <c:pt idx="1">
                  <c:v>0.58199999999999996</c:v>
                </c:pt>
              </c:numCache>
            </c:numRef>
          </c:val>
        </c:ser>
        <c:ser>
          <c:idx val="2"/>
          <c:order val="2"/>
          <c:tx>
            <c:strRef>
              <c:f>'Employment Status'!$D$3</c:f>
              <c:strCache>
                <c:ptCount val="1"/>
                <c:pt idx="0">
                  <c:v>Unemployed</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'Employment Status'!$A$12:$A$13</c:f>
              <c:strCache>
                <c:ptCount val="2"/>
                <c:pt idx="0">
                  <c:v>Hispanic or Latino Origin (of any Race)</c:v>
                </c:pt>
                <c:pt idx="1">
                  <c:v>White Alone, not Hispanic or Latino</c:v>
                </c:pt>
              </c:strCache>
            </c:strRef>
          </c:cat>
          <c:val>
            <c:numRef>
              <c:f>'Employment Status'!$D$12:$D$13</c:f>
              <c:numCache>
                <c:formatCode>0.0%</c:formatCode>
                <c:ptCount val="2"/>
                <c:pt idx="0">
                  <c:v>0.104</c:v>
                </c:pt>
                <c:pt idx="1">
                  <c:v>8.6999999999999994E-2</c:v>
                </c:pt>
              </c:numCache>
            </c:numRef>
          </c:val>
        </c:ser>
        <c:dLbls>
          <c:showLegendKey val="0"/>
          <c:showVal val="0"/>
          <c:showCatName val="0"/>
          <c:showSerName val="0"/>
          <c:showPercent val="0"/>
          <c:showBubbleSize val="0"/>
        </c:dLbls>
        <c:gapWidth val="150"/>
        <c:axId val="82940288"/>
        <c:axId val="82941824"/>
      </c:barChart>
      <c:catAx>
        <c:axId val="82940288"/>
        <c:scaling>
          <c:orientation val="minMax"/>
        </c:scaling>
        <c:delete val="0"/>
        <c:axPos val="b"/>
        <c:majorTickMark val="out"/>
        <c:minorTickMark val="none"/>
        <c:tickLblPos val="nextTo"/>
        <c:txPr>
          <a:bodyPr/>
          <a:lstStyle/>
          <a:p>
            <a:pPr>
              <a:defRPr sz="1400"/>
            </a:pPr>
            <a:endParaRPr lang="en-US"/>
          </a:p>
        </c:txPr>
        <c:crossAx val="82941824"/>
        <c:crosses val="autoZero"/>
        <c:auto val="1"/>
        <c:lblAlgn val="ctr"/>
        <c:lblOffset val="100"/>
        <c:noMultiLvlLbl val="0"/>
      </c:catAx>
      <c:valAx>
        <c:axId val="82941824"/>
        <c:scaling>
          <c:orientation val="minMax"/>
        </c:scaling>
        <c:delete val="0"/>
        <c:axPos val="l"/>
        <c:majorGridlines/>
        <c:title>
          <c:tx>
            <c:rich>
              <a:bodyPr rot="-5400000" vert="horz"/>
              <a:lstStyle/>
              <a:p>
                <a:pPr>
                  <a:defRPr sz="1200"/>
                </a:pPr>
                <a:r>
                  <a:rPr lang="en-US" sz="1200" dirty="0"/>
                  <a:t>Percentage of Population 16 Years and Over</a:t>
                </a:r>
              </a:p>
            </c:rich>
          </c:tx>
          <c:layout>
            <c:manualLayout>
              <c:xMode val="edge"/>
              <c:yMode val="edge"/>
              <c:x val="2.0063842370871152E-2"/>
              <c:y val="0.1299886993292505"/>
            </c:manualLayout>
          </c:layout>
          <c:overlay val="0"/>
        </c:title>
        <c:numFmt formatCode="0.0%" sourceLinked="1"/>
        <c:majorTickMark val="out"/>
        <c:minorTickMark val="none"/>
        <c:tickLblPos val="nextTo"/>
        <c:txPr>
          <a:bodyPr/>
          <a:lstStyle/>
          <a:p>
            <a:pPr>
              <a:defRPr sz="1400"/>
            </a:pPr>
            <a:endParaRPr lang="en-US"/>
          </a:p>
        </c:txPr>
        <c:crossAx val="82940288"/>
        <c:crosses val="autoZero"/>
        <c:crossBetween val="between"/>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Median Income by Race in Ventura County, 2013</a:t>
            </a:r>
          </a:p>
        </c:rich>
      </c:tx>
      <c:layout/>
      <c:overlay val="0"/>
    </c:title>
    <c:autoTitleDeleted val="0"/>
    <c:plotArea>
      <c:layout/>
      <c:barChart>
        <c:barDir val="col"/>
        <c:grouping val="clustered"/>
        <c:varyColors val="0"/>
        <c:ser>
          <c:idx val="0"/>
          <c:order val="0"/>
          <c:tx>
            <c:strRef>
              <c:f>'Median Income'!$F$3</c:f>
              <c:strCache>
                <c:ptCount val="1"/>
                <c:pt idx="0">
                  <c:v>2013</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'Median Income'!$A$4:$A$10</c:f>
              <c:strCache>
                <c:ptCount val="7"/>
                <c:pt idx="0">
                  <c:v>White</c:v>
                </c:pt>
                <c:pt idx="1">
                  <c:v>Black or African American</c:v>
                </c:pt>
                <c:pt idx="2">
                  <c:v>American Indian and Alaska Native</c:v>
                </c:pt>
                <c:pt idx="3">
                  <c:v>Asian</c:v>
                </c:pt>
                <c:pt idx="4">
                  <c:v>Native Hawaiian and Other Pacific Islander</c:v>
                </c:pt>
                <c:pt idx="5">
                  <c:v>Some Other Races</c:v>
                </c:pt>
                <c:pt idx="6">
                  <c:v>Two or More Races</c:v>
                </c:pt>
              </c:strCache>
            </c:strRef>
          </c:cat>
          <c:val>
            <c:numRef>
              <c:f>'Median Income'!$F$4:$F$10</c:f>
              <c:numCache>
                <c:formatCode>"$"#,##0</c:formatCode>
                <c:ptCount val="7"/>
                <c:pt idx="0">
                  <c:v>77342</c:v>
                </c:pt>
                <c:pt idx="1">
                  <c:v>70962</c:v>
                </c:pt>
                <c:pt idx="2">
                  <c:v>57273</c:v>
                </c:pt>
                <c:pt idx="3">
                  <c:v>101746</c:v>
                </c:pt>
                <c:pt idx="4">
                  <c:v>94602</c:v>
                </c:pt>
                <c:pt idx="5">
                  <c:v>56887</c:v>
                </c:pt>
                <c:pt idx="6">
                  <c:v>71987</c:v>
                </c:pt>
              </c:numCache>
            </c:numRef>
          </c:val>
        </c:ser>
        <c:dLbls>
          <c:showLegendKey val="0"/>
          <c:showVal val="1"/>
          <c:showCatName val="0"/>
          <c:showSerName val="0"/>
          <c:showPercent val="0"/>
          <c:showBubbleSize val="0"/>
        </c:dLbls>
        <c:gapWidth val="75"/>
        <c:axId val="82968576"/>
        <c:axId val="82998784"/>
      </c:barChart>
      <c:catAx>
        <c:axId val="82968576"/>
        <c:scaling>
          <c:orientation val="minMax"/>
        </c:scaling>
        <c:delete val="0"/>
        <c:axPos val="b"/>
        <c:majorTickMark val="none"/>
        <c:minorTickMark val="none"/>
        <c:tickLblPos val="nextTo"/>
        <c:txPr>
          <a:bodyPr/>
          <a:lstStyle/>
          <a:p>
            <a:pPr>
              <a:defRPr sz="1400"/>
            </a:pPr>
            <a:endParaRPr lang="en-US"/>
          </a:p>
        </c:txPr>
        <c:crossAx val="82998784"/>
        <c:crosses val="autoZero"/>
        <c:auto val="1"/>
        <c:lblAlgn val="ctr"/>
        <c:lblOffset val="100"/>
        <c:noMultiLvlLbl val="0"/>
      </c:catAx>
      <c:valAx>
        <c:axId val="82998784"/>
        <c:scaling>
          <c:orientation val="minMax"/>
        </c:scaling>
        <c:delete val="0"/>
        <c:axPos val="l"/>
        <c:title>
          <c:tx>
            <c:rich>
              <a:bodyPr rot="-5400000" vert="horz"/>
              <a:lstStyle/>
              <a:p>
                <a:pPr>
                  <a:defRPr sz="1400"/>
                </a:pPr>
                <a:r>
                  <a:rPr lang="en-US" sz="1400" dirty="0"/>
                  <a:t>Annual Median Income</a:t>
                </a:r>
              </a:p>
            </c:rich>
          </c:tx>
          <c:layout/>
          <c:overlay val="0"/>
        </c:title>
        <c:numFmt formatCode="&quot;$&quot;#,##0" sourceLinked="1"/>
        <c:majorTickMark val="none"/>
        <c:minorTickMark val="none"/>
        <c:tickLblPos val="nextTo"/>
        <c:txPr>
          <a:bodyPr/>
          <a:lstStyle/>
          <a:p>
            <a:pPr>
              <a:defRPr sz="1400"/>
            </a:pPr>
            <a:endParaRPr lang="en-US"/>
          </a:p>
        </c:txPr>
        <c:crossAx val="82968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t>Median Income by Ethnicity in Ventura County, 2013</a:t>
            </a:r>
          </a:p>
        </c:rich>
      </c:tx>
      <c:layout/>
      <c:overlay val="0"/>
    </c:title>
    <c:autoTitleDeleted val="0"/>
    <c:plotArea>
      <c:layout/>
      <c:barChart>
        <c:barDir val="col"/>
        <c:grouping val="clustered"/>
        <c:varyColors val="0"/>
        <c:ser>
          <c:idx val="0"/>
          <c:order val="0"/>
          <c:tx>
            <c:strRef>
              <c:f>'Median Income'!$F$3</c:f>
              <c:strCache>
                <c:ptCount val="1"/>
                <c:pt idx="0">
                  <c:v>2013</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'Median Income'!$A$11:$A$12</c:f>
              <c:strCache>
                <c:ptCount val="2"/>
                <c:pt idx="0">
                  <c:v>Hispanic or Latino Origin (of any Race)</c:v>
                </c:pt>
                <c:pt idx="1">
                  <c:v>White Alone, not Hispanic or Latino</c:v>
                </c:pt>
              </c:strCache>
            </c:strRef>
          </c:cat>
          <c:val>
            <c:numRef>
              <c:f>'Median Income'!$F$11:$F$12</c:f>
              <c:numCache>
                <c:formatCode>"$"#,##0</c:formatCode>
                <c:ptCount val="2"/>
                <c:pt idx="0">
                  <c:v>57231</c:v>
                </c:pt>
                <c:pt idx="1">
                  <c:v>85776</c:v>
                </c:pt>
              </c:numCache>
            </c:numRef>
          </c:val>
        </c:ser>
        <c:dLbls>
          <c:showLegendKey val="0"/>
          <c:showVal val="1"/>
          <c:showCatName val="0"/>
          <c:showSerName val="0"/>
          <c:showPercent val="0"/>
          <c:showBubbleSize val="0"/>
        </c:dLbls>
        <c:gapWidth val="75"/>
        <c:axId val="83014400"/>
        <c:axId val="83017088"/>
      </c:barChart>
      <c:catAx>
        <c:axId val="83014400"/>
        <c:scaling>
          <c:orientation val="minMax"/>
        </c:scaling>
        <c:delete val="0"/>
        <c:axPos val="b"/>
        <c:majorTickMark val="none"/>
        <c:minorTickMark val="none"/>
        <c:tickLblPos val="nextTo"/>
        <c:txPr>
          <a:bodyPr/>
          <a:lstStyle/>
          <a:p>
            <a:pPr>
              <a:defRPr sz="1400"/>
            </a:pPr>
            <a:endParaRPr lang="en-US"/>
          </a:p>
        </c:txPr>
        <c:crossAx val="83017088"/>
        <c:crosses val="autoZero"/>
        <c:auto val="1"/>
        <c:lblAlgn val="ctr"/>
        <c:lblOffset val="100"/>
        <c:noMultiLvlLbl val="0"/>
      </c:catAx>
      <c:valAx>
        <c:axId val="83017088"/>
        <c:scaling>
          <c:orientation val="minMax"/>
        </c:scaling>
        <c:delete val="0"/>
        <c:axPos val="l"/>
        <c:title>
          <c:tx>
            <c:rich>
              <a:bodyPr rot="-5400000" vert="horz"/>
              <a:lstStyle/>
              <a:p>
                <a:pPr>
                  <a:defRPr sz="1400"/>
                </a:pPr>
                <a:r>
                  <a:rPr lang="en-US" sz="1400" dirty="0"/>
                  <a:t>Annual Median Income</a:t>
                </a:r>
              </a:p>
            </c:rich>
          </c:tx>
          <c:layout/>
          <c:overlay val="0"/>
        </c:title>
        <c:numFmt formatCode="&quot;$&quot;#,##0" sourceLinked="1"/>
        <c:majorTickMark val="none"/>
        <c:minorTickMark val="none"/>
        <c:tickLblPos val="nextTo"/>
        <c:txPr>
          <a:bodyPr/>
          <a:lstStyle/>
          <a:p>
            <a:pPr>
              <a:defRPr sz="1400"/>
            </a:pPr>
            <a:endParaRPr lang="en-US"/>
          </a:p>
        </c:txPr>
        <c:crossAx val="83014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3ECCD-4269-4DAE-AE18-51678CC7ECE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3AE3BBF-11D2-4100-B49A-DADC20E734C2}">
      <dgm:prSet custT="1"/>
      <dgm:spPr>
        <a:solidFill>
          <a:srgbClr val="7030A0"/>
        </a:solidFill>
        <a:ln w="38100">
          <a:solidFill>
            <a:srgbClr val="FFC000"/>
          </a:solidFill>
        </a:ln>
      </dgm:spPr>
      <dgm:t>
        <a:bodyPr/>
        <a:lstStyle/>
        <a:p>
          <a:pPr rtl="0"/>
          <a:r>
            <a:rPr lang="en-US" sz="2400" dirty="0" smtClean="0"/>
            <a:t>It is an index presenting the Existing disparities in socio-economic conditions of children in a community. </a:t>
          </a:r>
          <a:endParaRPr lang="en-US" sz="2400" dirty="0"/>
        </a:p>
      </dgm:t>
    </dgm:pt>
    <dgm:pt modelId="{74322F40-487B-443A-93B5-64CDCB5E96C4}" type="parTrans" cxnId="{A51572DA-7A2D-43B3-9F22-75EEEDD482AD}">
      <dgm:prSet/>
      <dgm:spPr/>
      <dgm:t>
        <a:bodyPr/>
        <a:lstStyle/>
        <a:p>
          <a:endParaRPr lang="en-US" sz="2400"/>
        </a:p>
      </dgm:t>
    </dgm:pt>
    <dgm:pt modelId="{FB1184E8-078C-45FA-B7C2-9A83EB6AD76A}" type="sibTrans" cxnId="{A51572DA-7A2D-43B3-9F22-75EEEDD482AD}">
      <dgm:prSet custT="1"/>
      <dgm:spPr/>
      <dgm:t>
        <a:bodyPr/>
        <a:lstStyle/>
        <a:p>
          <a:endParaRPr lang="en-US" sz="2400" dirty="0"/>
        </a:p>
      </dgm:t>
    </dgm:pt>
    <dgm:pt modelId="{197D2298-209B-4F85-AD44-C0953EC0D503}">
      <dgm:prSet custT="1"/>
      <dgm:spPr>
        <a:solidFill>
          <a:srgbClr val="7030A0"/>
        </a:solidFill>
        <a:ln w="38100">
          <a:solidFill>
            <a:srgbClr val="FFC000"/>
          </a:solidFill>
        </a:ln>
      </dgm:spPr>
      <dgm:t>
        <a:bodyPr/>
        <a:lstStyle/>
        <a:p>
          <a:pPr rtl="0"/>
          <a:r>
            <a:rPr lang="en-US" sz="2400" dirty="0" smtClean="0"/>
            <a:t>Its value provides an expression of the living condition of children and it varies  adversely with the wellbeing of children.</a:t>
          </a:r>
          <a:endParaRPr lang="en-US" sz="2400" dirty="0"/>
        </a:p>
      </dgm:t>
    </dgm:pt>
    <dgm:pt modelId="{B948A64C-F1B6-4F76-B932-7439315AC7B6}" type="parTrans" cxnId="{72A2E5DB-FDF9-4508-89BC-8E0459DCD4E8}">
      <dgm:prSet/>
      <dgm:spPr/>
      <dgm:t>
        <a:bodyPr/>
        <a:lstStyle/>
        <a:p>
          <a:endParaRPr lang="en-US" sz="2400"/>
        </a:p>
      </dgm:t>
    </dgm:pt>
    <dgm:pt modelId="{C878F02B-E525-4DBF-A1B2-32532D8F326A}" type="sibTrans" cxnId="{72A2E5DB-FDF9-4508-89BC-8E0459DCD4E8}">
      <dgm:prSet/>
      <dgm:spPr/>
      <dgm:t>
        <a:bodyPr/>
        <a:lstStyle/>
        <a:p>
          <a:endParaRPr lang="en-US" sz="2400"/>
        </a:p>
      </dgm:t>
    </dgm:pt>
    <dgm:pt modelId="{43395517-34E4-4961-9EBB-129F2CF3D6C2}" type="pres">
      <dgm:prSet presAssocID="{0923ECCD-4269-4DAE-AE18-51678CC7ECE8}" presName="Name0" presStyleCnt="0">
        <dgm:presLayoutVars>
          <dgm:dir/>
          <dgm:resizeHandles val="exact"/>
        </dgm:presLayoutVars>
      </dgm:prSet>
      <dgm:spPr/>
      <dgm:t>
        <a:bodyPr/>
        <a:lstStyle/>
        <a:p>
          <a:endParaRPr lang="en-US"/>
        </a:p>
      </dgm:t>
    </dgm:pt>
    <dgm:pt modelId="{60CC5E77-C870-43E7-AA91-E23633C752A4}" type="pres">
      <dgm:prSet presAssocID="{63AE3BBF-11D2-4100-B49A-DADC20E734C2}" presName="node" presStyleLbl="node1" presStyleIdx="0" presStyleCnt="2">
        <dgm:presLayoutVars>
          <dgm:bulletEnabled val="1"/>
        </dgm:presLayoutVars>
      </dgm:prSet>
      <dgm:spPr/>
      <dgm:t>
        <a:bodyPr/>
        <a:lstStyle/>
        <a:p>
          <a:endParaRPr lang="en-US"/>
        </a:p>
      </dgm:t>
    </dgm:pt>
    <dgm:pt modelId="{16B178A9-0667-4980-A14A-28C3DE3D523B}" type="pres">
      <dgm:prSet presAssocID="{FB1184E8-078C-45FA-B7C2-9A83EB6AD76A}" presName="sibTrans" presStyleLbl="sibTrans2D1" presStyleIdx="0" presStyleCnt="1"/>
      <dgm:spPr/>
      <dgm:t>
        <a:bodyPr/>
        <a:lstStyle/>
        <a:p>
          <a:endParaRPr lang="en-US"/>
        </a:p>
      </dgm:t>
    </dgm:pt>
    <dgm:pt modelId="{00AFE0E9-BD34-47AB-A455-4C11702A6AD6}" type="pres">
      <dgm:prSet presAssocID="{FB1184E8-078C-45FA-B7C2-9A83EB6AD76A}" presName="connectorText" presStyleLbl="sibTrans2D1" presStyleIdx="0" presStyleCnt="1"/>
      <dgm:spPr/>
      <dgm:t>
        <a:bodyPr/>
        <a:lstStyle/>
        <a:p>
          <a:endParaRPr lang="en-US"/>
        </a:p>
      </dgm:t>
    </dgm:pt>
    <dgm:pt modelId="{48A62220-8E86-4023-B1CE-B39B5A8E4EAC}" type="pres">
      <dgm:prSet presAssocID="{197D2298-209B-4F85-AD44-C0953EC0D503}" presName="node" presStyleLbl="node1" presStyleIdx="1" presStyleCnt="2">
        <dgm:presLayoutVars>
          <dgm:bulletEnabled val="1"/>
        </dgm:presLayoutVars>
      </dgm:prSet>
      <dgm:spPr/>
      <dgm:t>
        <a:bodyPr/>
        <a:lstStyle/>
        <a:p>
          <a:endParaRPr lang="en-US"/>
        </a:p>
      </dgm:t>
    </dgm:pt>
  </dgm:ptLst>
  <dgm:cxnLst>
    <dgm:cxn modelId="{27D82C90-8A58-4E28-8FE1-BF358857E1E6}" type="presOf" srcId="{63AE3BBF-11D2-4100-B49A-DADC20E734C2}" destId="{60CC5E77-C870-43E7-AA91-E23633C752A4}" srcOrd="0" destOrd="0" presId="urn:microsoft.com/office/officeart/2005/8/layout/process1"/>
    <dgm:cxn modelId="{9F7DE4B2-A6E9-43CA-A81F-6AC892FB71FD}" type="presOf" srcId="{FB1184E8-078C-45FA-B7C2-9A83EB6AD76A}" destId="{16B178A9-0667-4980-A14A-28C3DE3D523B}" srcOrd="0" destOrd="0" presId="urn:microsoft.com/office/officeart/2005/8/layout/process1"/>
    <dgm:cxn modelId="{63BFC179-0CEE-485F-873B-637A88FB8E4C}" type="presOf" srcId="{FB1184E8-078C-45FA-B7C2-9A83EB6AD76A}" destId="{00AFE0E9-BD34-47AB-A455-4C11702A6AD6}" srcOrd="1" destOrd="0" presId="urn:microsoft.com/office/officeart/2005/8/layout/process1"/>
    <dgm:cxn modelId="{D36EE31E-27D1-4C31-987A-36A5EC9B77FE}" type="presOf" srcId="{0923ECCD-4269-4DAE-AE18-51678CC7ECE8}" destId="{43395517-34E4-4961-9EBB-129F2CF3D6C2}" srcOrd="0" destOrd="0" presId="urn:microsoft.com/office/officeart/2005/8/layout/process1"/>
    <dgm:cxn modelId="{72A2E5DB-FDF9-4508-89BC-8E0459DCD4E8}" srcId="{0923ECCD-4269-4DAE-AE18-51678CC7ECE8}" destId="{197D2298-209B-4F85-AD44-C0953EC0D503}" srcOrd="1" destOrd="0" parTransId="{B948A64C-F1B6-4F76-B932-7439315AC7B6}" sibTransId="{C878F02B-E525-4DBF-A1B2-32532D8F326A}"/>
    <dgm:cxn modelId="{A51572DA-7A2D-43B3-9F22-75EEEDD482AD}" srcId="{0923ECCD-4269-4DAE-AE18-51678CC7ECE8}" destId="{63AE3BBF-11D2-4100-B49A-DADC20E734C2}" srcOrd="0" destOrd="0" parTransId="{74322F40-487B-443A-93B5-64CDCB5E96C4}" sibTransId="{FB1184E8-078C-45FA-B7C2-9A83EB6AD76A}"/>
    <dgm:cxn modelId="{56B32381-6D93-40F9-A478-26D079F89E95}" type="presOf" srcId="{197D2298-209B-4F85-AD44-C0953EC0D503}" destId="{48A62220-8E86-4023-B1CE-B39B5A8E4EAC}" srcOrd="0" destOrd="0" presId="urn:microsoft.com/office/officeart/2005/8/layout/process1"/>
    <dgm:cxn modelId="{EB87FB66-8DB1-4B18-B8DE-B55C2AECE5F3}" type="presParOf" srcId="{43395517-34E4-4961-9EBB-129F2CF3D6C2}" destId="{60CC5E77-C870-43E7-AA91-E23633C752A4}" srcOrd="0" destOrd="0" presId="urn:microsoft.com/office/officeart/2005/8/layout/process1"/>
    <dgm:cxn modelId="{0F3C8748-E641-4BAE-A15F-AE174D4988B3}" type="presParOf" srcId="{43395517-34E4-4961-9EBB-129F2CF3D6C2}" destId="{16B178A9-0667-4980-A14A-28C3DE3D523B}" srcOrd="1" destOrd="0" presId="urn:microsoft.com/office/officeart/2005/8/layout/process1"/>
    <dgm:cxn modelId="{79385D4E-E12C-4C19-9432-8640B9E4E14E}" type="presParOf" srcId="{16B178A9-0667-4980-A14A-28C3DE3D523B}" destId="{00AFE0E9-BD34-47AB-A455-4C11702A6AD6}" srcOrd="0" destOrd="0" presId="urn:microsoft.com/office/officeart/2005/8/layout/process1"/>
    <dgm:cxn modelId="{F824BEE9-474E-453D-9444-6CFD7392BB89}" type="presParOf" srcId="{43395517-34E4-4961-9EBB-129F2CF3D6C2}" destId="{48A62220-8E86-4023-B1CE-B39B5A8E4EAC}" srcOrd="2"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248DB-EB02-41DC-BC33-F3B5A176E3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0019F9-1178-4ABA-8315-8E0032F6644E}">
      <dgm:prSet/>
      <dgm:spPr>
        <a:solidFill>
          <a:srgbClr val="7030A0"/>
        </a:solidFill>
        <a:ln w="38100">
          <a:solidFill>
            <a:srgbClr val="FFC000"/>
          </a:solidFill>
        </a:ln>
      </dgm:spPr>
      <dgm:t>
        <a:bodyPr/>
        <a:lstStyle/>
        <a:p>
          <a:pPr rtl="0"/>
          <a:r>
            <a:rPr lang="en-US" dirty="0" smtClean="0"/>
            <a:t>INCLUDES SIX INDICATORS:</a:t>
          </a:r>
          <a:endParaRPr lang="en-US" dirty="0"/>
        </a:p>
      </dgm:t>
    </dgm:pt>
    <dgm:pt modelId="{3E936753-E315-432D-9446-1EEC072A16C5}" type="parTrans" cxnId="{F2F51D94-73C3-4A6C-9962-1786699769BA}">
      <dgm:prSet/>
      <dgm:spPr/>
      <dgm:t>
        <a:bodyPr/>
        <a:lstStyle/>
        <a:p>
          <a:endParaRPr lang="en-US"/>
        </a:p>
      </dgm:t>
    </dgm:pt>
    <dgm:pt modelId="{3A89B55E-94C8-4A82-AB3A-B2CA26AB66C2}" type="sibTrans" cxnId="{F2F51D94-73C3-4A6C-9962-1786699769BA}">
      <dgm:prSet/>
      <dgm:spPr/>
      <dgm:t>
        <a:bodyPr/>
        <a:lstStyle/>
        <a:p>
          <a:endParaRPr lang="en-US"/>
        </a:p>
      </dgm:t>
    </dgm:pt>
    <dgm:pt modelId="{1851133F-3E62-4976-AB58-C768D9FFD1B3}">
      <dgm:prSet/>
      <dgm:spPr/>
      <dgm:t>
        <a:bodyPr/>
        <a:lstStyle/>
        <a:p>
          <a:pPr rtl="0"/>
          <a:r>
            <a:rPr lang="en-US" dirty="0" smtClean="0"/>
            <a:t>Percentage of Poverty Among Children 5 Years and Under</a:t>
          </a:r>
          <a:endParaRPr lang="en-US" dirty="0"/>
        </a:p>
      </dgm:t>
    </dgm:pt>
    <dgm:pt modelId="{10EE03CC-8864-4EAB-8A16-54A407632DDD}" type="parTrans" cxnId="{EDC51A2A-F97E-4FA6-ABEC-6743A3006709}">
      <dgm:prSet/>
      <dgm:spPr/>
      <dgm:t>
        <a:bodyPr/>
        <a:lstStyle/>
        <a:p>
          <a:endParaRPr lang="en-US"/>
        </a:p>
      </dgm:t>
    </dgm:pt>
    <dgm:pt modelId="{B129304B-FA46-4B3E-B319-98407A48FFDF}" type="sibTrans" cxnId="{EDC51A2A-F97E-4FA6-ABEC-6743A3006709}">
      <dgm:prSet/>
      <dgm:spPr/>
      <dgm:t>
        <a:bodyPr/>
        <a:lstStyle/>
        <a:p>
          <a:endParaRPr lang="en-US"/>
        </a:p>
      </dgm:t>
    </dgm:pt>
    <dgm:pt modelId="{29DCA9C9-3669-4745-9A90-1927025142D1}">
      <dgm:prSet/>
      <dgm:spPr/>
      <dgm:t>
        <a:bodyPr/>
        <a:lstStyle/>
        <a:p>
          <a:pPr rtl="0"/>
          <a:r>
            <a:rPr lang="en-US" dirty="0" smtClean="0"/>
            <a:t>Percentage of Female Households Below Poverty with Related Children at Age of 5 and Under</a:t>
          </a:r>
          <a:endParaRPr lang="en-US" dirty="0"/>
        </a:p>
      </dgm:t>
    </dgm:pt>
    <dgm:pt modelId="{5955B9EB-2B4F-4CD9-AF37-5A12BA1CF988}" type="parTrans" cxnId="{9DFCD09D-70CA-445B-A228-071068B6A27C}">
      <dgm:prSet/>
      <dgm:spPr/>
      <dgm:t>
        <a:bodyPr/>
        <a:lstStyle/>
        <a:p>
          <a:endParaRPr lang="en-US"/>
        </a:p>
      </dgm:t>
    </dgm:pt>
    <dgm:pt modelId="{0C8E82C4-7E58-4197-94AA-D64FDB320C07}" type="sibTrans" cxnId="{9DFCD09D-70CA-445B-A228-071068B6A27C}">
      <dgm:prSet/>
      <dgm:spPr/>
      <dgm:t>
        <a:bodyPr/>
        <a:lstStyle/>
        <a:p>
          <a:endParaRPr lang="en-US"/>
        </a:p>
      </dgm:t>
    </dgm:pt>
    <dgm:pt modelId="{13EFB43D-BAB9-453E-8203-FA23AFC72813}">
      <dgm:prSet/>
      <dgm:spPr/>
      <dgm:t>
        <a:bodyPr/>
        <a:lstStyle/>
        <a:p>
          <a:pPr rtl="0"/>
          <a:r>
            <a:rPr lang="en-US" dirty="0" smtClean="0"/>
            <a:t>Percentage of Population 25 Years and Above without High School Diploma</a:t>
          </a:r>
          <a:endParaRPr lang="en-US" dirty="0"/>
        </a:p>
      </dgm:t>
    </dgm:pt>
    <dgm:pt modelId="{F95CB66D-862F-444D-8CE0-D5A2BCB9BD43}" type="parTrans" cxnId="{C0B64FCD-FA14-4399-957C-C4D11DA42F16}">
      <dgm:prSet/>
      <dgm:spPr/>
      <dgm:t>
        <a:bodyPr/>
        <a:lstStyle/>
        <a:p>
          <a:endParaRPr lang="en-US"/>
        </a:p>
      </dgm:t>
    </dgm:pt>
    <dgm:pt modelId="{B8DD8018-159D-48B9-98B5-CBFBAFFAFF82}" type="sibTrans" cxnId="{C0B64FCD-FA14-4399-957C-C4D11DA42F16}">
      <dgm:prSet/>
      <dgm:spPr/>
      <dgm:t>
        <a:bodyPr/>
        <a:lstStyle/>
        <a:p>
          <a:endParaRPr lang="en-US"/>
        </a:p>
      </dgm:t>
    </dgm:pt>
    <dgm:pt modelId="{29B57A76-EC35-405E-89DA-18E09511D71C}">
      <dgm:prSet/>
      <dgm:spPr/>
      <dgm:t>
        <a:bodyPr/>
        <a:lstStyle/>
        <a:p>
          <a:pPr rtl="0"/>
          <a:r>
            <a:rPr lang="en-US" dirty="0" smtClean="0"/>
            <a:t>Percentage of People at Age of 5 and Above who Speak English "Less than very Well"</a:t>
          </a:r>
          <a:endParaRPr lang="en-US" dirty="0"/>
        </a:p>
      </dgm:t>
    </dgm:pt>
    <dgm:pt modelId="{A34DB344-5BFB-49E4-9E8F-BB65ED971B24}" type="parTrans" cxnId="{755F94AD-7A2B-4410-B149-6CCB04071039}">
      <dgm:prSet/>
      <dgm:spPr/>
      <dgm:t>
        <a:bodyPr/>
        <a:lstStyle/>
        <a:p>
          <a:endParaRPr lang="en-US"/>
        </a:p>
      </dgm:t>
    </dgm:pt>
    <dgm:pt modelId="{A00AA27F-AFB8-465A-8378-82AD21CD3F72}" type="sibTrans" cxnId="{755F94AD-7A2B-4410-B149-6CCB04071039}">
      <dgm:prSet/>
      <dgm:spPr/>
      <dgm:t>
        <a:bodyPr/>
        <a:lstStyle/>
        <a:p>
          <a:endParaRPr lang="en-US"/>
        </a:p>
      </dgm:t>
    </dgm:pt>
    <dgm:pt modelId="{39719FAE-8EFF-415B-A09E-0AACBFEB336A}">
      <dgm:prSet/>
      <dgm:spPr/>
      <dgm:t>
        <a:bodyPr/>
        <a:lstStyle/>
        <a:p>
          <a:pPr rtl="0"/>
          <a:r>
            <a:rPr lang="en-US" dirty="0" smtClean="0"/>
            <a:t>Free and Reduced Meals</a:t>
          </a:r>
          <a:endParaRPr lang="en-US" dirty="0"/>
        </a:p>
      </dgm:t>
    </dgm:pt>
    <dgm:pt modelId="{ABDB3919-B0C6-46A3-A7E6-3A534BAB7955}" type="parTrans" cxnId="{7DD2017A-EE82-4DA3-9982-F65434D4348F}">
      <dgm:prSet/>
      <dgm:spPr/>
      <dgm:t>
        <a:bodyPr/>
        <a:lstStyle/>
        <a:p>
          <a:endParaRPr lang="en-US"/>
        </a:p>
      </dgm:t>
    </dgm:pt>
    <dgm:pt modelId="{C75398AE-2ACD-4FD6-863D-840C9F3084E9}" type="sibTrans" cxnId="{7DD2017A-EE82-4DA3-9982-F65434D4348F}">
      <dgm:prSet/>
      <dgm:spPr/>
      <dgm:t>
        <a:bodyPr/>
        <a:lstStyle/>
        <a:p>
          <a:endParaRPr lang="en-US"/>
        </a:p>
      </dgm:t>
    </dgm:pt>
    <dgm:pt modelId="{CE4E90C2-C605-49C8-A765-2732AFD7EEF0}">
      <dgm:prSet/>
      <dgm:spPr/>
      <dgm:t>
        <a:bodyPr/>
        <a:lstStyle/>
        <a:p>
          <a:pPr rtl="0"/>
          <a:r>
            <a:rPr lang="en-US" dirty="0" smtClean="0"/>
            <a:t>Percentage of English Language Learners</a:t>
          </a:r>
          <a:endParaRPr lang="en-US" dirty="0"/>
        </a:p>
      </dgm:t>
    </dgm:pt>
    <dgm:pt modelId="{30C0ABC1-C904-4A7A-B7F9-7EDED1C54DAE}" type="parTrans" cxnId="{15EAEC87-BDB5-47D7-B5C1-93ACBD234999}">
      <dgm:prSet/>
      <dgm:spPr/>
      <dgm:t>
        <a:bodyPr/>
        <a:lstStyle/>
        <a:p>
          <a:endParaRPr lang="en-US"/>
        </a:p>
      </dgm:t>
    </dgm:pt>
    <dgm:pt modelId="{B267A498-972B-49F6-A8A6-0D1C01E57BE6}" type="sibTrans" cxnId="{15EAEC87-BDB5-47D7-B5C1-93ACBD234999}">
      <dgm:prSet/>
      <dgm:spPr/>
      <dgm:t>
        <a:bodyPr/>
        <a:lstStyle/>
        <a:p>
          <a:endParaRPr lang="en-US"/>
        </a:p>
      </dgm:t>
    </dgm:pt>
    <dgm:pt modelId="{6B7AFCFC-48F7-4555-AF78-154D06423EB9}" type="pres">
      <dgm:prSet presAssocID="{0FF248DB-EB02-41DC-BC33-F3B5A176E3A5}" presName="linear" presStyleCnt="0">
        <dgm:presLayoutVars>
          <dgm:animLvl val="lvl"/>
          <dgm:resizeHandles val="exact"/>
        </dgm:presLayoutVars>
      </dgm:prSet>
      <dgm:spPr/>
      <dgm:t>
        <a:bodyPr/>
        <a:lstStyle/>
        <a:p>
          <a:endParaRPr lang="en-US"/>
        </a:p>
      </dgm:t>
    </dgm:pt>
    <dgm:pt modelId="{AFCF7379-ECD5-47E2-B2D7-167A7F379087}" type="pres">
      <dgm:prSet presAssocID="{DA0019F9-1178-4ABA-8315-8E0032F6644E}" presName="parentText" presStyleLbl="node1" presStyleIdx="0" presStyleCnt="1">
        <dgm:presLayoutVars>
          <dgm:chMax val="0"/>
          <dgm:bulletEnabled val="1"/>
        </dgm:presLayoutVars>
      </dgm:prSet>
      <dgm:spPr/>
      <dgm:t>
        <a:bodyPr/>
        <a:lstStyle/>
        <a:p>
          <a:endParaRPr lang="en-US"/>
        </a:p>
      </dgm:t>
    </dgm:pt>
    <dgm:pt modelId="{A2827666-8DFB-4421-9A18-8BF6C4741EE5}" type="pres">
      <dgm:prSet presAssocID="{DA0019F9-1178-4ABA-8315-8E0032F6644E}" presName="childText" presStyleLbl="revTx" presStyleIdx="0" presStyleCnt="1">
        <dgm:presLayoutVars>
          <dgm:bulletEnabled val="1"/>
        </dgm:presLayoutVars>
      </dgm:prSet>
      <dgm:spPr/>
      <dgm:t>
        <a:bodyPr/>
        <a:lstStyle/>
        <a:p>
          <a:endParaRPr lang="en-US"/>
        </a:p>
      </dgm:t>
    </dgm:pt>
  </dgm:ptLst>
  <dgm:cxnLst>
    <dgm:cxn modelId="{755F94AD-7A2B-4410-B149-6CCB04071039}" srcId="{DA0019F9-1178-4ABA-8315-8E0032F6644E}" destId="{29B57A76-EC35-405E-89DA-18E09511D71C}" srcOrd="3" destOrd="0" parTransId="{A34DB344-5BFB-49E4-9E8F-BB65ED971B24}" sibTransId="{A00AA27F-AFB8-465A-8378-82AD21CD3F72}"/>
    <dgm:cxn modelId="{9DFCD09D-70CA-445B-A228-071068B6A27C}" srcId="{DA0019F9-1178-4ABA-8315-8E0032F6644E}" destId="{29DCA9C9-3669-4745-9A90-1927025142D1}" srcOrd="1" destOrd="0" parTransId="{5955B9EB-2B4F-4CD9-AF37-5A12BA1CF988}" sibTransId="{0C8E82C4-7E58-4197-94AA-D64FDB320C07}"/>
    <dgm:cxn modelId="{15EAEC87-BDB5-47D7-B5C1-93ACBD234999}" srcId="{DA0019F9-1178-4ABA-8315-8E0032F6644E}" destId="{CE4E90C2-C605-49C8-A765-2732AFD7EEF0}" srcOrd="5" destOrd="0" parTransId="{30C0ABC1-C904-4A7A-B7F9-7EDED1C54DAE}" sibTransId="{B267A498-972B-49F6-A8A6-0D1C01E57BE6}"/>
    <dgm:cxn modelId="{F2F51D94-73C3-4A6C-9962-1786699769BA}" srcId="{0FF248DB-EB02-41DC-BC33-F3B5A176E3A5}" destId="{DA0019F9-1178-4ABA-8315-8E0032F6644E}" srcOrd="0" destOrd="0" parTransId="{3E936753-E315-432D-9446-1EEC072A16C5}" sibTransId="{3A89B55E-94C8-4A82-AB3A-B2CA26AB66C2}"/>
    <dgm:cxn modelId="{EDC51A2A-F97E-4FA6-ABEC-6743A3006709}" srcId="{DA0019F9-1178-4ABA-8315-8E0032F6644E}" destId="{1851133F-3E62-4976-AB58-C768D9FFD1B3}" srcOrd="0" destOrd="0" parTransId="{10EE03CC-8864-4EAB-8A16-54A407632DDD}" sibTransId="{B129304B-FA46-4B3E-B319-98407A48FFDF}"/>
    <dgm:cxn modelId="{7DD2017A-EE82-4DA3-9982-F65434D4348F}" srcId="{DA0019F9-1178-4ABA-8315-8E0032F6644E}" destId="{39719FAE-8EFF-415B-A09E-0AACBFEB336A}" srcOrd="4" destOrd="0" parTransId="{ABDB3919-B0C6-46A3-A7E6-3A534BAB7955}" sibTransId="{C75398AE-2ACD-4FD6-863D-840C9F3084E9}"/>
    <dgm:cxn modelId="{7E70D2EF-5893-4B49-A3BD-96238C5C02E4}" type="presOf" srcId="{13EFB43D-BAB9-453E-8203-FA23AFC72813}" destId="{A2827666-8DFB-4421-9A18-8BF6C4741EE5}" srcOrd="0" destOrd="2" presId="urn:microsoft.com/office/officeart/2005/8/layout/vList2"/>
    <dgm:cxn modelId="{D48E4C59-F3F2-4BF2-B019-7FD5DC8D41CE}" type="presOf" srcId="{DA0019F9-1178-4ABA-8315-8E0032F6644E}" destId="{AFCF7379-ECD5-47E2-B2D7-167A7F379087}" srcOrd="0" destOrd="0" presId="urn:microsoft.com/office/officeart/2005/8/layout/vList2"/>
    <dgm:cxn modelId="{7ABA7F3C-11A8-45F3-A762-1C5D9FD1E1F9}" type="presOf" srcId="{39719FAE-8EFF-415B-A09E-0AACBFEB336A}" destId="{A2827666-8DFB-4421-9A18-8BF6C4741EE5}" srcOrd="0" destOrd="4" presId="urn:microsoft.com/office/officeart/2005/8/layout/vList2"/>
    <dgm:cxn modelId="{5B2742A5-1124-4D9F-AEA4-93CDAD57B201}" type="presOf" srcId="{1851133F-3E62-4976-AB58-C768D9FFD1B3}" destId="{A2827666-8DFB-4421-9A18-8BF6C4741EE5}" srcOrd="0" destOrd="0" presId="urn:microsoft.com/office/officeart/2005/8/layout/vList2"/>
    <dgm:cxn modelId="{017E07DD-DDF3-4D40-91E0-EADA1C9E2A11}" type="presOf" srcId="{29DCA9C9-3669-4745-9A90-1927025142D1}" destId="{A2827666-8DFB-4421-9A18-8BF6C4741EE5}" srcOrd="0" destOrd="1" presId="urn:microsoft.com/office/officeart/2005/8/layout/vList2"/>
    <dgm:cxn modelId="{C0B64FCD-FA14-4399-957C-C4D11DA42F16}" srcId="{DA0019F9-1178-4ABA-8315-8E0032F6644E}" destId="{13EFB43D-BAB9-453E-8203-FA23AFC72813}" srcOrd="2" destOrd="0" parTransId="{F95CB66D-862F-444D-8CE0-D5A2BCB9BD43}" sibTransId="{B8DD8018-159D-48B9-98B5-CBFBAFFAFF82}"/>
    <dgm:cxn modelId="{B836182B-FDD1-416A-8B2E-E52F20D88F93}" type="presOf" srcId="{CE4E90C2-C605-49C8-A765-2732AFD7EEF0}" destId="{A2827666-8DFB-4421-9A18-8BF6C4741EE5}" srcOrd="0" destOrd="5" presId="urn:microsoft.com/office/officeart/2005/8/layout/vList2"/>
    <dgm:cxn modelId="{EAEECD2F-E406-48AA-B41B-27D3E82F231A}" type="presOf" srcId="{0FF248DB-EB02-41DC-BC33-F3B5A176E3A5}" destId="{6B7AFCFC-48F7-4555-AF78-154D06423EB9}" srcOrd="0" destOrd="0" presId="urn:microsoft.com/office/officeart/2005/8/layout/vList2"/>
    <dgm:cxn modelId="{7E0B19C8-B47B-4D48-8BAA-C166D2303723}" type="presOf" srcId="{29B57A76-EC35-405E-89DA-18E09511D71C}" destId="{A2827666-8DFB-4421-9A18-8BF6C4741EE5}" srcOrd="0" destOrd="3" presId="urn:microsoft.com/office/officeart/2005/8/layout/vList2"/>
    <dgm:cxn modelId="{A4540914-D99B-4CF2-AC66-2FFF072AB56A}" type="presParOf" srcId="{6B7AFCFC-48F7-4555-AF78-154D06423EB9}" destId="{AFCF7379-ECD5-47E2-B2D7-167A7F379087}" srcOrd="0" destOrd="0" presId="urn:microsoft.com/office/officeart/2005/8/layout/vList2"/>
    <dgm:cxn modelId="{32242859-908F-4C67-8844-208024D7C195}" type="presParOf" srcId="{6B7AFCFC-48F7-4555-AF78-154D06423EB9}" destId="{A2827666-8DFB-4421-9A18-8BF6C4741EE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5E77-C870-43E7-AA91-E23633C752A4}">
      <dsp:nvSpPr>
        <dsp:cNvPr id="0" name=""/>
        <dsp:cNvSpPr/>
      </dsp:nvSpPr>
      <dsp:spPr>
        <a:xfrm>
          <a:off x="1005" y="350672"/>
          <a:ext cx="2143969" cy="3490393"/>
        </a:xfrm>
        <a:prstGeom prst="roundRect">
          <a:avLst>
            <a:gd name="adj" fmla="val 10000"/>
          </a:avLst>
        </a:prstGeom>
        <a:solidFill>
          <a:srgbClr val="7030A0"/>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It is an index presenting the Existing disparities in socio-economic conditions of children in a community. </a:t>
          </a:r>
          <a:endParaRPr lang="en-US" sz="2400" kern="1200" dirty="0"/>
        </a:p>
      </dsp:txBody>
      <dsp:txXfrm>
        <a:off x="63800" y="413467"/>
        <a:ext cx="2018379" cy="3364803"/>
      </dsp:txXfrm>
    </dsp:sp>
    <dsp:sp modelId="{16B178A9-0667-4980-A14A-28C3DE3D523B}">
      <dsp:nvSpPr>
        <dsp:cNvPr id="0" name=""/>
        <dsp:cNvSpPr/>
      </dsp:nvSpPr>
      <dsp:spPr>
        <a:xfrm>
          <a:off x="2359371" y="1830017"/>
          <a:ext cx="454521" cy="5317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359371" y="1936358"/>
        <a:ext cx="318165" cy="319022"/>
      </dsp:txXfrm>
    </dsp:sp>
    <dsp:sp modelId="{48A62220-8E86-4023-B1CE-B39B5A8E4EAC}">
      <dsp:nvSpPr>
        <dsp:cNvPr id="0" name=""/>
        <dsp:cNvSpPr/>
      </dsp:nvSpPr>
      <dsp:spPr>
        <a:xfrm>
          <a:off x="3002562" y="350672"/>
          <a:ext cx="2143969" cy="3490393"/>
        </a:xfrm>
        <a:prstGeom prst="roundRect">
          <a:avLst>
            <a:gd name="adj" fmla="val 10000"/>
          </a:avLst>
        </a:prstGeom>
        <a:solidFill>
          <a:srgbClr val="7030A0"/>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Its value provides an expression of the living condition of children and it varies  adversely with the wellbeing of children.</a:t>
          </a:r>
          <a:endParaRPr lang="en-US" sz="2400" kern="1200" dirty="0"/>
        </a:p>
      </dsp:txBody>
      <dsp:txXfrm>
        <a:off x="3065357" y="413467"/>
        <a:ext cx="2018379" cy="336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F7379-ECD5-47E2-B2D7-167A7F379087}">
      <dsp:nvSpPr>
        <dsp:cNvPr id="0" name=""/>
        <dsp:cNvSpPr/>
      </dsp:nvSpPr>
      <dsp:spPr>
        <a:xfrm>
          <a:off x="0" y="47379"/>
          <a:ext cx="5896005" cy="631800"/>
        </a:xfrm>
        <a:prstGeom prst="roundRect">
          <a:avLst/>
        </a:prstGeom>
        <a:solidFill>
          <a:srgbClr val="7030A0"/>
        </a:solidFill>
        <a:ln w="381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INCLUDES SIX INDICATORS:</a:t>
          </a:r>
          <a:endParaRPr lang="en-US" sz="2700" kern="1200" dirty="0"/>
        </a:p>
      </dsp:txBody>
      <dsp:txXfrm>
        <a:off x="30842" y="78221"/>
        <a:ext cx="5834321" cy="570116"/>
      </dsp:txXfrm>
    </dsp:sp>
    <dsp:sp modelId="{A2827666-8DFB-4421-9A18-8BF6C4741EE5}">
      <dsp:nvSpPr>
        <dsp:cNvPr id="0" name=""/>
        <dsp:cNvSpPr/>
      </dsp:nvSpPr>
      <dsp:spPr>
        <a:xfrm>
          <a:off x="0" y="679179"/>
          <a:ext cx="5896005" cy="346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198"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Percentage of Poverty Among Children 5 Years and Under</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Female Households Below Poverty with Related Children at Age of 5 and Under</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Population 25 Years and Above without High School Diploma</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People at Age of 5 and Above who Speak English "Less than very Well"</a:t>
          </a:r>
          <a:endParaRPr lang="en-US" sz="2100" kern="1200" dirty="0"/>
        </a:p>
        <a:p>
          <a:pPr marL="228600" lvl="1" indent="-228600" algn="l" defTabSz="933450" rtl="0">
            <a:lnSpc>
              <a:spcPct val="90000"/>
            </a:lnSpc>
            <a:spcBef>
              <a:spcPct val="0"/>
            </a:spcBef>
            <a:spcAft>
              <a:spcPct val="20000"/>
            </a:spcAft>
            <a:buChar char="••"/>
          </a:pPr>
          <a:r>
            <a:rPr lang="en-US" sz="2100" kern="1200" dirty="0" smtClean="0"/>
            <a:t>Free and Reduced Meals</a:t>
          </a:r>
          <a:endParaRPr lang="en-US" sz="2100" kern="1200" dirty="0"/>
        </a:p>
        <a:p>
          <a:pPr marL="228600" lvl="1" indent="-228600" algn="l" defTabSz="933450" rtl="0">
            <a:lnSpc>
              <a:spcPct val="90000"/>
            </a:lnSpc>
            <a:spcBef>
              <a:spcPct val="0"/>
            </a:spcBef>
            <a:spcAft>
              <a:spcPct val="20000"/>
            </a:spcAft>
            <a:buChar char="••"/>
          </a:pPr>
          <a:r>
            <a:rPr lang="en-US" sz="2100" kern="1200" dirty="0" smtClean="0"/>
            <a:t>Percentage of English Language Learners</a:t>
          </a:r>
          <a:endParaRPr lang="en-US" sz="2100" kern="1200" dirty="0"/>
        </a:p>
      </dsp:txBody>
      <dsp:txXfrm>
        <a:off x="0" y="679179"/>
        <a:ext cx="5896005" cy="34651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42AF6-87BB-496F-8927-60BCB800EBD0}" type="datetimeFigureOut">
              <a:rPr lang="en-US" smtClean="0"/>
              <a:t>2/22/2016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08C4A-BF3E-49AF-B461-74553CBF1901}" type="slidenum">
              <a:rPr lang="en-US" smtClean="0"/>
              <a:t>‹#›</a:t>
            </a:fld>
            <a:endParaRPr lang="en-US" dirty="0"/>
          </a:p>
        </p:txBody>
      </p:sp>
    </p:spTree>
    <p:extLst>
      <p:ext uri="{BB962C8B-B14F-4D97-AF65-F5344CB8AC3E}">
        <p14:creationId xmlns:p14="http://schemas.microsoft.com/office/powerpoint/2010/main" val="248728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08C4A-BF3E-49AF-B461-74553CBF1901}" type="slidenum">
              <a:rPr lang="en-US" smtClean="0"/>
              <a:t>1</a:t>
            </a:fld>
            <a:endParaRPr lang="en-US" dirty="0"/>
          </a:p>
        </p:txBody>
      </p:sp>
    </p:spTree>
    <p:extLst>
      <p:ext uri="{BB962C8B-B14F-4D97-AF65-F5344CB8AC3E}">
        <p14:creationId xmlns:p14="http://schemas.microsoft.com/office/powerpoint/2010/main" val="36165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08C4A-BF3E-49AF-B461-74553CBF1901}" type="slidenum">
              <a:rPr lang="en-US" smtClean="0"/>
              <a:t>15</a:t>
            </a:fld>
            <a:endParaRPr lang="en-US" dirty="0"/>
          </a:p>
        </p:txBody>
      </p:sp>
    </p:spTree>
    <p:extLst>
      <p:ext uri="{BB962C8B-B14F-4D97-AF65-F5344CB8AC3E}">
        <p14:creationId xmlns:p14="http://schemas.microsoft.com/office/powerpoint/2010/main" val="12023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08C4A-BF3E-49AF-B461-74553CBF1901}" type="slidenum">
              <a:rPr lang="en-US" smtClean="0"/>
              <a:t>18</a:t>
            </a:fld>
            <a:endParaRPr lang="en-US" dirty="0"/>
          </a:p>
        </p:txBody>
      </p:sp>
    </p:spTree>
    <p:extLst>
      <p:ext uri="{BB962C8B-B14F-4D97-AF65-F5344CB8AC3E}">
        <p14:creationId xmlns:p14="http://schemas.microsoft.com/office/powerpoint/2010/main" val="173220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DF6E969-3100-4DF6-B3B7-5B6D2FD2E925}"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24306682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B0BB1-7409-4BD0-B2F2-9C5FFF4D0415}" type="datetime1">
              <a:rPr lang="en-US" smtClean="0"/>
              <a:t>2/22/2016</a:t>
            </a:fld>
            <a:endParaRPr lang="en-US" dirty="0"/>
          </a:p>
        </p:txBody>
      </p:sp>
      <p:sp>
        <p:nvSpPr>
          <p:cNvPr id="5" name="Footer Placeholder 4"/>
          <p:cNvSpPr>
            <a:spLocks noGrp="1"/>
          </p:cNvSpPr>
          <p:nvPr>
            <p:ph type="ftr" sz="quarter" idx="11"/>
          </p:nvPr>
        </p:nvSpPr>
        <p:spPr/>
        <p:txBody>
          <a:bodyPr/>
          <a:lstStyle/>
          <a:p>
            <a:r>
              <a:rPr lang="en-US" dirty="0" smtClean="0"/>
              <a:t>Misery Index, Jamshid Damooei, PhD, 2016 </a:t>
            </a:r>
            <a:endParaRPr lang="en-US" dirty="0"/>
          </a:p>
        </p:txBody>
      </p:sp>
      <p:sp>
        <p:nvSpPr>
          <p:cNvPr id="6" name="Slide Number Placeholder 5"/>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318226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4172DC-34C3-4C09-AB31-775ED0CD27DD}" type="datetime1">
              <a:rPr lang="en-US" smtClean="0"/>
              <a:t>2/22/2016</a:t>
            </a:fld>
            <a:endParaRPr lang="en-US" dirty="0"/>
          </a:p>
        </p:txBody>
      </p:sp>
      <p:sp>
        <p:nvSpPr>
          <p:cNvPr id="5" name="Footer Placeholder 4"/>
          <p:cNvSpPr>
            <a:spLocks noGrp="1"/>
          </p:cNvSpPr>
          <p:nvPr>
            <p:ph type="ftr" sz="quarter" idx="11"/>
          </p:nvPr>
        </p:nvSpPr>
        <p:spPr/>
        <p:txBody>
          <a:bodyPr/>
          <a:lstStyle/>
          <a:p>
            <a:r>
              <a:rPr lang="en-US" dirty="0" smtClean="0"/>
              <a:t>Misery Index, Jamshid Damooei, PhD, 2016 </a:t>
            </a:r>
            <a:endParaRPr lang="en-US" dirty="0"/>
          </a:p>
        </p:txBody>
      </p:sp>
      <p:sp>
        <p:nvSpPr>
          <p:cNvPr id="6" name="Slide Number Placeholder 5"/>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8620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2F59-9213-4CA7-928A-71C4AE566593}"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418530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9079A67-58D0-45B4-936A-A989B5A305CC}"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32289540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664E526D-4FA6-4A70-A999-0DC169D4B886}" type="datetime1">
              <a:rPr lang="en-US" smtClean="0"/>
              <a:t>2/22/2016</a:t>
            </a:fld>
            <a:endParaRPr lang="en-US" dirty="0"/>
          </a:p>
        </p:txBody>
      </p:sp>
      <p:sp>
        <p:nvSpPr>
          <p:cNvPr id="9" name="Footer Placeholder 8"/>
          <p:cNvSpPr>
            <a:spLocks noGrp="1"/>
          </p:cNvSpPr>
          <p:nvPr>
            <p:ph type="ftr" sz="quarter" idx="11"/>
          </p:nvPr>
        </p:nvSpPr>
        <p:spPr/>
        <p:txBody>
          <a:bodyPr/>
          <a:lstStyle/>
          <a:p>
            <a:r>
              <a:rPr lang="en-US" dirty="0" smtClean="0"/>
              <a:t>Misery Index, Jamshid Damooei, PhD, 2016 </a:t>
            </a:r>
            <a:endParaRPr lang="en-US" dirty="0"/>
          </a:p>
        </p:txBody>
      </p:sp>
      <p:sp>
        <p:nvSpPr>
          <p:cNvPr id="10" name="Slide Number Placeholder 9"/>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53880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507E5CC7-738D-4A5F-BBF2-97CC34C2A421}" type="datetime1">
              <a:rPr lang="en-US" smtClean="0"/>
              <a:t>2/22/2016</a:t>
            </a:fld>
            <a:endParaRPr lang="en-US" dirty="0"/>
          </a:p>
        </p:txBody>
      </p:sp>
      <p:sp>
        <p:nvSpPr>
          <p:cNvPr id="8" name="Footer Placeholder 7"/>
          <p:cNvSpPr>
            <a:spLocks noGrp="1"/>
          </p:cNvSpPr>
          <p:nvPr>
            <p:ph type="ftr" sz="quarter" idx="11"/>
          </p:nvPr>
        </p:nvSpPr>
        <p:spPr/>
        <p:txBody>
          <a:bodyPr/>
          <a:lstStyle/>
          <a:p>
            <a:r>
              <a:rPr lang="en-US" dirty="0" smtClean="0"/>
              <a:t>Misery Index, Jamshid Damooei, PhD, 2016 </a:t>
            </a:r>
            <a:endParaRPr lang="en-US" dirty="0"/>
          </a:p>
        </p:txBody>
      </p:sp>
      <p:sp>
        <p:nvSpPr>
          <p:cNvPr id="9" name="Slide Number Placeholder 8"/>
          <p:cNvSpPr>
            <a:spLocks noGrp="1"/>
          </p:cNvSpPr>
          <p:nvPr>
            <p:ph type="sldNum" sz="quarter" idx="12"/>
          </p:nvPr>
        </p:nvSpPr>
        <p:spPr/>
        <p:txBody>
          <a:bodyPr/>
          <a:lstStyle/>
          <a:p>
            <a:fld id="{8749ECA8-9D20-41B3-B3A2-4FBF9756534B}"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3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D4730C-F039-4CB8-93A7-49E912DF4675}" type="datetime1">
              <a:rPr lang="en-US" smtClean="0"/>
              <a:t>2/22/2016</a:t>
            </a:fld>
            <a:endParaRPr lang="en-US" dirty="0"/>
          </a:p>
        </p:txBody>
      </p:sp>
      <p:sp>
        <p:nvSpPr>
          <p:cNvPr id="4" name="Footer Placeholder 3"/>
          <p:cNvSpPr>
            <a:spLocks noGrp="1"/>
          </p:cNvSpPr>
          <p:nvPr>
            <p:ph type="ftr" sz="quarter" idx="11"/>
          </p:nvPr>
        </p:nvSpPr>
        <p:spPr/>
        <p:txBody>
          <a:bodyPr/>
          <a:lstStyle/>
          <a:p>
            <a:r>
              <a:rPr lang="en-US" dirty="0" smtClean="0"/>
              <a:t>Misery Index, Jamshid Damooei, PhD, 2016 </a:t>
            </a:r>
            <a:endParaRPr lang="en-US" dirty="0"/>
          </a:p>
        </p:txBody>
      </p:sp>
      <p:sp>
        <p:nvSpPr>
          <p:cNvPr id="5" name="Slide Number Placeholder 4"/>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170250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96A4F-F4EE-46E5-AE98-D500F3715497}" type="datetime1">
              <a:rPr lang="en-US" smtClean="0"/>
              <a:t>2/22/2016</a:t>
            </a:fld>
            <a:endParaRPr lang="en-US" dirty="0"/>
          </a:p>
        </p:txBody>
      </p:sp>
      <p:sp>
        <p:nvSpPr>
          <p:cNvPr id="3" name="Footer Placeholder 2"/>
          <p:cNvSpPr>
            <a:spLocks noGrp="1"/>
          </p:cNvSpPr>
          <p:nvPr>
            <p:ph type="ftr" sz="quarter" idx="11"/>
          </p:nvPr>
        </p:nvSpPr>
        <p:spPr/>
        <p:txBody>
          <a:bodyPr/>
          <a:lstStyle/>
          <a:p>
            <a:r>
              <a:rPr lang="en-US" dirty="0" smtClean="0"/>
              <a:t>Misery Index, Jamshid Damooei, PhD, 2016 </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236134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7FF50A4F-4FF3-49AC-8A39-8BB3756DE45F}" type="datetime1">
              <a:rPr lang="en-US" smtClean="0"/>
              <a:t>2/22/2016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smtClean="0"/>
              <a:t>Misery Index, Jamshid Damooei, PhD, 2016 </a:t>
            </a:r>
            <a:endParaRPr lang="en-US" dirty="0"/>
          </a:p>
        </p:txBody>
      </p:sp>
      <p:sp>
        <p:nvSpPr>
          <p:cNvPr id="11" name="Slide Number Placeholder 10"/>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102111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ED65023-0EBC-46C1-ADE7-B1CF32913F56}" type="datetime1">
              <a:rPr lang="en-US" smtClean="0"/>
              <a:t>2/22/2016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smtClean="0"/>
              <a:t>Misery Index, Jamshid Damooei, PhD, 2016 </a:t>
            </a:r>
            <a:endParaRPr lang="en-US" dirty="0"/>
          </a:p>
        </p:txBody>
      </p:sp>
      <p:sp>
        <p:nvSpPr>
          <p:cNvPr id="10" name="Slide Number Placeholder 9"/>
          <p:cNvSpPr>
            <a:spLocks noGrp="1"/>
          </p:cNvSpPr>
          <p:nvPr>
            <p:ph type="sldNum" sz="quarter" idx="12"/>
          </p:nvPr>
        </p:nvSpPr>
        <p:spPr/>
        <p:txBody>
          <a:bodyPr/>
          <a:lstStyle/>
          <a:p>
            <a:fld id="{8749ECA8-9D20-41B3-B3A2-4FBF9756534B}" type="slidenum">
              <a:rPr lang="en-US" smtClean="0"/>
              <a:t>‹#›</a:t>
            </a:fld>
            <a:endParaRPr lang="en-US" dirty="0"/>
          </a:p>
        </p:txBody>
      </p:sp>
    </p:spTree>
    <p:extLst>
      <p:ext uri="{BB962C8B-B14F-4D97-AF65-F5344CB8AC3E}">
        <p14:creationId xmlns:p14="http://schemas.microsoft.com/office/powerpoint/2010/main" val="359289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DC9E186-02C6-4967-9485-F4F746CA19EC}" type="datetime1">
              <a:rPr lang="en-US" smtClean="0"/>
              <a:t>2/22/2016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smtClean="0"/>
              <a:t>Misery Index, Jamshid Damooei, PhD, 2016 </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749ECA8-9D20-41B3-B3A2-4FBF9756534B}" type="slidenum">
              <a:rPr lang="en-US" smtClean="0"/>
              <a:t>‹#›</a:t>
            </a:fld>
            <a:endParaRPr lang="en-US" dirty="0"/>
          </a:p>
        </p:txBody>
      </p:sp>
    </p:spTree>
    <p:extLst>
      <p:ext uri="{BB962C8B-B14F-4D97-AF65-F5344CB8AC3E}">
        <p14:creationId xmlns:p14="http://schemas.microsoft.com/office/powerpoint/2010/main" val="241218842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allutheran.maps.arcgis.com/apps/Viewer/index.html?appid=06a8ef2af8c64b5e8e933ad76aa4b242"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nlihc.org/sites/default/files/oor/2014OOR.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ls.gov/regions/west/news-release/OccupationalEmploymentAndWages_Oxnard.htm" TargetMode="External"/><Relationship Id="rId2" Type="http://schemas.openxmlformats.org/officeDocument/2006/relationships/chart" Target="../charts/chart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kidsdata.org/topic/230/homeless-students/table#fmt=356&amp;loc=2,127,347,1763,331,348,336,171,321,345,357,332,324,369,358,362,360,337,327,364,356,217,353,328,354,323,352,320,339,334,365,343,330,367,344,355,366,368,265,349,361,4,273,59,370,326,333,32&amp;tf=79&amp;sortColumnId=0&amp;sortType=as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hyperlink" Target="http://factfinder.census.gov/faces/tableservices/jsf/pages/productview.xhtml?pid=ACS_14_5YR_S2301&amp;prodType=tabl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ls.gov/emp/ep_chart_001.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factfinder.census.gov/faces/tableservices/jsf/pages/productview.xhtml?pid=ACS_13_5YR_S1901&amp;prodType=tabl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actfinder.census.gov/faces/tableservices/jsf/pages/productview.xhtml?pid=ACS_14_5YR_S2301&amp;prodType=tabl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factfinder.census.gov/faces/tableservices/jsf/pages/productview.xhtml?pid=ACS_13_5YR_S1901&amp;prodType=tabl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774479"/>
            <a:ext cx="8991600" cy="2258185"/>
          </a:xfrm>
        </p:spPr>
        <p:txBody>
          <a:bodyPr>
            <a:normAutofit/>
          </a:bodyPr>
          <a:lstStyle/>
          <a:p>
            <a:r>
              <a:rPr lang="en-US" sz="3200" dirty="0" smtClean="0"/>
              <a:t>An Overview of Economic &amp; Social </a:t>
            </a:r>
            <a:r>
              <a:rPr lang="en-US" sz="3200" dirty="0" smtClean="0"/>
              <a:t>Disparities </a:t>
            </a:r>
            <a:r>
              <a:rPr lang="en-US" sz="3200" dirty="0" smtClean="0"/>
              <a:t>in Ventura County: </a:t>
            </a:r>
            <a:r>
              <a:rPr lang="en-US" sz="3200" i="1" dirty="0" smtClean="0"/>
              <a:t>Focusing on Children, Housing, Employment &amp; Income</a:t>
            </a:r>
            <a:endParaRPr lang="en-US" sz="3200" i="1" dirty="0"/>
          </a:p>
        </p:txBody>
      </p:sp>
      <p:sp>
        <p:nvSpPr>
          <p:cNvPr id="3" name="Subtitle 2"/>
          <p:cNvSpPr>
            <a:spLocks noGrp="1"/>
          </p:cNvSpPr>
          <p:nvPr>
            <p:ph type="subTitle" idx="1"/>
          </p:nvPr>
        </p:nvSpPr>
        <p:spPr>
          <a:xfrm>
            <a:off x="2695194" y="4352544"/>
            <a:ext cx="6801612" cy="2297638"/>
          </a:xfrm>
        </p:spPr>
        <p:txBody>
          <a:bodyPr>
            <a:normAutofit/>
          </a:bodyPr>
          <a:lstStyle/>
          <a:p>
            <a:r>
              <a:rPr lang="en-US" sz="2400" dirty="0" smtClean="0">
                <a:solidFill>
                  <a:schemeClr val="bg1"/>
                </a:solidFill>
              </a:rPr>
              <a:t>by Jamshid Damooei, PhD</a:t>
            </a:r>
          </a:p>
          <a:p>
            <a:r>
              <a:rPr lang="en-US" sz="2400" dirty="0" smtClean="0">
                <a:solidFill>
                  <a:schemeClr val="bg1"/>
                </a:solidFill>
              </a:rPr>
              <a:t>Professor &amp; Chair </a:t>
            </a:r>
          </a:p>
          <a:p>
            <a:r>
              <a:rPr lang="en-US" sz="2400" dirty="0" smtClean="0">
                <a:solidFill>
                  <a:schemeClr val="bg1"/>
                </a:solidFill>
              </a:rPr>
              <a:t>Department of Economics, Finance &amp; Accounting</a:t>
            </a:r>
          </a:p>
          <a:p>
            <a:r>
              <a:rPr lang="en-US" sz="2400" dirty="0" smtClean="0">
                <a:solidFill>
                  <a:schemeClr val="bg1"/>
                </a:solidFill>
              </a:rPr>
              <a:t>School of Management</a:t>
            </a:r>
            <a:endParaRPr lang="en-US" sz="2400" dirty="0">
              <a:solidFill>
                <a:schemeClr val="bg1"/>
              </a:solidFill>
            </a:endParaRPr>
          </a:p>
          <a:p>
            <a:endParaRPr lang="en-US" sz="1400" dirty="0" smtClean="0">
              <a:solidFill>
                <a:schemeClr val="bg1"/>
              </a:solidFill>
            </a:endParaRPr>
          </a:p>
          <a:p>
            <a:endParaRPr lang="en-US" dirty="0"/>
          </a:p>
        </p:txBody>
      </p:sp>
      <p:pic>
        <p:nvPicPr>
          <p:cNvPr id="4" name="Picture 3"/>
          <p:cNvPicPr>
            <a:picLocks noChangeAspect="1"/>
          </p:cNvPicPr>
          <p:nvPr/>
        </p:nvPicPr>
        <p:blipFill>
          <a:blip r:embed="rId3"/>
          <a:stretch>
            <a:fillRect/>
          </a:stretch>
        </p:blipFill>
        <p:spPr>
          <a:xfrm>
            <a:off x="4724281" y="303942"/>
            <a:ext cx="2743438" cy="597460"/>
          </a:xfrm>
          <a:prstGeom prst="rect">
            <a:avLst/>
          </a:prstGeom>
        </p:spPr>
      </p:pic>
    </p:spTree>
    <p:extLst>
      <p:ext uri="{BB962C8B-B14F-4D97-AF65-F5344CB8AC3E}">
        <p14:creationId xmlns:p14="http://schemas.microsoft.com/office/powerpoint/2010/main" val="917422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194"/>
            <a:ext cx="12192000" cy="6204238"/>
          </a:xfrm>
          <a:prstGeom prst="rect">
            <a:avLst/>
          </a:prstGeom>
          <a:ln>
            <a:solidFill>
              <a:srgbClr val="FFC000"/>
            </a:solidFill>
          </a:ln>
        </p:spPr>
      </p:pic>
      <p:sp>
        <p:nvSpPr>
          <p:cNvPr id="2" name="Slide Number Placeholder 1"/>
          <p:cNvSpPr>
            <a:spLocks noGrp="1"/>
          </p:cNvSpPr>
          <p:nvPr>
            <p:ph type="sldNum" sz="quarter" idx="12"/>
          </p:nvPr>
        </p:nvSpPr>
        <p:spPr/>
        <p:txBody>
          <a:bodyPr/>
          <a:lstStyle/>
          <a:p>
            <a:fld id="{8749ECA8-9D20-41B3-B3A2-4FBF9756534B}" type="slidenum">
              <a:rPr lang="en-US" smtClean="0"/>
              <a:t>10</a:t>
            </a:fld>
            <a:endParaRPr lang="en-US" dirty="0"/>
          </a:p>
        </p:txBody>
      </p:sp>
      <p:sp>
        <p:nvSpPr>
          <p:cNvPr id="4" name="TextBox 3"/>
          <p:cNvSpPr txBox="1"/>
          <p:nvPr/>
        </p:nvSpPr>
        <p:spPr>
          <a:xfrm>
            <a:off x="0" y="6287387"/>
            <a:ext cx="12192000" cy="369332"/>
          </a:xfrm>
          <a:prstGeom prst="rect">
            <a:avLst/>
          </a:prstGeom>
          <a:noFill/>
        </p:spPr>
        <p:txBody>
          <a:bodyPr wrap="square" rtlCol="0">
            <a:spAutoFit/>
          </a:bodyPr>
          <a:lstStyle/>
          <a:p>
            <a:pPr algn="ctr"/>
            <a:r>
              <a:rPr lang="en-US" dirty="0" smtClean="0"/>
              <a:t>Source: Center for Leadership and Values</a:t>
            </a:r>
            <a:endParaRPr lang="en-US" dirty="0"/>
          </a:p>
        </p:txBody>
      </p:sp>
    </p:spTree>
    <p:extLst>
      <p:ext uri="{BB962C8B-B14F-4D97-AF65-F5344CB8AC3E}">
        <p14:creationId xmlns:p14="http://schemas.microsoft.com/office/powerpoint/2010/main" val="247925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156863"/>
            <a:ext cx="12192000" cy="5245631"/>
          </a:xfrm>
          <a:prstGeom prst="rect">
            <a:avLst/>
          </a:prstGeom>
          <a:ln>
            <a:solidFill>
              <a:srgbClr val="FFC000"/>
            </a:solidFill>
          </a:ln>
        </p:spPr>
      </p:pic>
      <p:sp>
        <p:nvSpPr>
          <p:cNvPr id="7" name="Title 6"/>
          <p:cNvSpPr>
            <a:spLocks noGrp="1"/>
          </p:cNvSpPr>
          <p:nvPr>
            <p:ph type="title"/>
          </p:nvPr>
        </p:nvSpPr>
        <p:spPr>
          <a:xfrm>
            <a:off x="0" y="0"/>
            <a:ext cx="12192000" cy="1045029"/>
          </a:xfrm>
        </p:spPr>
        <p:txBody>
          <a:bodyPr>
            <a:normAutofit/>
          </a:bodyPr>
          <a:lstStyle/>
          <a:p>
            <a:r>
              <a:rPr lang="en-US" sz="2000" dirty="0"/>
              <a:t>Geographic Distribution of Children Faced with Misery or Comfort Within Each County (Ventura)</a:t>
            </a:r>
          </a:p>
        </p:txBody>
      </p:sp>
      <p:sp>
        <p:nvSpPr>
          <p:cNvPr id="14" name="TextBox 13"/>
          <p:cNvSpPr txBox="1"/>
          <p:nvPr/>
        </p:nvSpPr>
        <p:spPr>
          <a:xfrm>
            <a:off x="0" y="6460177"/>
            <a:ext cx="12192000" cy="369332"/>
          </a:xfrm>
          <a:prstGeom prst="rect">
            <a:avLst/>
          </a:prstGeom>
          <a:noFill/>
        </p:spPr>
        <p:txBody>
          <a:bodyPr wrap="square" rtlCol="0">
            <a:spAutoFit/>
          </a:bodyPr>
          <a:lstStyle/>
          <a:p>
            <a:pPr algn="ctr"/>
            <a:r>
              <a:rPr lang="en-US" dirty="0" smtClean="0">
                <a:hlinkClick r:id="rId3"/>
              </a:rPr>
              <a:t>Source: Center for Leadership and Values</a:t>
            </a:r>
            <a:endParaRPr lang="en-US" dirty="0"/>
          </a:p>
        </p:txBody>
      </p:sp>
    </p:spTree>
    <p:extLst>
      <p:ext uri="{BB962C8B-B14F-4D97-AF65-F5344CB8AC3E}">
        <p14:creationId xmlns:p14="http://schemas.microsoft.com/office/powerpoint/2010/main" val="272052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Housing Affordability</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12</a:t>
            </a:fld>
            <a:endParaRPr lang="en-US" dirty="0"/>
          </a:p>
        </p:txBody>
      </p:sp>
    </p:spTree>
    <p:extLst>
      <p:ext uri="{BB962C8B-B14F-4D97-AF65-F5344CB8AC3E}">
        <p14:creationId xmlns:p14="http://schemas.microsoft.com/office/powerpoint/2010/main" val="3186922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18698591"/>
              </p:ext>
            </p:extLst>
          </p:nvPr>
        </p:nvGraphicFramePr>
        <p:xfrm>
          <a:off x="0" y="0"/>
          <a:ext cx="12192000" cy="64601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6460177"/>
            <a:ext cx="12192000" cy="369332"/>
          </a:xfrm>
          <a:prstGeom prst="rect">
            <a:avLst/>
          </a:prstGeom>
          <a:noFill/>
        </p:spPr>
        <p:txBody>
          <a:bodyPr wrap="square" rtlCol="0">
            <a:spAutoFit/>
          </a:bodyPr>
          <a:lstStyle/>
          <a:p>
            <a:pPr algn="ctr"/>
            <a:r>
              <a:rPr lang="en-US" dirty="0" smtClean="0">
                <a:hlinkClick r:id="rId3"/>
              </a:rPr>
              <a:t>Source: National Low Income Coalition, Out of Reach Report</a:t>
            </a:r>
            <a:endParaRPr lang="en-US" dirty="0"/>
          </a:p>
        </p:txBody>
      </p:sp>
    </p:spTree>
    <p:extLst>
      <p:ext uri="{BB962C8B-B14F-4D97-AF65-F5344CB8AC3E}">
        <p14:creationId xmlns:p14="http://schemas.microsoft.com/office/powerpoint/2010/main" val="3367126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0010"/>
          </a:xfrm>
        </p:spPr>
        <p:txBody>
          <a:bodyPr>
            <a:noAutofit/>
          </a:bodyPr>
          <a:lstStyle/>
          <a:p>
            <a:r>
              <a:rPr lang="en-US" sz="2000" dirty="0" smtClean="0"/>
              <a:t>Housing</a:t>
            </a:r>
            <a:r>
              <a:rPr lang="en-US" sz="2400" dirty="0" smtClean="0"/>
              <a:t> </a:t>
            </a:r>
            <a:r>
              <a:rPr lang="en-US" sz="2000" dirty="0" smtClean="0"/>
              <a:t>affordability in Ventura County, 2014</a:t>
            </a:r>
            <a:endParaRPr lang="en-US" sz="2000" dirty="0"/>
          </a:p>
        </p:txBody>
      </p:sp>
      <p:sp>
        <p:nvSpPr>
          <p:cNvPr id="5" name="Content Placeholder 2"/>
          <p:cNvSpPr txBox="1">
            <a:spLocks/>
          </p:cNvSpPr>
          <p:nvPr/>
        </p:nvSpPr>
        <p:spPr>
          <a:xfrm>
            <a:off x="0" y="464865"/>
            <a:ext cx="11922826" cy="12451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smtClean="0"/>
              <a:t>Have to Work more Than </a:t>
            </a:r>
            <a:r>
              <a:rPr lang="en-US" u="sng" dirty="0" smtClean="0"/>
              <a:t>40</a:t>
            </a:r>
            <a:r>
              <a:rPr lang="en-US" dirty="0" smtClean="0"/>
              <a:t> Hours per Week to Afford 2 Bedroom Apartment – 76% (225,885 employees).</a:t>
            </a:r>
          </a:p>
          <a:p>
            <a:r>
              <a:rPr lang="en-US" dirty="0"/>
              <a:t>Have to Work more Than </a:t>
            </a:r>
            <a:r>
              <a:rPr lang="en-US" u="sng" dirty="0" smtClean="0"/>
              <a:t>60</a:t>
            </a:r>
            <a:r>
              <a:rPr lang="en-US" dirty="0" smtClean="0"/>
              <a:t> </a:t>
            </a:r>
            <a:r>
              <a:rPr lang="en-US" dirty="0"/>
              <a:t>Hours per Week to Afford 2 Bedroom Apartment – </a:t>
            </a:r>
            <a:r>
              <a:rPr lang="en-US" dirty="0" smtClean="0"/>
              <a:t>48.9% (145,339 employees).</a:t>
            </a:r>
            <a:endParaRPr lang="en-US" dirty="0"/>
          </a:p>
          <a:p>
            <a:r>
              <a:rPr lang="en-US" dirty="0"/>
              <a:t>Have to Work more Than </a:t>
            </a:r>
            <a:r>
              <a:rPr lang="en-US" u="sng" dirty="0" smtClean="0"/>
              <a:t>80</a:t>
            </a:r>
            <a:r>
              <a:rPr lang="en-US" dirty="0" smtClean="0"/>
              <a:t> </a:t>
            </a:r>
            <a:r>
              <a:rPr lang="en-US" dirty="0"/>
              <a:t>Hours per Week to Afford 2 Bedroom Apartment – </a:t>
            </a:r>
            <a:r>
              <a:rPr lang="en-US" dirty="0" smtClean="0"/>
              <a:t>15.3% (45,474 employees).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73428135"/>
              </p:ext>
            </p:extLst>
          </p:nvPr>
        </p:nvGraphicFramePr>
        <p:xfrm>
          <a:off x="63335" y="1712002"/>
          <a:ext cx="12065330" cy="488119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 y="6514810"/>
            <a:ext cx="12192000" cy="369332"/>
          </a:xfrm>
          <a:prstGeom prst="rect">
            <a:avLst/>
          </a:prstGeom>
          <a:noFill/>
        </p:spPr>
        <p:txBody>
          <a:bodyPr wrap="square" rtlCol="0">
            <a:spAutoFit/>
          </a:bodyPr>
          <a:lstStyle/>
          <a:p>
            <a:pPr algn="ctr"/>
            <a:r>
              <a:rPr lang="en-US" dirty="0" smtClean="0">
                <a:hlinkClick r:id="rId3"/>
              </a:rPr>
              <a:t>Source: Bureau of Labor Statistics</a:t>
            </a:r>
            <a:endParaRPr lang="en-US" dirty="0"/>
          </a:p>
        </p:txBody>
      </p:sp>
      <p:pic>
        <p:nvPicPr>
          <p:cNvPr id="1026" name="Picture 2" descr="http://propertyupdate.com.au/wp-content/uploads/2014/07/PPG_Blog_Jan_image-2_apartment-versus-house-1160x869.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00" b="100000" l="9591" r="89986">
                        <a14:foregroundMark x1="38364" y1="66786" x2="38364" y2="66786"/>
                        <a14:foregroundMark x1="38646" y1="66786" x2="38646" y2="66786"/>
                        <a14:foregroundMark x1="29901" y1="53571" x2="29901" y2="53571"/>
                        <a14:foregroundMark x1="27080" y1="48571" x2="27080" y2="48571"/>
                        <a14:foregroundMark x1="24542" y1="45357" x2="24542" y2="45357"/>
                        <a14:foregroundMark x1="22990" y1="42143" x2="22990" y2="42143"/>
                        <a14:foregroundMark x1="21439" y1="39286" x2="21439" y2="39286"/>
                        <a14:foregroundMark x1="20169" y1="36071" x2="20169" y2="36071"/>
                        <a14:foregroundMark x1="18618" y1="36071" x2="18618" y2="36071"/>
                        <a14:foregroundMark x1="16925" y1="33214" x2="16925" y2="33214"/>
                        <a14:foregroundMark x1="16079" y1="31071" x2="16079" y2="31071"/>
                        <a14:foregroundMark x1="16079" y1="27857" x2="16079" y2="27857"/>
                        <a14:foregroundMark x1="17772" y1="27857" x2="17772" y2="27857"/>
                        <a14:foregroundMark x1="79831" y1="77857" x2="79831" y2="77857"/>
                        <a14:foregroundMark x1="80254" y1="76786" x2="80254" y2="76786"/>
                        <a14:foregroundMark x1="81100" y1="76071" x2="81100" y2="76071"/>
                        <a14:foregroundMark x1="81382" y1="76071" x2="81382" y2="76071"/>
                        <a14:foregroundMark x1="81382" y1="76071" x2="81382" y2="76071"/>
                        <a14:foregroundMark x1="29055" y1="61786" x2="29055" y2="61786"/>
                        <a14:foregroundMark x1="28209" y1="60714" x2="28209" y2="60714"/>
                      </a14:backgroundRemoval>
                    </a14:imgEffect>
                  </a14:imgLayer>
                </a14:imgProps>
              </a:ext>
              <a:ext uri="{28A0092B-C50C-407E-A947-70E740481C1C}">
                <a14:useLocalDpi xmlns:a14="http://schemas.microsoft.com/office/drawing/2010/main" val="0"/>
              </a:ext>
            </a:extLst>
          </a:blip>
          <a:srcRect/>
          <a:stretch>
            <a:fillRect/>
          </a:stretch>
        </p:blipFill>
        <p:spPr bwMode="auto">
          <a:xfrm>
            <a:off x="10375075" y="504728"/>
            <a:ext cx="1816925" cy="116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93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44"/>
            <a:ext cx="12192000" cy="804728"/>
          </a:xfrm>
        </p:spPr>
        <p:txBody>
          <a:bodyPr>
            <a:noAutofit/>
          </a:bodyPr>
          <a:lstStyle/>
          <a:p>
            <a:r>
              <a:rPr lang="en-US" sz="2000" dirty="0" smtClean="0"/>
              <a:t>Homeless Public School Students in California, Ventura County and Ventura County Zip Codes, 2014</a:t>
            </a:r>
            <a:endParaRPr lang="en-US" sz="2000" dirty="0"/>
          </a:p>
        </p:txBody>
      </p:sp>
      <p:sp>
        <p:nvSpPr>
          <p:cNvPr id="3" name="Content Placeholder 2"/>
          <p:cNvSpPr>
            <a:spLocks noGrp="1"/>
          </p:cNvSpPr>
          <p:nvPr>
            <p:ph idx="1"/>
          </p:nvPr>
        </p:nvSpPr>
        <p:spPr>
          <a:xfrm>
            <a:off x="0" y="797369"/>
            <a:ext cx="12192000" cy="402039"/>
          </a:xfrm>
        </p:spPr>
        <p:txBody>
          <a:bodyPr>
            <a:normAutofit/>
          </a:bodyPr>
          <a:lstStyle/>
          <a:p>
            <a:pPr algn="ctr"/>
            <a:r>
              <a:rPr lang="en-US" dirty="0" smtClean="0"/>
              <a:t>Percentage of Homeless Public School Students in 2014:        </a:t>
            </a:r>
            <a:r>
              <a:rPr lang="en-US" u="sng" dirty="0" smtClean="0"/>
              <a:t>Ventura County</a:t>
            </a:r>
            <a:r>
              <a:rPr lang="en-US" dirty="0" smtClean="0"/>
              <a:t> – 4.6%          </a:t>
            </a:r>
            <a:r>
              <a:rPr lang="en-US" u="sng" dirty="0" smtClean="0"/>
              <a:t>California</a:t>
            </a:r>
            <a:r>
              <a:rPr lang="en-US" dirty="0" smtClean="0"/>
              <a:t> – 4.8%</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15</a:t>
            </a:fld>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37" t="1845" r="7249"/>
          <a:stretch/>
        </p:blipFill>
        <p:spPr bwMode="auto">
          <a:xfrm>
            <a:off x="118753" y="1187532"/>
            <a:ext cx="11899076" cy="538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14213"/>
            <a:ext cx="12192000" cy="369332"/>
          </a:xfrm>
          <a:prstGeom prst="rect">
            <a:avLst/>
          </a:prstGeom>
          <a:noFill/>
        </p:spPr>
        <p:txBody>
          <a:bodyPr wrap="square" rtlCol="0">
            <a:spAutoFit/>
          </a:bodyPr>
          <a:lstStyle/>
          <a:p>
            <a:pPr algn="ctr"/>
            <a:r>
              <a:rPr lang="en-US" dirty="0" smtClean="0">
                <a:hlinkClick r:id="rId4"/>
              </a:rPr>
              <a:t>Source: A Program of Lucile Packard Foundation for Children’s Health</a:t>
            </a:r>
            <a:endParaRPr lang="en-US" dirty="0"/>
          </a:p>
        </p:txBody>
      </p:sp>
    </p:spTree>
    <p:extLst>
      <p:ext uri="{BB962C8B-B14F-4D97-AF65-F5344CB8AC3E}">
        <p14:creationId xmlns:p14="http://schemas.microsoft.com/office/powerpoint/2010/main" val="168008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Income &amp; Employment</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16</a:t>
            </a:fld>
            <a:endParaRPr lang="en-US" dirty="0"/>
          </a:p>
        </p:txBody>
      </p:sp>
    </p:spTree>
    <p:extLst>
      <p:ext uri="{BB962C8B-B14F-4D97-AF65-F5344CB8AC3E}">
        <p14:creationId xmlns:p14="http://schemas.microsoft.com/office/powerpoint/2010/main" val="210560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12391862"/>
              </p:ext>
            </p:extLst>
          </p:nvPr>
        </p:nvGraphicFramePr>
        <p:xfrm>
          <a:off x="128507" y="558139"/>
          <a:ext cx="7139192" cy="5956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3328515"/>
              </p:ext>
            </p:extLst>
          </p:nvPr>
        </p:nvGraphicFramePr>
        <p:xfrm>
          <a:off x="7311242" y="558140"/>
          <a:ext cx="4797631" cy="595607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 y="23750"/>
            <a:ext cx="12191998" cy="463138"/>
          </a:xfrm>
        </p:spPr>
        <p:txBody>
          <a:bodyPr>
            <a:noAutofit/>
          </a:bodyPr>
          <a:lstStyle/>
          <a:p>
            <a:r>
              <a:rPr lang="en-US" sz="2000" dirty="0" smtClean="0"/>
              <a:t>Employment Status by Race and Ethnicity in Ventura County, 2014</a:t>
            </a:r>
            <a:endParaRPr lang="en-US" sz="2000" dirty="0"/>
          </a:p>
        </p:txBody>
      </p:sp>
      <p:sp>
        <p:nvSpPr>
          <p:cNvPr id="7" name="TextBox 6"/>
          <p:cNvSpPr txBox="1"/>
          <p:nvPr/>
        </p:nvSpPr>
        <p:spPr>
          <a:xfrm>
            <a:off x="0" y="6514213"/>
            <a:ext cx="12191999" cy="338554"/>
          </a:xfrm>
          <a:prstGeom prst="rect">
            <a:avLst/>
          </a:prstGeom>
          <a:noFill/>
        </p:spPr>
        <p:txBody>
          <a:bodyPr wrap="square" rtlCol="0">
            <a:spAutoFit/>
          </a:bodyPr>
          <a:lstStyle/>
          <a:p>
            <a:pPr algn="ctr"/>
            <a:r>
              <a:rPr lang="en-US" sz="1600" dirty="0" smtClean="0">
                <a:hlinkClick r:id="rId4"/>
              </a:rPr>
              <a:t>Source: American Fact Finder, S2301</a:t>
            </a:r>
            <a:endParaRPr lang="en-US" sz="1600" dirty="0"/>
          </a:p>
        </p:txBody>
      </p:sp>
    </p:spTree>
    <p:extLst>
      <p:ext uri="{BB962C8B-B14F-4D97-AF65-F5344CB8AC3E}">
        <p14:creationId xmlns:p14="http://schemas.microsoft.com/office/powerpoint/2010/main" val="231159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51"/>
            <a:ext cx="12100956" cy="771896"/>
          </a:xfrm>
        </p:spPr>
        <p:txBody>
          <a:bodyPr>
            <a:noAutofit/>
          </a:bodyPr>
          <a:lstStyle/>
          <a:p>
            <a:r>
              <a:rPr lang="en-US" sz="2000" dirty="0" smtClean="0"/>
              <a:t>Earnings and Unemployment Rate by Educational Attainment in United States, 2014</a:t>
            </a:r>
            <a:endParaRPr lang="en-US" sz="20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t="23012" r="17108" b="38494"/>
          <a:stretch/>
        </p:blipFill>
        <p:spPr bwMode="auto">
          <a:xfrm>
            <a:off x="95004" y="878769"/>
            <a:ext cx="11922826" cy="564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14213"/>
            <a:ext cx="12191999" cy="369332"/>
          </a:xfrm>
          <a:prstGeom prst="rect">
            <a:avLst/>
          </a:prstGeom>
          <a:noFill/>
        </p:spPr>
        <p:txBody>
          <a:bodyPr wrap="square" rtlCol="0">
            <a:spAutoFit/>
          </a:bodyPr>
          <a:lstStyle/>
          <a:p>
            <a:pPr algn="ctr"/>
            <a:r>
              <a:rPr lang="en-US" dirty="0" smtClean="0">
                <a:hlinkClick r:id="rId4"/>
              </a:rPr>
              <a:t>Source: Bureau of Labor Statistics</a:t>
            </a:r>
            <a:endParaRPr lang="en-US" dirty="0"/>
          </a:p>
        </p:txBody>
      </p:sp>
    </p:spTree>
    <p:extLst>
      <p:ext uri="{BB962C8B-B14F-4D97-AF65-F5344CB8AC3E}">
        <p14:creationId xmlns:p14="http://schemas.microsoft.com/office/powerpoint/2010/main" val="1355211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50"/>
            <a:ext cx="12191999" cy="486888"/>
          </a:xfrm>
        </p:spPr>
        <p:txBody>
          <a:bodyPr>
            <a:noAutofit/>
          </a:bodyPr>
          <a:lstStyle/>
          <a:p>
            <a:r>
              <a:rPr lang="en-US" sz="2000" dirty="0" smtClean="0"/>
              <a:t>Median Income by Cities of Ventura County, 2013</a:t>
            </a:r>
            <a:endParaRPr lang="en-US" sz="2000"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4" t="1510" r="6167" b="4381"/>
          <a:stretch/>
        </p:blipFill>
        <p:spPr bwMode="auto">
          <a:xfrm>
            <a:off x="130629" y="629392"/>
            <a:ext cx="11934701" cy="588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14213"/>
            <a:ext cx="12191999" cy="369332"/>
          </a:xfrm>
          <a:prstGeom prst="rect">
            <a:avLst/>
          </a:prstGeom>
          <a:noFill/>
        </p:spPr>
        <p:txBody>
          <a:bodyPr wrap="square" rtlCol="0">
            <a:spAutoFit/>
          </a:bodyPr>
          <a:lstStyle/>
          <a:p>
            <a:pPr algn="ctr"/>
            <a:r>
              <a:rPr lang="en-US" dirty="0" smtClean="0">
                <a:hlinkClick r:id="rId3"/>
              </a:rPr>
              <a:t>Source: American Fact Finder, S1901</a:t>
            </a:r>
            <a:endParaRPr lang="en-US" dirty="0"/>
          </a:p>
        </p:txBody>
      </p:sp>
    </p:spTree>
    <p:extLst>
      <p:ext uri="{BB962C8B-B14F-4D97-AF65-F5344CB8AC3E}">
        <p14:creationId xmlns:p14="http://schemas.microsoft.com/office/powerpoint/2010/main" val="365592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3777"/>
          </a:xfrm>
        </p:spPr>
        <p:txBody>
          <a:bodyPr>
            <a:normAutofit/>
          </a:bodyPr>
          <a:lstStyle/>
          <a:p>
            <a:r>
              <a:rPr lang="en-US" sz="2400" dirty="0" smtClean="0"/>
              <a:t>Contents of presentation</a:t>
            </a:r>
            <a:endParaRPr lang="en-US" sz="2400" dirty="0"/>
          </a:p>
        </p:txBody>
      </p:sp>
      <p:sp>
        <p:nvSpPr>
          <p:cNvPr id="3" name="Content Placeholder 2"/>
          <p:cNvSpPr>
            <a:spLocks noGrp="1"/>
          </p:cNvSpPr>
          <p:nvPr>
            <p:ph idx="1"/>
          </p:nvPr>
        </p:nvSpPr>
        <p:spPr>
          <a:xfrm>
            <a:off x="1780711" y="1497467"/>
            <a:ext cx="8419722" cy="3376942"/>
          </a:xfrm>
        </p:spPr>
        <p:txBody>
          <a:bodyPr>
            <a:noAutofit/>
          </a:bodyPr>
          <a:lstStyle/>
          <a:p>
            <a:pPr marL="400050" indent="-400050">
              <a:buFont typeface="+mj-lt"/>
              <a:buAutoNum type="romanUcPeriod"/>
            </a:pPr>
            <a:r>
              <a:rPr lang="en-US" sz="2800" dirty="0" smtClean="0"/>
              <a:t>An Overview </a:t>
            </a:r>
          </a:p>
          <a:p>
            <a:pPr marL="400050" indent="-400050">
              <a:buFont typeface="+mj-lt"/>
              <a:buAutoNum type="romanUcPeriod"/>
            </a:pPr>
            <a:r>
              <a:rPr lang="en-US" sz="2800" dirty="0" smtClean="0"/>
              <a:t>State of Children </a:t>
            </a:r>
          </a:p>
          <a:p>
            <a:pPr marL="400050" indent="-400050">
              <a:buFont typeface="+mj-lt"/>
              <a:buAutoNum type="romanUcPeriod"/>
            </a:pPr>
            <a:r>
              <a:rPr lang="en-US" sz="2800" dirty="0" smtClean="0"/>
              <a:t>Housing Affordability </a:t>
            </a:r>
          </a:p>
          <a:p>
            <a:pPr marL="400050" indent="-400050">
              <a:buFont typeface="+mj-lt"/>
              <a:buAutoNum type="romanUcPeriod"/>
            </a:pPr>
            <a:r>
              <a:rPr lang="en-US" sz="2800" dirty="0" smtClean="0"/>
              <a:t> Income &amp; Employment</a:t>
            </a:r>
          </a:p>
          <a:p>
            <a:pPr marL="400050" indent="-400050">
              <a:buFont typeface="+mj-lt"/>
              <a:buAutoNum type="romanUcPeriod"/>
            </a:pPr>
            <a:r>
              <a:rPr lang="en-US" sz="2800" dirty="0" smtClean="0"/>
              <a:t>Conclusion and Ideas for Further Reflection</a:t>
            </a:r>
            <a:endParaRPr lang="en-US" sz="2800" dirty="0"/>
          </a:p>
        </p:txBody>
      </p:sp>
      <p:sp>
        <p:nvSpPr>
          <p:cNvPr id="6" name="Slide Number Placeholder 5"/>
          <p:cNvSpPr>
            <a:spLocks noGrp="1"/>
          </p:cNvSpPr>
          <p:nvPr>
            <p:ph type="sldNum" sz="quarter" idx="12"/>
          </p:nvPr>
        </p:nvSpPr>
        <p:spPr/>
        <p:txBody>
          <a:bodyPr/>
          <a:lstStyle/>
          <a:p>
            <a:fld id="{8749ECA8-9D20-41B3-B3A2-4FBF9756534B}" type="slidenum">
              <a:rPr lang="en-US" smtClean="0"/>
              <a:t>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610" y="5127185"/>
            <a:ext cx="6782780" cy="1593954"/>
          </a:xfrm>
          <a:prstGeom prst="rect">
            <a:avLst/>
          </a:prstGeom>
          <a:effectLst>
            <a:softEdge rad="317500"/>
          </a:effectLst>
        </p:spPr>
      </p:pic>
    </p:spTree>
    <p:extLst>
      <p:ext uri="{BB962C8B-B14F-4D97-AF65-F5344CB8AC3E}">
        <p14:creationId xmlns:p14="http://schemas.microsoft.com/office/powerpoint/2010/main" val="2592585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1999" cy="790575"/>
          </a:xfrm>
        </p:spPr>
        <p:txBody>
          <a:bodyPr>
            <a:noAutofit/>
          </a:bodyPr>
          <a:lstStyle/>
          <a:p>
            <a:r>
              <a:rPr lang="en-US" sz="2000" dirty="0" smtClean="0"/>
              <a:t>Unemployment Rate in Cities of Ventura County, Ventura County, California and United States, 2014</a:t>
            </a:r>
            <a:endParaRPr lang="en-US" sz="2000" dirty="0"/>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489" r="8373"/>
          <a:stretch/>
        </p:blipFill>
        <p:spPr bwMode="auto">
          <a:xfrm>
            <a:off x="95002" y="997527"/>
            <a:ext cx="11934701" cy="551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0" y="619244"/>
            <a:ext cx="12191999" cy="3782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ctr"/>
            <a:r>
              <a:rPr lang="en-US" dirty="0" smtClean="0"/>
              <a:t>Unemployment Rate in 2014:     </a:t>
            </a:r>
            <a:r>
              <a:rPr lang="en-US" u="sng" dirty="0" smtClean="0"/>
              <a:t>Ventura County</a:t>
            </a:r>
            <a:r>
              <a:rPr lang="en-US" dirty="0" smtClean="0"/>
              <a:t> – 9.4%      </a:t>
            </a:r>
            <a:r>
              <a:rPr lang="en-US" u="sng" dirty="0" smtClean="0"/>
              <a:t>California</a:t>
            </a:r>
            <a:r>
              <a:rPr lang="en-US" dirty="0" smtClean="0"/>
              <a:t> – 11%        </a:t>
            </a:r>
            <a:r>
              <a:rPr lang="en-US" u="sng" dirty="0" smtClean="0"/>
              <a:t>United States</a:t>
            </a:r>
            <a:r>
              <a:rPr lang="en-US" dirty="0" smtClean="0"/>
              <a:t> – 9.2%</a:t>
            </a:r>
            <a:endParaRPr lang="en-US" dirty="0"/>
          </a:p>
        </p:txBody>
      </p:sp>
      <p:sp>
        <p:nvSpPr>
          <p:cNvPr id="7" name="TextBox 6"/>
          <p:cNvSpPr txBox="1"/>
          <p:nvPr/>
        </p:nvSpPr>
        <p:spPr>
          <a:xfrm>
            <a:off x="1" y="6514213"/>
            <a:ext cx="12191998" cy="369332"/>
          </a:xfrm>
          <a:prstGeom prst="rect">
            <a:avLst/>
          </a:prstGeom>
          <a:noFill/>
        </p:spPr>
        <p:txBody>
          <a:bodyPr wrap="square" rtlCol="0">
            <a:spAutoFit/>
          </a:bodyPr>
          <a:lstStyle/>
          <a:p>
            <a:pPr algn="ctr"/>
            <a:r>
              <a:rPr lang="en-US" dirty="0" smtClean="0">
                <a:hlinkClick r:id="rId3"/>
              </a:rPr>
              <a:t>Source: American Fact Finder, S2301</a:t>
            </a:r>
            <a:endParaRPr lang="en-US" dirty="0"/>
          </a:p>
        </p:txBody>
      </p:sp>
    </p:spTree>
    <p:extLst>
      <p:ext uri="{BB962C8B-B14F-4D97-AF65-F5344CB8AC3E}">
        <p14:creationId xmlns:p14="http://schemas.microsoft.com/office/powerpoint/2010/main" val="2860311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50"/>
            <a:ext cx="12192000" cy="510639"/>
          </a:xfrm>
        </p:spPr>
        <p:txBody>
          <a:bodyPr>
            <a:noAutofit/>
          </a:bodyPr>
          <a:lstStyle/>
          <a:p>
            <a:r>
              <a:rPr lang="en-US" sz="2000" dirty="0" smtClean="0"/>
              <a:t>Median Income by Race and Ethnicity, 2013</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2195781832"/>
              </p:ext>
            </p:extLst>
          </p:nvPr>
        </p:nvGraphicFramePr>
        <p:xfrm>
          <a:off x="99579" y="620021"/>
          <a:ext cx="11977626" cy="3191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626909133"/>
              </p:ext>
            </p:extLst>
          </p:nvPr>
        </p:nvGraphicFramePr>
        <p:xfrm>
          <a:off x="111456" y="3848203"/>
          <a:ext cx="8667750" cy="26660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14213"/>
            <a:ext cx="12191999" cy="369332"/>
          </a:xfrm>
          <a:prstGeom prst="rect">
            <a:avLst/>
          </a:prstGeom>
          <a:noFill/>
        </p:spPr>
        <p:txBody>
          <a:bodyPr wrap="square" rtlCol="0">
            <a:spAutoFit/>
          </a:bodyPr>
          <a:lstStyle/>
          <a:p>
            <a:pPr algn="ctr"/>
            <a:r>
              <a:rPr lang="en-US" dirty="0" smtClean="0">
                <a:hlinkClick r:id="rId4"/>
              </a:rPr>
              <a:t>Source: American Fact Finder, S1903</a:t>
            </a:r>
            <a:endParaRPr lang="en-US"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2743" y="3858859"/>
            <a:ext cx="3135086" cy="265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00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084970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0778"/>
          </a:xfrm>
        </p:spPr>
        <p:txBody>
          <a:bodyPr>
            <a:normAutofit/>
          </a:bodyPr>
          <a:lstStyle/>
          <a:p>
            <a:r>
              <a:rPr lang="en-US" sz="2400" dirty="0" smtClean="0"/>
              <a:t>An Overview </a:t>
            </a:r>
            <a:endParaRPr lang="en-US" sz="2400" dirty="0"/>
          </a:p>
        </p:txBody>
      </p:sp>
      <p:sp>
        <p:nvSpPr>
          <p:cNvPr id="3" name="Content Placeholder 2"/>
          <p:cNvSpPr>
            <a:spLocks noGrp="1"/>
          </p:cNvSpPr>
          <p:nvPr>
            <p:ph idx="1"/>
          </p:nvPr>
        </p:nvSpPr>
        <p:spPr>
          <a:xfrm>
            <a:off x="540326" y="1066192"/>
            <a:ext cx="11111345" cy="5486400"/>
          </a:xfrm>
        </p:spPr>
        <p:txBody>
          <a:bodyPr>
            <a:noAutofit/>
          </a:bodyPr>
          <a:lstStyle/>
          <a:p>
            <a:pPr marL="0" indent="0">
              <a:buNone/>
            </a:pPr>
            <a:r>
              <a:rPr lang="en-US" sz="2400" b="1" dirty="0" smtClean="0">
                <a:uFill>
                  <a:solidFill>
                    <a:srgbClr val="FFC000"/>
                  </a:solidFill>
                </a:uFill>
              </a:rPr>
              <a:t>The Core of Economic and Social Disparities in Our Society</a:t>
            </a:r>
          </a:p>
          <a:p>
            <a:r>
              <a:rPr lang="en-US" sz="2000" dirty="0" smtClean="0">
                <a:uFill>
                  <a:solidFill>
                    <a:srgbClr val="FFC000"/>
                  </a:solidFill>
                </a:uFill>
              </a:rPr>
              <a:t>Poverty is the core of disparity in every community. </a:t>
            </a:r>
          </a:p>
          <a:p>
            <a:r>
              <a:rPr lang="en-US" sz="2000" dirty="0" smtClean="0">
                <a:uFill>
                  <a:solidFill>
                    <a:srgbClr val="FFC000"/>
                  </a:solidFill>
                </a:uFill>
              </a:rPr>
              <a:t>Poverty in a society can be viewed as denial of opportunities to those in poverty to improve their economic &amp; social status and living condition. </a:t>
            </a:r>
          </a:p>
          <a:p>
            <a:r>
              <a:rPr lang="en-US" sz="2000" dirty="0" smtClean="0">
                <a:uFill>
                  <a:solidFill>
                    <a:srgbClr val="FFC000"/>
                  </a:solidFill>
                </a:uFill>
              </a:rPr>
              <a:t>Despite some unexamined ideas poverty is not an inherent part of development of a person or an intrinsic characteristic of a group </a:t>
            </a:r>
          </a:p>
          <a:p>
            <a:r>
              <a:rPr lang="en-US" sz="2000" dirty="0" smtClean="0">
                <a:uFill>
                  <a:solidFill>
                    <a:srgbClr val="FFC000"/>
                  </a:solidFill>
                </a:uFill>
              </a:rPr>
              <a:t>Poverty is the direct product of the working of an economic system and social setting which themselves are impacted by the system. </a:t>
            </a:r>
          </a:p>
          <a:p>
            <a:r>
              <a:rPr lang="en-US" sz="2000" dirty="0" smtClean="0">
                <a:uFill>
                  <a:solidFill>
                    <a:srgbClr val="FFC000"/>
                  </a:solidFill>
                </a:uFill>
              </a:rPr>
              <a:t>Poverty among children and our inability to intervene through relevant and appropriate public policies  will allow such condition to continue beyond current generation. That is why social mobility in the US is among the worst among developed countries (the irony of not being able to have American Dream)</a:t>
            </a:r>
          </a:p>
          <a:p>
            <a:r>
              <a:rPr lang="en-US" sz="2000" dirty="0" smtClean="0">
                <a:uFill>
                  <a:solidFill>
                    <a:srgbClr val="FFC000"/>
                  </a:solidFill>
                </a:uFill>
              </a:rPr>
              <a:t>The key in understanding and helping to meet such essential needs depends on activism and social movement to bring a change of heart and mind in our societies for design and execution of relevant public policies in all levels of government. This is the true promotion of social democracy in USA.</a:t>
            </a:r>
          </a:p>
          <a:p>
            <a:endParaRPr lang="en-US" sz="2000" dirty="0" smtClean="0">
              <a:uFill>
                <a:solidFill>
                  <a:srgbClr val="FFC000"/>
                </a:solidFill>
              </a:uFill>
            </a:endParaRPr>
          </a:p>
          <a:p>
            <a:pPr marL="0" indent="0">
              <a:buNone/>
            </a:pPr>
            <a:r>
              <a:rPr lang="en-US" sz="2400" dirty="0" smtClean="0">
                <a:uFill>
                  <a:solidFill>
                    <a:srgbClr val="FFC000"/>
                  </a:solidFill>
                </a:uFill>
              </a:rPr>
              <a:t> </a:t>
            </a:r>
          </a:p>
          <a:p>
            <a:pPr marL="0" indent="0">
              <a:buNone/>
            </a:pPr>
            <a:endParaRPr lang="en-US" sz="2400" b="1" dirty="0" smtClean="0">
              <a:uFill>
                <a:solidFill>
                  <a:srgbClr val="FFC000"/>
                </a:solidFill>
              </a:uFill>
            </a:endParaRPr>
          </a:p>
          <a:p>
            <a:pPr marL="0" indent="0" algn="just">
              <a:buNone/>
            </a:pPr>
            <a:endParaRPr lang="en-US" sz="2400" dirty="0" smtClean="0"/>
          </a:p>
          <a:p>
            <a:endParaRPr lang="en-US" sz="2400" b="1" dirty="0" smtClean="0"/>
          </a:p>
        </p:txBody>
      </p:sp>
      <p:sp>
        <p:nvSpPr>
          <p:cNvPr id="6" name="Slide Number Placeholder 5"/>
          <p:cNvSpPr>
            <a:spLocks noGrp="1"/>
          </p:cNvSpPr>
          <p:nvPr>
            <p:ph type="sldNum" sz="quarter" idx="12"/>
          </p:nvPr>
        </p:nvSpPr>
        <p:spPr/>
        <p:txBody>
          <a:bodyPr/>
          <a:lstStyle/>
          <a:p>
            <a:fld id="{8749ECA8-9D20-41B3-B3A2-4FBF9756534B}" type="slidenum">
              <a:rPr lang="en-US" smtClean="0"/>
              <a:t>3</a:t>
            </a:fld>
            <a:endParaRPr lang="en-US" dirty="0"/>
          </a:p>
        </p:txBody>
      </p:sp>
    </p:spTree>
    <p:extLst>
      <p:ext uri="{BB962C8B-B14F-4D97-AF65-F5344CB8AC3E}">
        <p14:creationId xmlns:p14="http://schemas.microsoft.com/office/powerpoint/2010/main" val="80279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9397"/>
          </a:xfrm>
        </p:spPr>
        <p:txBody>
          <a:bodyPr>
            <a:normAutofit/>
          </a:bodyPr>
          <a:lstStyle/>
          <a:p>
            <a:r>
              <a:rPr lang="en-US" sz="2400" dirty="0"/>
              <a:t>An Overview </a:t>
            </a:r>
          </a:p>
        </p:txBody>
      </p:sp>
      <p:sp>
        <p:nvSpPr>
          <p:cNvPr id="3" name="Content Placeholder 2"/>
          <p:cNvSpPr>
            <a:spLocks noGrp="1"/>
          </p:cNvSpPr>
          <p:nvPr>
            <p:ph idx="1"/>
          </p:nvPr>
        </p:nvSpPr>
        <p:spPr>
          <a:xfrm>
            <a:off x="1187533" y="1140032"/>
            <a:ext cx="9690264" cy="4275116"/>
          </a:xfrm>
        </p:spPr>
        <p:txBody>
          <a:bodyPr>
            <a:normAutofit/>
          </a:bodyPr>
          <a:lstStyle/>
          <a:p>
            <a:pPr marL="0" indent="0">
              <a:buNone/>
            </a:pPr>
            <a:r>
              <a:rPr lang="en-US" sz="2400" b="1" dirty="0">
                <a:uFill>
                  <a:solidFill>
                    <a:srgbClr val="FFC000"/>
                  </a:solidFill>
                </a:uFill>
              </a:rPr>
              <a:t>Purpose of this Presentation</a:t>
            </a:r>
          </a:p>
          <a:p>
            <a:pPr marL="0" indent="0" algn="just">
              <a:buNone/>
            </a:pPr>
            <a:r>
              <a:rPr lang="en-US" sz="2000" dirty="0"/>
              <a:t>This </a:t>
            </a:r>
            <a:r>
              <a:rPr lang="en-US" sz="2000" dirty="0" smtClean="0"/>
              <a:t>presentation has </a:t>
            </a:r>
            <a:r>
              <a:rPr lang="en-US" sz="2000" dirty="0"/>
              <a:t>the explicit aim of </a:t>
            </a:r>
            <a:r>
              <a:rPr lang="en-US" sz="2000" dirty="0" smtClean="0"/>
              <a:t>helping us to understand some of the prevailing realities of our communities in Ventura County.</a:t>
            </a:r>
            <a:endParaRPr lang="en-US" sz="2000" dirty="0"/>
          </a:p>
          <a:p>
            <a:pPr marL="0" indent="0" algn="just">
              <a:buNone/>
            </a:pPr>
            <a:r>
              <a:rPr lang="en-US" sz="2000" dirty="0"/>
              <a:t>The hope is to serve as a </a:t>
            </a:r>
            <a:r>
              <a:rPr lang="en-US" sz="2000" dirty="0" smtClean="0"/>
              <a:t>reference to bring our focus on various themes of this conference and hopefully along the way for </a:t>
            </a:r>
            <a:r>
              <a:rPr lang="en-US" sz="2000" dirty="0"/>
              <a:t>creation of relevant public </a:t>
            </a:r>
            <a:r>
              <a:rPr lang="en-US" sz="2000" dirty="0" smtClean="0"/>
              <a:t>policies to reduce the negative impacts on our families who have been struggling to make the ends meet despite of living in one of the most affluent communities of Southern California. </a:t>
            </a:r>
            <a:endParaRPr lang="en-US" sz="2000" dirty="0"/>
          </a:p>
        </p:txBody>
      </p:sp>
      <p:sp>
        <p:nvSpPr>
          <p:cNvPr id="4" name="Slide Number Placeholder 3"/>
          <p:cNvSpPr>
            <a:spLocks noGrp="1"/>
          </p:cNvSpPr>
          <p:nvPr>
            <p:ph type="sldNum" sz="quarter" idx="12"/>
          </p:nvPr>
        </p:nvSpPr>
        <p:spPr/>
        <p:txBody>
          <a:bodyPr/>
          <a:lstStyle/>
          <a:p>
            <a:fld id="{8749ECA8-9D20-41B3-B3A2-4FBF9756534B}" type="slidenum">
              <a:rPr lang="en-US" smtClean="0"/>
              <a:t>4</a:t>
            </a:fld>
            <a:endParaRPr lang="en-US" dirty="0"/>
          </a:p>
        </p:txBody>
      </p:sp>
    </p:spTree>
    <p:extLst>
      <p:ext uri="{BB962C8B-B14F-4D97-AF65-F5344CB8AC3E}">
        <p14:creationId xmlns:p14="http://schemas.microsoft.com/office/powerpoint/2010/main" val="69300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1774479"/>
            <a:ext cx="8991600" cy="2258185"/>
          </a:xfrm>
        </p:spPr>
        <p:txBody>
          <a:bodyPr/>
          <a:lstStyle/>
          <a:p>
            <a:r>
              <a:rPr lang="en-US" sz="4000" dirty="0"/>
              <a:t>State of </a:t>
            </a:r>
            <a:r>
              <a:rPr lang="en-US" sz="4000" dirty="0" smtClean="0"/>
              <a:t>The Children in Ventura County</a:t>
            </a:r>
            <a:r>
              <a:rPr lang="en-US" sz="4000" dirty="0"/>
              <a:t/>
            </a:r>
            <a:br>
              <a:rPr lang="en-US" sz="4000" dirty="0"/>
            </a:br>
            <a:endParaRPr lang="en-US" dirty="0"/>
          </a:p>
        </p:txBody>
      </p:sp>
      <p:sp>
        <p:nvSpPr>
          <p:cNvPr id="6" name="Text Placeholder 5"/>
          <p:cNvSpPr>
            <a:spLocks noGrp="1"/>
          </p:cNvSpPr>
          <p:nvPr>
            <p:ph type="body" idx="1"/>
          </p:nvPr>
        </p:nvSpPr>
        <p:spPr/>
        <p:txBody>
          <a:bodyPr>
            <a:normAutofit lnSpcReduction="10000"/>
          </a:bodyPr>
          <a:lstStyle/>
          <a:p>
            <a:r>
              <a:rPr lang="en-US" dirty="0" smtClean="0"/>
              <a:t>Nurturing our children will prepare them for a much better life. A better life of individuals is the key for building better societies, avoiding poverty and increasing quality of life in our communities. </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5</a:t>
            </a:fld>
            <a:endParaRPr lang="en-US" dirty="0"/>
          </a:p>
        </p:txBody>
      </p:sp>
      <p:pic>
        <p:nvPicPr>
          <p:cNvPr id="7" name="Picture 6"/>
          <p:cNvPicPr>
            <a:picLocks noChangeAspect="1"/>
          </p:cNvPicPr>
          <p:nvPr/>
        </p:nvPicPr>
        <p:blipFill>
          <a:blip r:embed="rId2"/>
          <a:stretch>
            <a:fillRect/>
          </a:stretch>
        </p:blipFill>
        <p:spPr>
          <a:xfrm>
            <a:off x="4724281" y="303942"/>
            <a:ext cx="2743438" cy="597460"/>
          </a:xfrm>
          <a:prstGeom prst="rect">
            <a:avLst/>
          </a:prstGeom>
        </p:spPr>
      </p:pic>
    </p:spTree>
    <p:extLst>
      <p:ext uri="{BB962C8B-B14F-4D97-AF65-F5344CB8AC3E}">
        <p14:creationId xmlns:p14="http://schemas.microsoft.com/office/powerpoint/2010/main" val="391218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7029"/>
          </a:xfrm>
        </p:spPr>
        <p:txBody>
          <a:bodyPr>
            <a:normAutofit fontScale="90000"/>
          </a:bodyPr>
          <a:lstStyle/>
          <a:p>
            <a:r>
              <a:rPr lang="en-US" sz="2400" dirty="0" smtClean="0"/>
              <a:t>State of the children in Ventura County</a:t>
            </a:r>
            <a:endParaRPr lang="en-US" sz="2400" dirty="0"/>
          </a:p>
        </p:txBody>
      </p:sp>
      <p:sp>
        <p:nvSpPr>
          <p:cNvPr id="3" name="Content Placeholder 2"/>
          <p:cNvSpPr>
            <a:spLocks noGrp="1"/>
          </p:cNvSpPr>
          <p:nvPr>
            <p:ph idx="1"/>
          </p:nvPr>
        </p:nvSpPr>
        <p:spPr>
          <a:xfrm>
            <a:off x="1149084" y="1257726"/>
            <a:ext cx="9768689" cy="4608214"/>
          </a:xfrm>
        </p:spPr>
        <p:txBody>
          <a:bodyPr>
            <a:normAutofit/>
          </a:bodyPr>
          <a:lstStyle/>
          <a:p>
            <a:pPr marL="0" indent="0">
              <a:buNone/>
            </a:pPr>
            <a:r>
              <a:rPr lang="en-US" dirty="0" smtClean="0"/>
              <a:t>In this section we used Misery Index to present the state of our children with particular emphasis on early childhood development.</a:t>
            </a:r>
          </a:p>
          <a:p>
            <a:pPr marL="0" indent="0">
              <a:buNone/>
            </a:pPr>
            <a:r>
              <a:rPr lang="en-US" b="1" dirty="0" smtClean="0"/>
              <a:t>What is Misery Index</a:t>
            </a:r>
          </a:p>
          <a:p>
            <a:pPr marL="0" indent="0">
              <a:buNone/>
            </a:pPr>
            <a:r>
              <a:rPr lang="en-US" dirty="0" smtClean="0"/>
              <a:t>It is an index which was created in a study for the First Five of Ventura County (thanks to Claudia Harrison) some five years ago with the aim of depicting the socio-economic condition of children in Ventura County. </a:t>
            </a:r>
          </a:p>
          <a:p>
            <a:pPr marL="0" indent="0">
              <a:buNone/>
            </a:pPr>
            <a:r>
              <a:rPr lang="en-US" dirty="0" smtClean="0"/>
              <a:t>The idea at the time was to use it for assessing the extent of the needs for </a:t>
            </a:r>
            <a:r>
              <a:rPr lang="en-US" dirty="0" smtClean="0"/>
              <a:t>NfL</a:t>
            </a:r>
            <a:r>
              <a:rPr lang="en-US" dirty="0" smtClean="0"/>
              <a:t> (Neighborhood for Learning) within the county for a better allocations of the scarce funds of the First Five.</a:t>
            </a:r>
          </a:p>
          <a:p>
            <a:pPr marL="0" indent="0">
              <a:buNone/>
            </a:pPr>
            <a:r>
              <a:rPr lang="en-US" dirty="0" smtClean="0"/>
              <a:t>We have made some changes since that time with regard to  both collection of various indicators to reduce interdependence among the factors used in its construction and change of geographic locations from </a:t>
            </a:r>
            <a:r>
              <a:rPr lang="en-US" dirty="0" smtClean="0"/>
              <a:t>NfL</a:t>
            </a:r>
            <a:r>
              <a:rPr lang="en-US" dirty="0" smtClean="0"/>
              <a:t> to School Districts within the county. The latter one was to allow us conduct California wide research and not just  for Ventura County.</a:t>
            </a:r>
            <a:endParaRPr lang="en-US" dirty="0"/>
          </a:p>
        </p:txBody>
      </p:sp>
      <p:sp>
        <p:nvSpPr>
          <p:cNvPr id="4" name="Slide Number Placeholder 3"/>
          <p:cNvSpPr>
            <a:spLocks noGrp="1"/>
          </p:cNvSpPr>
          <p:nvPr>
            <p:ph type="sldNum" sz="quarter" idx="12"/>
          </p:nvPr>
        </p:nvSpPr>
        <p:spPr/>
        <p:txBody>
          <a:bodyPr/>
          <a:lstStyle/>
          <a:p>
            <a:fld id="{8749ECA8-9D20-41B3-B3A2-4FBF9756534B}" type="slidenum">
              <a:rPr lang="en-US" smtClean="0"/>
              <a:t>6</a:t>
            </a:fld>
            <a:endParaRPr lang="en-US" dirty="0"/>
          </a:p>
        </p:txBody>
      </p:sp>
    </p:spTree>
    <p:extLst>
      <p:ext uri="{BB962C8B-B14F-4D97-AF65-F5344CB8AC3E}">
        <p14:creationId xmlns:p14="http://schemas.microsoft.com/office/powerpoint/2010/main" val="111323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3489"/>
          </a:xfrm>
        </p:spPr>
        <p:txBody>
          <a:bodyPr>
            <a:normAutofit/>
          </a:bodyPr>
          <a:lstStyle/>
          <a:p>
            <a:r>
              <a:rPr lang="en-US" sz="2400" dirty="0" smtClean="0"/>
              <a:t>Building Block of The </a:t>
            </a:r>
            <a:r>
              <a:rPr lang="en-US" sz="2400" dirty="0"/>
              <a:t>misery index </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168919161"/>
              </p:ext>
            </p:extLst>
          </p:nvPr>
        </p:nvGraphicFramePr>
        <p:xfrm>
          <a:off x="465322" y="1762366"/>
          <a:ext cx="5147537" cy="4191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2275837291"/>
              </p:ext>
            </p:extLst>
          </p:nvPr>
        </p:nvGraphicFramePr>
        <p:xfrm>
          <a:off x="6096000" y="1762366"/>
          <a:ext cx="5896005" cy="41917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Slide Number Placeholder 11"/>
          <p:cNvSpPr>
            <a:spLocks noGrp="1"/>
          </p:cNvSpPr>
          <p:nvPr>
            <p:ph type="sldNum" sz="quarter" idx="12"/>
          </p:nvPr>
        </p:nvSpPr>
        <p:spPr/>
        <p:txBody>
          <a:bodyPr/>
          <a:lstStyle/>
          <a:p>
            <a:fld id="{8749ECA8-9D20-41B3-B3A2-4FBF9756534B}" type="slidenum">
              <a:rPr lang="en-US" smtClean="0"/>
              <a:t>7</a:t>
            </a:fld>
            <a:endParaRPr lang="en-US" dirty="0"/>
          </a:p>
        </p:txBody>
      </p:sp>
    </p:spTree>
    <p:extLst>
      <p:ext uri="{BB962C8B-B14F-4D97-AF65-F5344CB8AC3E}">
        <p14:creationId xmlns:p14="http://schemas.microsoft.com/office/powerpoint/2010/main" val="294341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Misery Index in Ventura County School </a:t>
            </a:r>
            <a:r>
              <a:rPr lang="en-US" dirty="0" smtClean="0"/>
              <a:t>Districts</a:t>
            </a:r>
            <a:endParaRPr lang="en-US" dirty="0"/>
          </a:p>
        </p:txBody>
      </p:sp>
      <p:sp>
        <p:nvSpPr>
          <p:cNvPr id="7" name="Text Placeholder 6"/>
          <p:cNvSpPr>
            <a:spLocks noGrp="1"/>
          </p:cNvSpPr>
          <p:nvPr>
            <p:ph type="body" idx="1"/>
          </p:nvPr>
        </p:nvSpPr>
        <p:spPr>
          <a:xfrm>
            <a:off x="3892215" y="4546429"/>
            <a:ext cx="4407570" cy="1265082"/>
          </a:xfrm>
        </p:spPr>
        <p:txBody>
          <a:bodyPr/>
          <a:lstStyle/>
          <a:p>
            <a:pPr algn="r"/>
            <a:r>
              <a:rPr lang="en-US" i="1" dirty="0" smtClean="0"/>
              <a:t>“Every </a:t>
            </a:r>
            <a:r>
              <a:rPr lang="en-US" i="1" dirty="0"/>
              <a:t>child is an artist. The problem is how to remain an artist once we grow </a:t>
            </a:r>
            <a:r>
              <a:rPr lang="en-US" i="1" dirty="0" smtClean="0"/>
              <a:t>up”</a:t>
            </a:r>
          </a:p>
          <a:p>
            <a:pPr algn="r"/>
            <a:r>
              <a:rPr lang="en-US" dirty="0"/>
              <a:t>Pablo </a:t>
            </a:r>
            <a:r>
              <a:rPr lang="en-US" dirty="0" smtClean="0"/>
              <a:t>Picasso</a:t>
            </a:r>
            <a:endParaRPr lang="en-US" dirty="0"/>
          </a:p>
        </p:txBody>
      </p:sp>
      <p:sp>
        <p:nvSpPr>
          <p:cNvPr id="8" name="Slide Number Placeholder 7"/>
          <p:cNvSpPr>
            <a:spLocks noGrp="1"/>
          </p:cNvSpPr>
          <p:nvPr>
            <p:ph type="sldNum" sz="quarter" idx="12"/>
          </p:nvPr>
        </p:nvSpPr>
        <p:spPr/>
        <p:txBody>
          <a:bodyPr/>
          <a:lstStyle/>
          <a:p>
            <a:fld id="{8749ECA8-9D20-41B3-B3A2-4FBF9756534B}" type="slidenum">
              <a:rPr lang="en-US" smtClean="0"/>
              <a:t>8</a:t>
            </a:fld>
            <a:endParaRPr lang="en-US" dirty="0"/>
          </a:p>
        </p:txBody>
      </p:sp>
      <p:pic>
        <p:nvPicPr>
          <p:cNvPr id="11" name="Picture 10"/>
          <p:cNvPicPr>
            <a:picLocks noChangeAspect="1"/>
          </p:cNvPicPr>
          <p:nvPr/>
        </p:nvPicPr>
        <p:blipFill>
          <a:blip r:embed="rId2"/>
          <a:stretch>
            <a:fillRect/>
          </a:stretch>
        </p:blipFill>
        <p:spPr>
          <a:xfrm>
            <a:off x="4724281" y="303942"/>
            <a:ext cx="2743438" cy="597460"/>
          </a:xfrm>
          <a:prstGeom prst="rect">
            <a:avLst/>
          </a:prstGeom>
        </p:spPr>
      </p:pic>
    </p:spTree>
    <p:extLst>
      <p:ext uri="{BB962C8B-B14F-4D97-AF65-F5344CB8AC3E}">
        <p14:creationId xmlns:p14="http://schemas.microsoft.com/office/powerpoint/2010/main" val="1238976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103917"/>
          </a:xfrm>
          <a:prstGeom prst="rect">
            <a:avLst/>
          </a:prstGeom>
          <a:ln>
            <a:solidFill>
              <a:srgbClr val="7030A0"/>
            </a:solidFill>
          </a:ln>
        </p:spPr>
      </p:pic>
      <p:sp>
        <p:nvSpPr>
          <p:cNvPr id="4" name="Slide Number Placeholder 3"/>
          <p:cNvSpPr>
            <a:spLocks noGrp="1"/>
          </p:cNvSpPr>
          <p:nvPr>
            <p:ph type="sldNum" sz="quarter" idx="12"/>
          </p:nvPr>
        </p:nvSpPr>
        <p:spPr/>
        <p:txBody>
          <a:bodyPr/>
          <a:lstStyle/>
          <a:p>
            <a:fld id="{8749ECA8-9D20-41B3-B3A2-4FBF9756534B}" type="slidenum">
              <a:rPr lang="en-US" smtClean="0"/>
              <a:t>9</a:t>
            </a:fld>
            <a:endParaRPr lang="en-US" dirty="0"/>
          </a:p>
        </p:txBody>
      </p:sp>
      <p:sp>
        <p:nvSpPr>
          <p:cNvPr id="5" name="TextBox 4"/>
          <p:cNvSpPr txBox="1"/>
          <p:nvPr/>
        </p:nvSpPr>
        <p:spPr>
          <a:xfrm>
            <a:off x="0" y="6287387"/>
            <a:ext cx="12192000" cy="369332"/>
          </a:xfrm>
          <a:prstGeom prst="rect">
            <a:avLst/>
          </a:prstGeom>
          <a:noFill/>
        </p:spPr>
        <p:txBody>
          <a:bodyPr wrap="square" rtlCol="0">
            <a:spAutoFit/>
          </a:bodyPr>
          <a:lstStyle/>
          <a:p>
            <a:pPr algn="ctr"/>
            <a:r>
              <a:rPr lang="en-US" dirty="0" smtClean="0"/>
              <a:t>Source: Center for Leadership and Values</a:t>
            </a:r>
            <a:endParaRPr lang="en-US" dirty="0"/>
          </a:p>
        </p:txBody>
      </p:sp>
    </p:spTree>
    <p:extLst>
      <p:ext uri="{BB962C8B-B14F-4D97-AF65-F5344CB8AC3E}">
        <p14:creationId xmlns:p14="http://schemas.microsoft.com/office/powerpoint/2010/main" val="234309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5045</TotalTime>
  <Words>1097</Words>
  <Application>Microsoft Office PowerPoint</Application>
  <PresentationFormat>Custom</PresentationFormat>
  <Paragraphs>101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Parcel</vt:lpstr>
      <vt:lpstr>An Overview of Economic &amp; Social Disparities in Ventura County: Focusing on Children, Housing, Employment &amp; Income</vt:lpstr>
      <vt:lpstr>Contents of presentation</vt:lpstr>
      <vt:lpstr>An Overview </vt:lpstr>
      <vt:lpstr>An Overview </vt:lpstr>
      <vt:lpstr>State of The Children in Ventura County </vt:lpstr>
      <vt:lpstr>State of the children in Ventura County</vt:lpstr>
      <vt:lpstr>Building Block of The misery index </vt:lpstr>
      <vt:lpstr>Misery Index in Ventura County School Districts</vt:lpstr>
      <vt:lpstr>PowerPoint Presentation</vt:lpstr>
      <vt:lpstr>PowerPoint Presentation</vt:lpstr>
      <vt:lpstr>Geographic Distribution of Children Faced with Misery or Comfort Within Each County (Ventura)</vt:lpstr>
      <vt:lpstr>Housing Affordability</vt:lpstr>
      <vt:lpstr>PowerPoint Presentation</vt:lpstr>
      <vt:lpstr>Housing affordability in Ventura County, 2014</vt:lpstr>
      <vt:lpstr>Homeless Public School Students in California, Ventura County and Ventura County Zip Codes, 2014</vt:lpstr>
      <vt:lpstr>Income &amp; Employment</vt:lpstr>
      <vt:lpstr>Employment Status by Race and Ethnicity in Ventura County, 2014</vt:lpstr>
      <vt:lpstr>Earnings and Unemployment Rate by Educational Attainment in United States, 2014</vt:lpstr>
      <vt:lpstr>Median Income by Cities of Ventura County, 2013</vt:lpstr>
      <vt:lpstr>Unemployment Rate in Cities of Ventura County, Ventura County, California and United States, 2014</vt:lpstr>
      <vt:lpstr>Median Income by Race and Ethnicity, 2013</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Egor Tiunov</dc:creator>
  <cp:lastModifiedBy>Damooei, Jamshid</cp:lastModifiedBy>
  <cp:revision>169</cp:revision>
  <dcterms:created xsi:type="dcterms:W3CDTF">2016-01-21T20:10:33Z</dcterms:created>
  <dcterms:modified xsi:type="dcterms:W3CDTF">2016-02-22T17:11:14Z</dcterms:modified>
</cp:coreProperties>
</file>