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70" r:id="rId11"/>
    <p:sldId id="273" r:id="rId12"/>
    <p:sldId id="266" r:id="rId13"/>
    <p:sldId id="267" r:id="rId14"/>
    <p:sldId id="268" r:id="rId15"/>
    <p:sldId id="269"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Acres of Urban</a:t>
            </a:r>
            <a:r>
              <a:rPr lang="en-US" baseline="0" dirty="0"/>
              <a:t> and Build-Up Land in Ventura County </a:t>
            </a:r>
            <a:endParaRPr lang="en-US" baseline="0" dirty="0" smtClean="0"/>
          </a:p>
          <a:p>
            <a:pPr>
              <a:defRPr/>
            </a:pPr>
            <a:r>
              <a:rPr lang="en-US" baseline="0" dirty="0" smtClean="0"/>
              <a:t>(</a:t>
            </a:r>
            <a:r>
              <a:rPr lang="en-US" baseline="0" dirty="0"/>
              <a:t>1984-2012)</a:t>
            </a:r>
            <a:endParaRPr lang="en-US" dirty="0"/>
          </a:p>
        </c:rich>
      </c:tx>
      <c:layout/>
      <c:overlay val="0"/>
    </c:title>
    <c:autoTitleDeleted val="0"/>
    <c:plotArea>
      <c:layout/>
      <c:barChart>
        <c:barDir val="col"/>
        <c:grouping val="clustered"/>
        <c:varyColors val="0"/>
        <c:ser>
          <c:idx val="1"/>
          <c:order val="0"/>
          <c:tx>
            <c:strRef>
              <c:f>'Areas of Urban and Built-Up Lan'!$A$4</c:f>
              <c:strCache>
                <c:ptCount val="1"/>
                <c:pt idx="0">
                  <c:v> Urban and Built-Up Land</c:v>
                </c:pt>
              </c:strCache>
            </c:strRef>
          </c:tx>
          <c:invertIfNegative val="0"/>
          <c:cat>
            <c:numRef>
              <c:f>'Areas of Urban and Built-Up Lan'!$B$3:$P$3</c:f>
              <c:numCache>
                <c:formatCode>General</c:formatCode>
                <c:ptCount val="15"/>
                <c:pt idx="0">
                  <c:v>1984</c:v>
                </c:pt>
                <c:pt idx="1">
                  <c:v>1986</c:v>
                </c:pt>
                <c:pt idx="2">
                  <c:v>1988</c:v>
                </c:pt>
                <c:pt idx="3">
                  <c:v>1990</c:v>
                </c:pt>
                <c:pt idx="4">
                  <c:v>1992</c:v>
                </c:pt>
                <c:pt idx="5">
                  <c:v>1994</c:v>
                </c:pt>
                <c:pt idx="6">
                  <c:v>1996</c:v>
                </c:pt>
                <c:pt idx="7">
                  <c:v>1998</c:v>
                </c:pt>
                <c:pt idx="8">
                  <c:v>2000</c:v>
                </c:pt>
                <c:pt idx="9">
                  <c:v>2002</c:v>
                </c:pt>
                <c:pt idx="10">
                  <c:v>2004</c:v>
                </c:pt>
                <c:pt idx="11">
                  <c:v>2006</c:v>
                </c:pt>
                <c:pt idx="12">
                  <c:v>2008</c:v>
                </c:pt>
                <c:pt idx="13">
                  <c:v>2010</c:v>
                </c:pt>
                <c:pt idx="14">
                  <c:v>2012</c:v>
                </c:pt>
              </c:numCache>
            </c:numRef>
          </c:cat>
          <c:val>
            <c:numRef>
              <c:f>'Areas of Urban and Built-Up Lan'!$B$4:$P$4</c:f>
              <c:numCache>
                <c:formatCode>#,##0</c:formatCode>
                <c:ptCount val="15"/>
                <c:pt idx="0">
                  <c:v>77613</c:v>
                </c:pt>
                <c:pt idx="1">
                  <c:v>80657</c:v>
                </c:pt>
                <c:pt idx="2">
                  <c:v>83603</c:v>
                </c:pt>
                <c:pt idx="3">
                  <c:v>87859</c:v>
                </c:pt>
                <c:pt idx="4">
                  <c:v>89035</c:v>
                </c:pt>
                <c:pt idx="5">
                  <c:v>91541</c:v>
                </c:pt>
                <c:pt idx="6">
                  <c:v>92883</c:v>
                </c:pt>
                <c:pt idx="7">
                  <c:v>95522</c:v>
                </c:pt>
                <c:pt idx="8">
                  <c:v>97236</c:v>
                </c:pt>
                <c:pt idx="9">
                  <c:v>99789</c:v>
                </c:pt>
                <c:pt idx="10">
                  <c:v>101841</c:v>
                </c:pt>
                <c:pt idx="11">
                  <c:v>102874</c:v>
                </c:pt>
                <c:pt idx="12">
                  <c:v>104280</c:v>
                </c:pt>
                <c:pt idx="13">
                  <c:v>105233</c:v>
                </c:pt>
                <c:pt idx="14">
                  <c:v>105461</c:v>
                </c:pt>
              </c:numCache>
            </c:numRef>
          </c:val>
        </c:ser>
        <c:dLbls>
          <c:showLegendKey val="0"/>
          <c:showVal val="1"/>
          <c:showCatName val="0"/>
          <c:showSerName val="0"/>
          <c:showPercent val="0"/>
          <c:showBubbleSize val="0"/>
        </c:dLbls>
        <c:gapWidth val="150"/>
        <c:axId val="86584704"/>
        <c:axId val="85587072"/>
      </c:barChart>
      <c:catAx>
        <c:axId val="86584704"/>
        <c:scaling>
          <c:orientation val="minMax"/>
        </c:scaling>
        <c:delete val="0"/>
        <c:axPos val="b"/>
        <c:numFmt formatCode="General" sourceLinked="1"/>
        <c:majorTickMark val="out"/>
        <c:minorTickMark val="none"/>
        <c:tickLblPos val="nextTo"/>
        <c:crossAx val="85587072"/>
        <c:crosses val="autoZero"/>
        <c:auto val="1"/>
        <c:lblAlgn val="ctr"/>
        <c:lblOffset val="100"/>
        <c:noMultiLvlLbl val="0"/>
      </c:catAx>
      <c:valAx>
        <c:axId val="85587072"/>
        <c:scaling>
          <c:orientation val="minMax"/>
        </c:scaling>
        <c:delete val="0"/>
        <c:axPos val="l"/>
        <c:majorGridlines/>
        <c:title>
          <c:tx>
            <c:rich>
              <a:bodyPr rot="-5400000" vert="horz"/>
              <a:lstStyle/>
              <a:p>
                <a:pPr>
                  <a:defRPr/>
                </a:pPr>
                <a:r>
                  <a:rPr lang="en-US"/>
                  <a:t>Acres</a:t>
                </a:r>
              </a:p>
            </c:rich>
          </c:tx>
          <c:layout/>
          <c:overlay val="0"/>
        </c:title>
        <c:numFmt formatCode="#,##0" sourceLinked="1"/>
        <c:majorTickMark val="out"/>
        <c:minorTickMark val="none"/>
        <c:tickLblPos val="nextTo"/>
        <c:crossAx val="8658470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New Housing Units Permitted in Ventura County </a:t>
            </a:r>
            <a:endParaRPr lang="en-US" dirty="0" smtClean="0"/>
          </a:p>
          <a:p>
            <a:pPr>
              <a:defRPr/>
            </a:pPr>
            <a:r>
              <a:rPr lang="en-US" dirty="0" smtClean="0"/>
              <a:t>(</a:t>
            </a:r>
            <a:r>
              <a:rPr lang="en-US" dirty="0"/>
              <a:t>2001-2013)</a:t>
            </a:r>
          </a:p>
        </c:rich>
      </c:tx>
      <c:layout/>
      <c:overlay val="0"/>
    </c:title>
    <c:autoTitleDeleted val="0"/>
    <c:plotArea>
      <c:layout/>
      <c:barChart>
        <c:barDir val="col"/>
        <c:grouping val="clustered"/>
        <c:varyColors val="0"/>
        <c:ser>
          <c:idx val="1"/>
          <c:order val="0"/>
          <c:tx>
            <c:strRef>
              <c:f>'New Housing Starts'!$A$4</c:f>
              <c:strCache>
                <c:ptCount val="1"/>
                <c:pt idx="0">
                  <c:v># Housing Units Permitted</c:v>
                </c:pt>
              </c:strCache>
            </c:strRef>
          </c:tx>
          <c:invertIfNegative val="0"/>
          <c:cat>
            <c:numRef>
              <c:f>'New Housing Starts'!$B$3:$N$3</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'New Housing Starts'!$B$4:$N$4</c:f>
              <c:numCache>
                <c:formatCode>General</c:formatCode>
                <c:ptCount val="13"/>
                <c:pt idx="0">
                  <c:v>3442</c:v>
                </c:pt>
                <c:pt idx="1">
                  <c:v>2449</c:v>
                </c:pt>
                <c:pt idx="2">
                  <c:v>3567</c:v>
                </c:pt>
                <c:pt idx="3">
                  <c:v>2592</c:v>
                </c:pt>
                <c:pt idx="4">
                  <c:v>4023</c:v>
                </c:pt>
                <c:pt idx="5">
                  <c:v>1575</c:v>
                </c:pt>
                <c:pt idx="6">
                  <c:v>1066</c:v>
                </c:pt>
                <c:pt idx="7">
                  <c:v>710</c:v>
                </c:pt>
                <c:pt idx="8">
                  <c:v>195</c:v>
                </c:pt>
                <c:pt idx="9">
                  <c:v>410</c:v>
                </c:pt>
                <c:pt idx="10">
                  <c:v>354</c:v>
                </c:pt>
                <c:pt idx="11">
                  <c:v>264</c:v>
                </c:pt>
                <c:pt idx="12">
                  <c:v>624</c:v>
                </c:pt>
              </c:numCache>
            </c:numRef>
          </c:val>
        </c:ser>
        <c:dLbls>
          <c:showLegendKey val="0"/>
          <c:showVal val="1"/>
          <c:showCatName val="0"/>
          <c:showSerName val="0"/>
          <c:showPercent val="0"/>
          <c:showBubbleSize val="0"/>
        </c:dLbls>
        <c:gapWidth val="75"/>
        <c:axId val="35027968"/>
        <c:axId val="35029760"/>
      </c:barChart>
      <c:catAx>
        <c:axId val="35027968"/>
        <c:scaling>
          <c:orientation val="minMax"/>
        </c:scaling>
        <c:delete val="0"/>
        <c:axPos val="b"/>
        <c:numFmt formatCode="General" sourceLinked="1"/>
        <c:majorTickMark val="none"/>
        <c:minorTickMark val="none"/>
        <c:tickLblPos val="nextTo"/>
        <c:crossAx val="35029760"/>
        <c:crosses val="autoZero"/>
        <c:auto val="1"/>
        <c:lblAlgn val="ctr"/>
        <c:lblOffset val="100"/>
        <c:noMultiLvlLbl val="0"/>
      </c:catAx>
      <c:valAx>
        <c:axId val="35029760"/>
        <c:scaling>
          <c:orientation val="minMax"/>
        </c:scaling>
        <c:delete val="0"/>
        <c:axPos val="l"/>
        <c:title>
          <c:tx>
            <c:rich>
              <a:bodyPr rot="-5400000" vert="horz"/>
              <a:lstStyle/>
              <a:p>
                <a:pPr>
                  <a:defRPr/>
                </a:pPr>
                <a:r>
                  <a:rPr lang="en-US"/>
                  <a:t>Housing Units Permitted</a:t>
                </a:r>
              </a:p>
            </c:rich>
          </c:tx>
          <c:layout>
            <c:manualLayout>
              <c:xMode val="edge"/>
              <c:yMode val="edge"/>
              <c:x val="1.1437908496732027E-2"/>
              <c:y val="0.35872901500519977"/>
            </c:manualLayout>
          </c:layout>
          <c:overlay val="0"/>
        </c:title>
        <c:numFmt formatCode="General" sourceLinked="1"/>
        <c:majorTickMark val="none"/>
        <c:minorTickMark val="none"/>
        <c:tickLblPos val="nextTo"/>
        <c:crossAx val="350279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 of Owners and Renters in Ventura County (2012)</a:t>
            </a:r>
          </a:p>
        </c:rich>
      </c:tx>
      <c:layout/>
      <c:overlay val="0"/>
    </c:title>
    <c:autoTitleDeleted val="0"/>
    <c:plotArea>
      <c:layout/>
      <c:barChart>
        <c:barDir val="col"/>
        <c:grouping val="clustered"/>
        <c:varyColors val="0"/>
        <c:ser>
          <c:idx val="0"/>
          <c:order val="0"/>
          <c:tx>
            <c:strRef>
              <c:f>'Home Ownership Rate'!$A$5</c:f>
              <c:strCache>
                <c:ptCount val="1"/>
                <c:pt idx="0">
                  <c:v>Owner-occupied</c:v>
                </c:pt>
              </c:strCache>
            </c:strRef>
          </c:tx>
          <c:invertIfNegative val="0"/>
          <c:cat>
            <c:strRef>
              <c:f>'Home Ownership Rate'!$B$4:$F$4</c:f>
              <c:strCache>
                <c:ptCount val="5"/>
                <c:pt idx="0">
                  <c:v>Ventura County</c:v>
                </c:pt>
                <c:pt idx="1">
                  <c:v>Oxnard</c:v>
                </c:pt>
                <c:pt idx="2">
                  <c:v>Ventura</c:v>
                </c:pt>
                <c:pt idx="3">
                  <c:v>Simi Valley</c:v>
                </c:pt>
                <c:pt idx="4">
                  <c:v>Thaousand Oaks</c:v>
                </c:pt>
              </c:strCache>
            </c:strRef>
          </c:cat>
          <c:val>
            <c:numRef>
              <c:f>'Home Ownership Rate'!$B$5:$F$5</c:f>
              <c:numCache>
                <c:formatCode>0.00%</c:formatCode>
                <c:ptCount val="5"/>
                <c:pt idx="0">
                  <c:v>0.65400000000000014</c:v>
                </c:pt>
                <c:pt idx="1">
                  <c:v>0.53900000000000003</c:v>
                </c:pt>
                <c:pt idx="2">
                  <c:v>0.55500000000000005</c:v>
                </c:pt>
                <c:pt idx="3">
                  <c:v>0.74600000000000011</c:v>
                </c:pt>
                <c:pt idx="4">
                  <c:v>0.75200000000000011</c:v>
                </c:pt>
              </c:numCache>
            </c:numRef>
          </c:val>
        </c:ser>
        <c:ser>
          <c:idx val="1"/>
          <c:order val="1"/>
          <c:tx>
            <c:strRef>
              <c:f>'Home Ownership Rate'!$A$6</c:f>
              <c:strCache>
                <c:ptCount val="1"/>
                <c:pt idx="0">
                  <c:v>Renter-occupied</c:v>
                </c:pt>
              </c:strCache>
            </c:strRef>
          </c:tx>
          <c:invertIfNegative val="0"/>
          <c:cat>
            <c:strRef>
              <c:f>'Home Ownership Rate'!$B$4:$F$4</c:f>
              <c:strCache>
                <c:ptCount val="5"/>
                <c:pt idx="0">
                  <c:v>Ventura County</c:v>
                </c:pt>
                <c:pt idx="1">
                  <c:v>Oxnard</c:v>
                </c:pt>
                <c:pt idx="2">
                  <c:v>Ventura</c:v>
                </c:pt>
                <c:pt idx="3">
                  <c:v>Simi Valley</c:v>
                </c:pt>
                <c:pt idx="4">
                  <c:v>Thaousand Oaks</c:v>
                </c:pt>
              </c:strCache>
            </c:strRef>
          </c:cat>
          <c:val>
            <c:numRef>
              <c:f>'Home Ownership Rate'!$B$6:$F$6</c:f>
              <c:numCache>
                <c:formatCode>0.00%</c:formatCode>
                <c:ptCount val="5"/>
                <c:pt idx="0">
                  <c:v>0.34600000000000003</c:v>
                </c:pt>
                <c:pt idx="1">
                  <c:v>0.46100000000000002</c:v>
                </c:pt>
                <c:pt idx="2">
                  <c:v>0.44500000000000001</c:v>
                </c:pt>
                <c:pt idx="3">
                  <c:v>0.254</c:v>
                </c:pt>
                <c:pt idx="4">
                  <c:v>0.24800000000000003</c:v>
                </c:pt>
              </c:numCache>
            </c:numRef>
          </c:val>
        </c:ser>
        <c:dLbls>
          <c:showLegendKey val="0"/>
          <c:showVal val="0"/>
          <c:showCatName val="0"/>
          <c:showSerName val="0"/>
          <c:showPercent val="0"/>
          <c:showBubbleSize val="0"/>
        </c:dLbls>
        <c:gapWidth val="150"/>
        <c:axId val="35125888"/>
        <c:axId val="35131776"/>
      </c:barChart>
      <c:catAx>
        <c:axId val="35125888"/>
        <c:scaling>
          <c:orientation val="minMax"/>
        </c:scaling>
        <c:delete val="0"/>
        <c:axPos val="b"/>
        <c:majorTickMark val="none"/>
        <c:minorTickMark val="none"/>
        <c:tickLblPos val="nextTo"/>
        <c:crossAx val="35131776"/>
        <c:crosses val="autoZero"/>
        <c:auto val="1"/>
        <c:lblAlgn val="ctr"/>
        <c:lblOffset val="100"/>
        <c:noMultiLvlLbl val="0"/>
      </c:catAx>
      <c:valAx>
        <c:axId val="35131776"/>
        <c:scaling>
          <c:orientation val="minMax"/>
        </c:scaling>
        <c:delete val="0"/>
        <c:axPos val="l"/>
        <c:majorGridlines/>
        <c:numFmt formatCode="0.00%" sourceLinked="1"/>
        <c:majorTickMark val="none"/>
        <c:minorTickMark val="none"/>
        <c:tickLblPos val="nextTo"/>
        <c:crossAx val="35125888"/>
        <c:crosses val="autoZero"/>
        <c:crossBetween val="between"/>
      </c:valAx>
    </c:plotArea>
    <c:legend>
      <c:legendPos val="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Ventura</a:t>
            </a:r>
            <a:r>
              <a:rPr lang="en-US" baseline="0"/>
              <a:t> County Median Home Price, July (2006-2014) </a:t>
            </a:r>
            <a:endParaRPr lang="en-US"/>
          </a:p>
        </c:rich>
      </c:tx>
      <c:layout/>
      <c:overlay val="0"/>
    </c:title>
    <c:autoTitleDeleted val="0"/>
    <c:plotArea>
      <c:layout/>
      <c:lineChart>
        <c:grouping val="standard"/>
        <c:varyColors val="0"/>
        <c:ser>
          <c:idx val="0"/>
          <c:order val="0"/>
          <c:tx>
            <c:strRef>
              <c:f>'Median Home Price'!$A$25</c:f>
              <c:strCache>
                <c:ptCount val="1"/>
                <c:pt idx="0">
                  <c:v>Ventura County</c:v>
                </c:pt>
              </c:strCache>
            </c:strRef>
          </c:tx>
          <c:marker>
            <c:symbol val="none"/>
          </c:marker>
          <c:cat>
            <c:numRef>
              <c:f>'Median Home Price'!$B$24:$J$24</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'Median Home Price'!$B$25:$J$25</c:f>
              <c:numCache>
                <c:formatCode>"$"#,##0</c:formatCode>
                <c:ptCount val="9"/>
                <c:pt idx="0">
                  <c:v>614000</c:v>
                </c:pt>
                <c:pt idx="1">
                  <c:v>582500</c:v>
                </c:pt>
                <c:pt idx="2">
                  <c:v>420000</c:v>
                </c:pt>
                <c:pt idx="3">
                  <c:v>375000</c:v>
                </c:pt>
                <c:pt idx="4">
                  <c:v>370000</c:v>
                </c:pt>
                <c:pt idx="5">
                  <c:v>360000</c:v>
                </c:pt>
                <c:pt idx="6">
                  <c:v>361250</c:v>
                </c:pt>
                <c:pt idx="7">
                  <c:v>450000</c:v>
                </c:pt>
                <c:pt idx="8">
                  <c:v>490000</c:v>
                </c:pt>
              </c:numCache>
            </c:numRef>
          </c:val>
          <c:smooth val="0"/>
        </c:ser>
        <c:dLbls>
          <c:showLegendKey val="0"/>
          <c:showVal val="0"/>
          <c:showCatName val="0"/>
          <c:showSerName val="0"/>
          <c:showPercent val="0"/>
          <c:showBubbleSize val="0"/>
        </c:dLbls>
        <c:marker val="1"/>
        <c:smooth val="0"/>
        <c:axId val="35190272"/>
        <c:axId val="35191808"/>
      </c:lineChart>
      <c:catAx>
        <c:axId val="35190272"/>
        <c:scaling>
          <c:orientation val="minMax"/>
        </c:scaling>
        <c:delete val="0"/>
        <c:axPos val="b"/>
        <c:numFmt formatCode="General" sourceLinked="1"/>
        <c:majorTickMark val="out"/>
        <c:minorTickMark val="none"/>
        <c:tickLblPos val="nextTo"/>
        <c:crossAx val="35191808"/>
        <c:crosses val="autoZero"/>
        <c:auto val="1"/>
        <c:lblAlgn val="ctr"/>
        <c:lblOffset val="100"/>
        <c:noMultiLvlLbl val="0"/>
      </c:catAx>
      <c:valAx>
        <c:axId val="35191808"/>
        <c:scaling>
          <c:orientation val="minMax"/>
        </c:scaling>
        <c:delete val="0"/>
        <c:axPos val="l"/>
        <c:majorGridlines/>
        <c:numFmt formatCode="&quot;$&quot;#,##0" sourceLinked="1"/>
        <c:majorTickMark val="out"/>
        <c:minorTickMark val="none"/>
        <c:tickLblPos val="nextTo"/>
        <c:crossAx val="3519027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Ventura County Median Home Price (2013)</a:t>
            </a:r>
          </a:p>
        </c:rich>
      </c:tx>
      <c:layout/>
      <c:overlay val="0"/>
    </c:title>
    <c:autoTitleDeleted val="0"/>
    <c:plotArea>
      <c:layout>
        <c:manualLayout>
          <c:layoutTarget val="inner"/>
          <c:xMode val="edge"/>
          <c:yMode val="edge"/>
          <c:x val="9.7686428902269598E-2"/>
          <c:y val="0.14243210670094814"/>
          <c:w val="0.8908756626009986"/>
          <c:h val="0.62840350313353699"/>
        </c:manualLayout>
      </c:layout>
      <c:barChart>
        <c:barDir val="col"/>
        <c:grouping val="clustered"/>
        <c:varyColors val="0"/>
        <c:ser>
          <c:idx val="0"/>
          <c:order val="0"/>
          <c:invertIfNegative val="0"/>
          <c:cat>
            <c:strRef>
              <c:f>'Median Home Price'!$A$4:$A$20</c:f>
              <c:strCache>
                <c:ptCount val="17"/>
                <c:pt idx="0">
                  <c:v>Ventura County</c:v>
                </c:pt>
                <c:pt idx="1">
                  <c:v>Camarillo</c:v>
                </c:pt>
                <c:pt idx="2">
                  <c:v>Fillmore</c:v>
                </c:pt>
                <c:pt idx="3">
                  <c:v>Moorpark</c:v>
                </c:pt>
                <c:pt idx="4">
                  <c:v>Newbury Park</c:v>
                </c:pt>
                <c:pt idx="5">
                  <c:v>Oak Park</c:v>
                </c:pt>
                <c:pt idx="6">
                  <c:v>Oak View</c:v>
                </c:pt>
                <c:pt idx="7">
                  <c:v>Ojal</c:v>
                </c:pt>
                <c:pt idx="8">
                  <c:v>Oxnard</c:v>
                </c:pt>
                <c:pt idx="9">
                  <c:v>Piru</c:v>
                </c:pt>
                <c:pt idx="10">
                  <c:v>Port Hueneme</c:v>
                </c:pt>
                <c:pt idx="11">
                  <c:v>Santa Paula</c:v>
                </c:pt>
                <c:pt idx="12">
                  <c:v>Simi Valley</c:v>
                </c:pt>
                <c:pt idx="13">
                  <c:v>Somis</c:v>
                </c:pt>
                <c:pt idx="14">
                  <c:v>Thousand Oaks</c:v>
                </c:pt>
                <c:pt idx="15">
                  <c:v>Ventura</c:v>
                </c:pt>
                <c:pt idx="16">
                  <c:v>Westlake Village</c:v>
                </c:pt>
              </c:strCache>
            </c:strRef>
          </c:cat>
          <c:val>
            <c:numRef>
              <c:f>'Median Home Price'!$B$4:$B$20</c:f>
              <c:numCache>
                <c:formatCode>"$"#,##0_);[Red]\("$"#,##0\)</c:formatCode>
                <c:ptCount val="17"/>
                <c:pt idx="0">
                  <c:v>429000</c:v>
                </c:pt>
                <c:pt idx="1">
                  <c:v>455000</c:v>
                </c:pt>
                <c:pt idx="2">
                  <c:v>288000</c:v>
                </c:pt>
                <c:pt idx="3">
                  <c:v>505000</c:v>
                </c:pt>
                <c:pt idx="4">
                  <c:v>540000</c:v>
                </c:pt>
                <c:pt idx="5">
                  <c:v>635000</c:v>
                </c:pt>
                <c:pt idx="6">
                  <c:v>415000</c:v>
                </c:pt>
                <c:pt idx="7">
                  <c:v>496500</c:v>
                </c:pt>
                <c:pt idx="8">
                  <c:v>339000</c:v>
                </c:pt>
                <c:pt idx="9">
                  <c:v>207500</c:v>
                </c:pt>
                <c:pt idx="10">
                  <c:v>270000</c:v>
                </c:pt>
                <c:pt idx="11">
                  <c:v>331500</c:v>
                </c:pt>
                <c:pt idx="12">
                  <c:v>415000</c:v>
                </c:pt>
                <c:pt idx="13">
                  <c:v>769000</c:v>
                </c:pt>
                <c:pt idx="14">
                  <c:v>575000</c:v>
                </c:pt>
                <c:pt idx="15">
                  <c:v>411000</c:v>
                </c:pt>
                <c:pt idx="16">
                  <c:v>775000</c:v>
                </c:pt>
              </c:numCache>
            </c:numRef>
          </c:val>
        </c:ser>
        <c:dLbls>
          <c:showLegendKey val="0"/>
          <c:showVal val="0"/>
          <c:showCatName val="0"/>
          <c:showSerName val="0"/>
          <c:showPercent val="0"/>
          <c:showBubbleSize val="0"/>
        </c:dLbls>
        <c:gapWidth val="150"/>
        <c:axId val="35233792"/>
        <c:axId val="35235328"/>
      </c:barChart>
      <c:catAx>
        <c:axId val="35233792"/>
        <c:scaling>
          <c:orientation val="minMax"/>
        </c:scaling>
        <c:delete val="0"/>
        <c:axPos val="b"/>
        <c:majorTickMark val="out"/>
        <c:minorTickMark val="none"/>
        <c:tickLblPos val="nextTo"/>
        <c:crossAx val="35235328"/>
        <c:crosses val="autoZero"/>
        <c:auto val="1"/>
        <c:lblAlgn val="ctr"/>
        <c:lblOffset val="100"/>
        <c:noMultiLvlLbl val="0"/>
      </c:catAx>
      <c:valAx>
        <c:axId val="35235328"/>
        <c:scaling>
          <c:orientation val="minMax"/>
        </c:scaling>
        <c:delete val="0"/>
        <c:axPos val="l"/>
        <c:majorGridlines/>
        <c:numFmt formatCode="&quot;$&quot;#,##0_);[Red]\(&quot;$&quot;#,##0\)" sourceLinked="1"/>
        <c:majorTickMark val="out"/>
        <c:minorTickMark val="none"/>
        <c:tickLblPos val="nextTo"/>
        <c:crossAx val="35233792"/>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Ventura County Median Home Price &amp; Notices of Default</a:t>
            </a:r>
            <a:r>
              <a:rPr lang="en-US" baseline="0"/>
              <a:t> (Q1) (2007-2014)</a:t>
            </a:r>
            <a:endParaRPr lang="en-US"/>
          </a:p>
        </c:rich>
      </c:tx>
      <c:layout/>
      <c:overlay val="0"/>
    </c:title>
    <c:autoTitleDeleted val="0"/>
    <c:plotArea>
      <c:layout/>
      <c:lineChart>
        <c:grouping val="standard"/>
        <c:varyColors val="0"/>
        <c:ser>
          <c:idx val="0"/>
          <c:order val="0"/>
          <c:tx>
            <c:strRef>
              <c:f>'Notices of Default'!$A$4</c:f>
              <c:strCache>
                <c:ptCount val="1"/>
                <c:pt idx="0">
                  <c:v>Median Home Price</c:v>
                </c:pt>
              </c:strCache>
            </c:strRef>
          </c:tx>
          <c:marker>
            <c:symbol val="none"/>
          </c:marker>
          <c:cat>
            <c:numRef>
              <c:f>'Notices of Default'!$B$3:$I$3</c:f>
              <c:numCache>
                <c:formatCode>General</c:formatCode>
                <c:ptCount val="8"/>
                <c:pt idx="0">
                  <c:v>2007</c:v>
                </c:pt>
                <c:pt idx="1">
                  <c:v>2008</c:v>
                </c:pt>
                <c:pt idx="2">
                  <c:v>2009</c:v>
                </c:pt>
                <c:pt idx="3">
                  <c:v>2010</c:v>
                </c:pt>
                <c:pt idx="4">
                  <c:v>2011</c:v>
                </c:pt>
                <c:pt idx="5">
                  <c:v>2012</c:v>
                </c:pt>
                <c:pt idx="6">
                  <c:v>2013</c:v>
                </c:pt>
                <c:pt idx="7">
                  <c:v>2014</c:v>
                </c:pt>
              </c:numCache>
            </c:numRef>
          </c:cat>
          <c:val>
            <c:numRef>
              <c:f>'Notices of Default'!$B$4:$I$4</c:f>
              <c:numCache>
                <c:formatCode>"$"#,##0</c:formatCode>
                <c:ptCount val="8"/>
                <c:pt idx="0">
                  <c:v>562020.8333333336</c:v>
                </c:pt>
                <c:pt idx="1">
                  <c:v>410479.16666666669</c:v>
                </c:pt>
                <c:pt idx="2">
                  <c:v>355020.83333333337</c:v>
                </c:pt>
                <c:pt idx="3">
                  <c:v>368833.33333333337</c:v>
                </c:pt>
                <c:pt idx="4">
                  <c:v>351379.16666666669</c:v>
                </c:pt>
                <c:pt idx="5">
                  <c:v>357000</c:v>
                </c:pt>
                <c:pt idx="6">
                  <c:v>428187.5</c:v>
                </c:pt>
                <c:pt idx="7">
                  <c:v>447000</c:v>
                </c:pt>
              </c:numCache>
            </c:numRef>
          </c:val>
          <c:smooth val="0"/>
        </c:ser>
        <c:dLbls>
          <c:showLegendKey val="0"/>
          <c:showVal val="0"/>
          <c:showCatName val="0"/>
          <c:showSerName val="0"/>
          <c:showPercent val="0"/>
          <c:showBubbleSize val="0"/>
        </c:dLbls>
        <c:marker val="1"/>
        <c:smooth val="0"/>
        <c:axId val="35672448"/>
        <c:axId val="35673984"/>
      </c:lineChart>
      <c:lineChart>
        <c:grouping val="standard"/>
        <c:varyColors val="0"/>
        <c:ser>
          <c:idx val="1"/>
          <c:order val="1"/>
          <c:tx>
            <c:strRef>
              <c:f>'Notices of Default'!$A$5</c:f>
              <c:strCache>
                <c:ptCount val="1"/>
                <c:pt idx="0">
                  <c:v>Notices of Default (Q1)</c:v>
                </c:pt>
              </c:strCache>
            </c:strRef>
          </c:tx>
          <c:marker>
            <c:symbol val="none"/>
          </c:marker>
          <c:cat>
            <c:numRef>
              <c:f>'Notices of Default'!$B$3:$I$3</c:f>
              <c:numCache>
                <c:formatCode>General</c:formatCode>
                <c:ptCount val="8"/>
                <c:pt idx="0">
                  <c:v>2007</c:v>
                </c:pt>
                <c:pt idx="1">
                  <c:v>2008</c:v>
                </c:pt>
                <c:pt idx="2">
                  <c:v>2009</c:v>
                </c:pt>
                <c:pt idx="3">
                  <c:v>2010</c:v>
                </c:pt>
                <c:pt idx="4">
                  <c:v>2011</c:v>
                </c:pt>
                <c:pt idx="5">
                  <c:v>2012</c:v>
                </c:pt>
                <c:pt idx="6">
                  <c:v>2013</c:v>
                </c:pt>
                <c:pt idx="7">
                  <c:v>2014</c:v>
                </c:pt>
              </c:numCache>
            </c:numRef>
          </c:cat>
          <c:val>
            <c:numRef>
              <c:f>'Notices of Default'!$B$5:$I$5</c:f>
              <c:numCache>
                <c:formatCode>General</c:formatCode>
                <c:ptCount val="8"/>
                <c:pt idx="0">
                  <c:v>965</c:v>
                </c:pt>
                <c:pt idx="1">
                  <c:v>2176</c:v>
                </c:pt>
                <c:pt idx="2">
                  <c:v>2648</c:v>
                </c:pt>
                <c:pt idx="3">
                  <c:v>1643</c:v>
                </c:pt>
                <c:pt idx="4">
                  <c:v>1437</c:v>
                </c:pt>
                <c:pt idx="5">
                  <c:v>1255</c:v>
                </c:pt>
                <c:pt idx="6">
                  <c:v>411</c:v>
                </c:pt>
                <c:pt idx="7">
                  <c:v>384</c:v>
                </c:pt>
              </c:numCache>
            </c:numRef>
          </c:val>
          <c:smooth val="0"/>
        </c:ser>
        <c:dLbls>
          <c:showLegendKey val="0"/>
          <c:showVal val="0"/>
          <c:showCatName val="0"/>
          <c:showSerName val="0"/>
          <c:showPercent val="0"/>
          <c:showBubbleSize val="0"/>
        </c:dLbls>
        <c:marker val="1"/>
        <c:smooth val="0"/>
        <c:axId val="35682176"/>
        <c:axId val="35680256"/>
      </c:lineChart>
      <c:catAx>
        <c:axId val="35672448"/>
        <c:scaling>
          <c:orientation val="minMax"/>
        </c:scaling>
        <c:delete val="0"/>
        <c:axPos val="b"/>
        <c:numFmt formatCode="General" sourceLinked="1"/>
        <c:majorTickMark val="none"/>
        <c:minorTickMark val="none"/>
        <c:tickLblPos val="nextTo"/>
        <c:crossAx val="35673984"/>
        <c:crosses val="autoZero"/>
        <c:auto val="1"/>
        <c:lblAlgn val="ctr"/>
        <c:lblOffset val="100"/>
        <c:noMultiLvlLbl val="0"/>
      </c:catAx>
      <c:valAx>
        <c:axId val="35673984"/>
        <c:scaling>
          <c:orientation val="minMax"/>
        </c:scaling>
        <c:delete val="0"/>
        <c:axPos val="l"/>
        <c:majorGridlines/>
        <c:title>
          <c:tx>
            <c:rich>
              <a:bodyPr rot="-5400000" vert="horz"/>
              <a:lstStyle/>
              <a:p>
                <a:pPr>
                  <a:defRPr/>
                </a:pPr>
                <a:r>
                  <a:rPr lang="en-US"/>
                  <a:t>Median Home Price $</a:t>
                </a:r>
              </a:p>
            </c:rich>
          </c:tx>
          <c:layout/>
          <c:overlay val="0"/>
        </c:title>
        <c:numFmt formatCode="&quot;$&quot;#,##0" sourceLinked="1"/>
        <c:majorTickMark val="none"/>
        <c:minorTickMark val="none"/>
        <c:tickLblPos val="nextTo"/>
        <c:spPr>
          <a:ln w="9525">
            <a:noFill/>
          </a:ln>
        </c:spPr>
        <c:crossAx val="35672448"/>
        <c:crosses val="autoZero"/>
        <c:crossBetween val="between"/>
      </c:valAx>
      <c:valAx>
        <c:axId val="35680256"/>
        <c:scaling>
          <c:orientation val="minMax"/>
          <c:max val="3000"/>
        </c:scaling>
        <c:delete val="0"/>
        <c:axPos val="r"/>
        <c:title>
          <c:tx>
            <c:rich>
              <a:bodyPr rot="-5400000" vert="horz"/>
              <a:lstStyle/>
              <a:p>
                <a:pPr>
                  <a:defRPr/>
                </a:pPr>
                <a:r>
                  <a:rPr lang="en-US"/>
                  <a:t>Notices of Default</a:t>
                </a:r>
              </a:p>
            </c:rich>
          </c:tx>
          <c:layout/>
          <c:overlay val="0"/>
        </c:title>
        <c:numFmt formatCode="General" sourceLinked="1"/>
        <c:majorTickMark val="out"/>
        <c:minorTickMark val="none"/>
        <c:tickLblPos val="nextTo"/>
        <c:crossAx val="35682176"/>
        <c:crosses val="max"/>
        <c:crossBetween val="between"/>
      </c:valAx>
      <c:catAx>
        <c:axId val="35682176"/>
        <c:scaling>
          <c:orientation val="minMax"/>
        </c:scaling>
        <c:delete val="1"/>
        <c:axPos val="b"/>
        <c:numFmt formatCode="General" sourceLinked="1"/>
        <c:majorTickMark val="out"/>
        <c:minorTickMark val="none"/>
        <c:tickLblPos val="none"/>
        <c:crossAx val="35680256"/>
        <c:crosses val="autoZero"/>
        <c:auto val="1"/>
        <c:lblAlgn val="ctr"/>
        <c:lblOffset val="100"/>
        <c:noMultiLvlLbl val="0"/>
      </c:catAx>
    </c:plotArea>
    <c:legend>
      <c:legendPos val="t"/>
      <c:layout/>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Average 2 Bedroom Multifamily Remts &amp; Rented Vacancy Rate in Ventura County (2005-2012)</a:t>
            </a:r>
            <a:endParaRPr lang="en-US">
              <a:effectLst/>
            </a:endParaRPr>
          </a:p>
        </c:rich>
      </c:tx>
      <c:layout/>
      <c:overlay val="0"/>
    </c:title>
    <c:autoTitleDeleted val="0"/>
    <c:plotArea>
      <c:layout/>
      <c:lineChart>
        <c:grouping val="standard"/>
        <c:varyColors val="0"/>
        <c:ser>
          <c:idx val="0"/>
          <c:order val="0"/>
          <c:tx>
            <c:strRef>
              <c:f>'Multifamily Housing'!$A$4</c:f>
              <c:strCache>
                <c:ptCount val="1"/>
                <c:pt idx="0">
                  <c:v>Average Rent for 2BR ($)</c:v>
                </c:pt>
              </c:strCache>
            </c:strRef>
          </c:tx>
          <c:marker>
            <c:symbol val="none"/>
          </c:marker>
          <c:cat>
            <c:numRef>
              <c:f>'Multifamily Housing'!$B$3:$K$3</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'Multifamily Housing'!$B$4:$K$4</c:f>
              <c:numCache>
                <c:formatCode>_([$$-409]* #,##0_);_([$$-409]* \(#,##0\);_([$$-409]* "-"_);_(@_)</c:formatCode>
                <c:ptCount val="10"/>
                <c:pt idx="0">
                  <c:v>1462</c:v>
                </c:pt>
                <c:pt idx="1">
                  <c:v>1471</c:v>
                </c:pt>
                <c:pt idx="2">
                  <c:v>1422</c:v>
                </c:pt>
                <c:pt idx="3">
                  <c:v>1422</c:v>
                </c:pt>
                <c:pt idx="4">
                  <c:v>1502</c:v>
                </c:pt>
                <c:pt idx="5">
                  <c:v>1479</c:v>
                </c:pt>
                <c:pt idx="6">
                  <c:v>1527</c:v>
                </c:pt>
                <c:pt idx="7">
                  <c:v>1436</c:v>
                </c:pt>
                <c:pt idx="8">
                  <c:v>1499</c:v>
                </c:pt>
                <c:pt idx="9">
                  <c:v>1479</c:v>
                </c:pt>
              </c:numCache>
            </c:numRef>
          </c:val>
          <c:smooth val="0"/>
        </c:ser>
        <c:dLbls>
          <c:showLegendKey val="0"/>
          <c:showVal val="0"/>
          <c:showCatName val="0"/>
          <c:showSerName val="0"/>
          <c:showPercent val="0"/>
          <c:showBubbleSize val="0"/>
        </c:dLbls>
        <c:marker val="1"/>
        <c:smooth val="0"/>
        <c:axId val="145667968"/>
        <c:axId val="145669504"/>
      </c:lineChart>
      <c:lineChart>
        <c:grouping val="standard"/>
        <c:varyColors val="0"/>
        <c:ser>
          <c:idx val="1"/>
          <c:order val="1"/>
          <c:tx>
            <c:strRef>
              <c:f>'Multifamily Housing'!$A$5</c:f>
              <c:strCache>
                <c:ptCount val="1"/>
                <c:pt idx="0">
                  <c:v>Rented Vacancy Rate (%)</c:v>
                </c:pt>
              </c:strCache>
            </c:strRef>
          </c:tx>
          <c:marker>
            <c:symbol val="none"/>
          </c:marker>
          <c:cat>
            <c:numRef>
              <c:f>'Multifamily Housing'!$B$3:$K$3</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'Multifamily Housing'!$B$5:$K$5</c:f>
              <c:numCache>
                <c:formatCode>0.0%</c:formatCode>
                <c:ptCount val="10"/>
                <c:pt idx="0">
                  <c:v>3.5999999999999997E-2</c:v>
                </c:pt>
                <c:pt idx="1">
                  <c:v>2.3E-2</c:v>
                </c:pt>
                <c:pt idx="2">
                  <c:v>2.9000000000000001E-2</c:v>
                </c:pt>
                <c:pt idx="3">
                  <c:v>0.03</c:v>
                </c:pt>
                <c:pt idx="4">
                  <c:v>3.5000000000000003E-2</c:v>
                </c:pt>
                <c:pt idx="5">
                  <c:v>3.6999999999999998E-2</c:v>
                </c:pt>
                <c:pt idx="6">
                  <c:v>3.9E-2</c:v>
                </c:pt>
                <c:pt idx="7">
                  <c:v>3.7999999999999999E-2</c:v>
                </c:pt>
              </c:numCache>
            </c:numRef>
          </c:val>
          <c:smooth val="0"/>
        </c:ser>
        <c:dLbls>
          <c:showLegendKey val="0"/>
          <c:showVal val="0"/>
          <c:showCatName val="0"/>
          <c:showSerName val="0"/>
          <c:showPercent val="0"/>
          <c:showBubbleSize val="0"/>
        </c:dLbls>
        <c:marker val="1"/>
        <c:smooth val="0"/>
        <c:axId val="145685888"/>
        <c:axId val="145683968"/>
      </c:lineChart>
      <c:catAx>
        <c:axId val="145667968"/>
        <c:scaling>
          <c:orientation val="minMax"/>
        </c:scaling>
        <c:delete val="0"/>
        <c:axPos val="b"/>
        <c:numFmt formatCode="General" sourceLinked="1"/>
        <c:majorTickMark val="out"/>
        <c:minorTickMark val="none"/>
        <c:tickLblPos val="nextTo"/>
        <c:crossAx val="145669504"/>
        <c:crosses val="autoZero"/>
        <c:auto val="1"/>
        <c:lblAlgn val="ctr"/>
        <c:lblOffset val="100"/>
        <c:noMultiLvlLbl val="0"/>
      </c:catAx>
      <c:valAx>
        <c:axId val="145669504"/>
        <c:scaling>
          <c:orientation val="minMax"/>
          <c:min val="1420"/>
        </c:scaling>
        <c:delete val="0"/>
        <c:axPos val="l"/>
        <c:majorGridlines/>
        <c:title>
          <c:tx>
            <c:rich>
              <a:bodyPr rot="-5400000" vert="horz"/>
              <a:lstStyle/>
              <a:p>
                <a:pPr>
                  <a:defRPr/>
                </a:pPr>
                <a:r>
                  <a:rPr lang="en-US" sz="1000" b="1" i="0" baseline="0">
                    <a:effectLst/>
                  </a:rPr>
                  <a:t>Average Rent for 2BR $</a:t>
                </a:r>
                <a:endParaRPr lang="en-US" sz="1000">
                  <a:effectLst/>
                </a:endParaRPr>
              </a:p>
            </c:rich>
          </c:tx>
          <c:layout/>
          <c:overlay val="0"/>
        </c:title>
        <c:numFmt formatCode="_([$$-409]* #,##0_);_([$$-409]* \(#,##0\);_([$$-409]* &quot;-&quot;_);_(@_)" sourceLinked="1"/>
        <c:majorTickMark val="out"/>
        <c:minorTickMark val="none"/>
        <c:tickLblPos val="nextTo"/>
        <c:crossAx val="145667968"/>
        <c:crosses val="autoZero"/>
        <c:crossBetween val="between"/>
      </c:valAx>
      <c:valAx>
        <c:axId val="145683968"/>
        <c:scaling>
          <c:orientation val="minMax"/>
          <c:max val="4.0000000000000008E-2"/>
          <c:min val="2.2000000000000006E-2"/>
        </c:scaling>
        <c:delete val="0"/>
        <c:axPos val="r"/>
        <c:title>
          <c:tx>
            <c:rich>
              <a:bodyPr rot="-5400000" vert="horz"/>
              <a:lstStyle/>
              <a:p>
                <a:pPr>
                  <a:defRPr/>
                </a:pPr>
                <a:r>
                  <a:rPr lang="en-US" sz="1000" b="1" i="0" baseline="0">
                    <a:effectLst/>
                  </a:rPr>
                  <a:t>Rented Vacancy Rate %</a:t>
                </a:r>
                <a:endParaRPr lang="en-US" sz="1000">
                  <a:effectLst/>
                </a:endParaRPr>
              </a:p>
            </c:rich>
          </c:tx>
          <c:layout/>
          <c:overlay val="0"/>
        </c:title>
        <c:numFmt formatCode="0.0%" sourceLinked="1"/>
        <c:majorTickMark val="out"/>
        <c:minorTickMark val="none"/>
        <c:tickLblPos val="nextTo"/>
        <c:crossAx val="145685888"/>
        <c:crosses val="max"/>
        <c:crossBetween val="between"/>
        <c:majorUnit val="3.0000000000000009E-3"/>
      </c:valAx>
      <c:catAx>
        <c:axId val="145685888"/>
        <c:scaling>
          <c:orientation val="minMax"/>
        </c:scaling>
        <c:delete val="1"/>
        <c:axPos val="b"/>
        <c:numFmt formatCode="General" sourceLinked="1"/>
        <c:majorTickMark val="out"/>
        <c:minorTickMark val="none"/>
        <c:tickLblPos val="nextTo"/>
        <c:crossAx val="145683968"/>
        <c:crosses val="autoZero"/>
        <c:auto val="1"/>
        <c:lblAlgn val="ctr"/>
        <c:lblOffset val="100"/>
        <c:noMultiLvlLbl val="0"/>
      </c:catAx>
    </c:plotArea>
    <c:legend>
      <c:legendPos val="t"/>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Median Family</a:t>
            </a:r>
            <a:r>
              <a:rPr lang="en-US" baseline="0"/>
              <a:t> Income in Ventura County (2005-2012)</a:t>
            </a:r>
            <a:endParaRPr lang="en-US"/>
          </a:p>
        </c:rich>
      </c:tx>
      <c:layout/>
      <c:overlay val="0"/>
    </c:title>
    <c:autoTitleDeleted val="0"/>
    <c:plotArea>
      <c:layout/>
      <c:lineChart>
        <c:grouping val="standard"/>
        <c:varyColors val="0"/>
        <c:ser>
          <c:idx val="0"/>
          <c:order val="0"/>
          <c:tx>
            <c:strRef>
              <c:f>'Housing Affordability'!$A$4</c:f>
              <c:strCache>
                <c:ptCount val="1"/>
                <c:pt idx="0">
                  <c:v>ACS 1-year estimates</c:v>
                </c:pt>
              </c:strCache>
            </c:strRef>
          </c:tx>
          <c:marker>
            <c:symbol val="none"/>
          </c:marker>
          <c:cat>
            <c:strRef>
              <c:f>'Housing Affordability'!$B$3:$I$3</c:f>
              <c:strCache>
                <c:ptCount val="8"/>
                <c:pt idx="0">
                  <c:v>2005, 1-year estimates</c:v>
                </c:pt>
                <c:pt idx="1">
                  <c:v>2006, 1-year estimates</c:v>
                </c:pt>
                <c:pt idx="2">
                  <c:v>2007, 3-year estimates</c:v>
                </c:pt>
                <c:pt idx="3">
                  <c:v>2008, 3-year estimates</c:v>
                </c:pt>
                <c:pt idx="4">
                  <c:v>2009, 5-year estimates</c:v>
                </c:pt>
                <c:pt idx="5">
                  <c:v>2010, 5-year estimates</c:v>
                </c:pt>
                <c:pt idx="6">
                  <c:v>2011, 5-year estimates</c:v>
                </c:pt>
                <c:pt idx="7">
                  <c:v>2012, 5-year estimates</c:v>
                </c:pt>
              </c:strCache>
            </c:strRef>
          </c:cat>
          <c:val>
            <c:numRef>
              <c:f>'Housing Affordability'!$B$4:$I$4</c:f>
              <c:numCache>
                <c:formatCode>_([$$-409]* #,##0_);_([$$-409]* \(#,##0\);_([$$-409]* "-"_);_(@_)</c:formatCode>
                <c:ptCount val="8"/>
                <c:pt idx="0">
                  <c:v>75157</c:v>
                </c:pt>
                <c:pt idx="1">
                  <c:v>79910</c:v>
                </c:pt>
                <c:pt idx="2">
                  <c:v>81187</c:v>
                </c:pt>
                <c:pt idx="3">
                  <c:v>84996</c:v>
                </c:pt>
                <c:pt idx="4">
                  <c:v>83830</c:v>
                </c:pt>
                <c:pt idx="5">
                  <c:v>84364</c:v>
                </c:pt>
                <c:pt idx="6">
                  <c:v>86321</c:v>
                </c:pt>
                <c:pt idx="7">
                  <c:v>86579</c:v>
                </c:pt>
              </c:numCache>
            </c:numRef>
          </c:val>
          <c:smooth val="0"/>
        </c:ser>
        <c:dLbls>
          <c:showLegendKey val="0"/>
          <c:showVal val="0"/>
          <c:showCatName val="0"/>
          <c:showSerName val="0"/>
          <c:showPercent val="0"/>
          <c:showBubbleSize val="0"/>
        </c:dLbls>
        <c:marker val="1"/>
        <c:smooth val="0"/>
        <c:axId val="35868672"/>
        <c:axId val="35870208"/>
      </c:lineChart>
      <c:catAx>
        <c:axId val="35868672"/>
        <c:scaling>
          <c:orientation val="minMax"/>
        </c:scaling>
        <c:delete val="0"/>
        <c:axPos val="b"/>
        <c:numFmt formatCode="General" sourceLinked="1"/>
        <c:majorTickMark val="none"/>
        <c:minorTickMark val="none"/>
        <c:tickLblPos val="nextTo"/>
        <c:crossAx val="35870208"/>
        <c:crosses val="autoZero"/>
        <c:auto val="1"/>
        <c:lblAlgn val="ctr"/>
        <c:lblOffset val="100"/>
        <c:noMultiLvlLbl val="0"/>
      </c:catAx>
      <c:valAx>
        <c:axId val="35870208"/>
        <c:scaling>
          <c:orientation val="minMax"/>
        </c:scaling>
        <c:delete val="0"/>
        <c:axPos val="l"/>
        <c:majorGridlines/>
        <c:numFmt formatCode="_([$$-409]* #,##0_);_([$$-409]* \(#,##0\);_([$$-409]* &quot;-&quot;_);_(@_)" sourceLinked="1"/>
        <c:majorTickMark val="none"/>
        <c:minorTickMark val="none"/>
        <c:tickLblPos val="nextTo"/>
        <c:spPr>
          <a:ln w="9525">
            <a:noFill/>
          </a:ln>
        </c:spPr>
        <c:crossAx val="3586867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Housing Affordability Index (Q4</a:t>
            </a:r>
            <a:r>
              <a:rPr lang="en-US" baseline="0"/>
              <a:t> 2013 - Q4 2014)</a:t>
            </a:r>
            <a:endParaRPr lang="en-US"/>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1"/>
          <c:order val="0"/>
          <c:tx>
            <c:strRef>
              <c:f>'Housing Affordability'!$B$23</c:f>
              <c:strCache>
                <c:ptCount val="1"/>
                <c:pt idx="0">
                  <c:v>Q1 2013</c:v>
                </c:pt>
              </c:strCache>
            </c:strRef>
          </c:tx>
          <c:invertIfNegative val="0"/>
          <c:cat>
            <c:strRef>
              <c:f>'Housing Affordability'!$A$24:$A$30</c:f>
              <c:strCache>
                <c:ptCount val="7"/>
                <c:pt idx="0">
                  <c:v>San Bernardino</c:v>
                </c:pt>
                <c:pt idx="1">
                  <c:v>U.S.</c:v>
                </c:pt>
                <c:pt idx="2">
                  <c:v>Riverside County</c:v>
                </c:pt>
                <c:pt idx="3">
                  <c:v>California</c:v>
                </c:pt>
                <c:pt idx="4">
                  <c:v>Los Angeles </c:v>
                </c:pt>
                <c:pt idx="5">
                  <c:v>Ventura</c:v>
                </c:pt>
                <c:pt idx="6">
                  <c:v>Orange County</c:v>
                </c:pt>
              </c:strCache>
            </c:strRef>
          </c:cat>
          <c:val>
            <c:numRef>
              <c:f>'Housing Affordability'!$B$24:$B$30</c:f>
              <c:numCache>
                <c:formatCode>General</c:formatCode>
                <c:ptCount val="7"/>
                <c:pt idx="0">
                  <c:v>72</c:v>
                </c:pt>
                <c:pt idx="1">
                  <c:v>65</c:v>
                </c:pt>
                <c:pt idx="2">
                  <c:v>54</c:v>
                </c:pt>
                <c:pt idx="3">
                  <c:v>44</c:v>
                </c:pt>
                <c:pt idx="4">
                  <c:v>42</c:v>
                </c:pt>
                <c:pt idx="5">
                  <c:v>42</c:v>
                </c:pt>
                <c:pt idx="6">
                  <c:v>28</c:v>
                </c:pt>
              </c:numCache>
            </c:numRef>
          </c:val>
        </c:ser>
        <c:ser>
          <c:idx val="2"/>
          <c:order val="1"/>
          <c:tx>
            <c:strRef>
              <c:f>'Housing Affordability'!$C$23</c:f>
              <c:strCache>
                <c:ptCount val="1"/>
                <c:pt idx="0">
                  <c:v>Q1 2014</c:v>
                </c:pt>
              </c:strCache>
            </c:strRef>
          </c:tx>
          <c:invertIfNegative val="0"/>
          <c:cat>
            <c:strRef>
              <c:f>'Housing Affordability'!$A$24:$A$30</c:f>
              <c:strCache>
                <c:ptCount val="7"/>
                <c:pt idx="0">
                  <c:v>San Bernardino</c:v>
                </c:pt>
                <c:pt idx="1">
                  <c:v>U.S.</c:v>
                </c:pt>
                <c:pt idx="2">
                  <c:v>Riverside County</c:v>
                </c:pt>
                <c:pt idx="3">
                  <c:v>California</c:v>
                </c:pt>
                <c:pt idx="4">
                  <c:v>Los Angeles </c:v>
                </c:pt>
                <c:pt idx="5">
                  <c:v>Ventura</c:v>
                </c:pt>
                <c:pt idx="6">
                  <c:v>Orange County</c:v>
                </c:pt>
              </c:strCache>
            </c:strRef>
          </c:cat>
          <c:val>
            <c:numRef>
              <c:f>'Housing Affordability'!$C$24:$C$30</c:f>
              <c:numCache>
                <c:formatCode>General</c:formatCode>
                <c:ptCount val="7"/>
                <c:pt idx="0">
                  <c:v>63</c:v>
                </c:pt>
                <c:pt idx="1">
                  <c:v>59</c:v>
                </c:pt>
                <c:pt idx="2">
                  <c:v>42</c:v>
                </c:pt>
                <c:pt idx="3">
                  <c:v>33</c:v>
                </c:pt>
                <c:pt idx="4">
                  <c:v>31</c:v>
                </c:pt>
                <c:pt idx="5">
                  <c:v>29</c:v>
                </c:pt>
                <c:pt idx="6">
                  <c:v>19</c:v>
                </c:pt>
              </c:numCache>
            </c:numRef>
          </c:val>
        </c:ser>
        <c:dLbls>
          <c:showLegendKey val="0"/>
          <c:showVal val="0"/>
          <c:showCatName val="0"/>
          <c:showSerName val="0"/>
          <c:showPercent val="0"/>
          <c:showBubbleSize val="0"/>
        </c:dLbls>
        <c:gapWidth val="150"/>
        <c:shape val="box"/>
        <c:axId val="36013568"/>
        <c:axId val="36015104"/>
        <c:axId val="0"/>
      </c:bar3DChart>
      <c:catAx>
        <c:axId val="36013568"/>
        <c:scaling>
          <c:orientation val="minMax"/>
        </c:scaling>
        <c:delete val="0"/>
        <c:axPos val="b"/>
        <c:majorTickMark val="out"/>
        <c:minorTickMark val="none"/>
        <c:tickLblPos val="nextTo"/>
        <c:crossAx val="36015104"/>
        <c:crosses val="autoZero"/>
        <c:auto val="1"/>
        <c:lblAlgn val="ctr"/>
        <c:lblOffset val="100"/>
        <c:noMultiLvlLbl val="0"/>
      </c:catAx>
      <c:valAx>
        <c:axId val="36015104"/>
        <c:scaling>
          <c:orientation val="minMax"/>
        </c:scaling>
        <c:delete val="0"/>
        <c:axPos val="l"/>
        <c:majorGridlines/>
        <c:title>
          <c:tx>
            <c:rich>
              <a:bodyPr rot="-5400000" vert="horz"/>
              <a:lstStyle/>
              <a:p>
                <a:pPr>
                  <a:defRPr/>
                </a:pPr>
                <a:r>
                  <a:rPr lang="en-US"/>
                  <a:t>Affordability Index</a:t>
                </a:r>
              </a:p>
            </c:rich>
          </c:tx>
          <c:layout/>
          <c:overlay val="0"/>
        </c:title>
        <c:numFmt formatCode="General" sourceLinked="1"/>
        <c:majorTickMark val="out"/>
        <c:minorTickMark val="none"/>
        <c:tickLblPos val="nextTo"/>
        <c:crossAx val="36013568"/>
        <c:crosses val="autoZero"/>
        <c:crossBetween val="between"/>
      </c:valAx>
    </c:plotArea>
    <c:legend>
      <c:legendPos val="t"/>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CDF25-D6D5-41AC-BF4C-E873290D10F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CDF25-D6D5-41AC-BF4C-E873290D10F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CDF25-D6D5-41AC-BF4C-E873290D10F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CDF25-D6D5-41AC-BF4C-E873290D10F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D4711A-D339-4520-A5A5-3AD09C356B9A}" type="datetimeFigureOut">
              <a:rPr lang="en-US" smtClean="0"/>
              <a:pPr/>
              <a:t>10/10/2014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CDF25-D6D5-41AC-BF4C-E873290D10F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cstate="print">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AD4711A-D339-4520-A5A5-3AD09C356B9A}" type="datetimeFigureOut">
              <a:rPr lang="en-US" smtClean="0"/>
              <a:pPr/>
              <a:t>10/10/2014</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8C8CDF25-D6D5-41AC-BF4C-E873290D10F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924800" cy="1676399"/>
          </a:xfrm>
        </p:spPr>
        <p:txBody>
          <a:bodyPr>
            <a:normAutofit/>
          </a:bodyPr>
          <a:lstStyle/>
          <a:p>
            <a:r>
              <a:rPr lang="en-US" sz="3200" dirty="0" smtClean="0">
                <a:effectLst>
                  <a:outerShdw blurRad="38100" dist="38100" dir="2700000" algn="tl">
                    <a:srgbClr val="000000">
                      <a:alpha val="43137"/>
                    </a:srgbClr>
                  </a:outerShdw>
                </a:effectLst>
              </a:rPr>
              <a:t>State of the Housing: </a:t>
            </a:r>
            <a:r>
              <a:rPr lang="en-US" sz="2700" dirty="0" smtClean="0">
                <a:effectLst>
                  <a:outerShdw blurRad="38100" dist="38100" dir="2700000" algn="tl">
                    <a:srgbClr val="000000">
                      <a:alpha val="43137"/>
                    </a:srgbClr>
                  </a:outerShdw>
                </a:effectLst>
              </a:rPr>
              <a:t/>
            </a:r>
            <a:br>
              <a:rPr lang="en-US" sz="2700" dirty="0" smtClean="0">
                <a:effectLst>
                  <a:outerShdw blurRad="38100" dist="38100" dir="2700000" algn="tl">
                    <a:srgbClr val="000000">
                      <a:alpha val="43137"/>
                    </a:srgbClr>
                  </a:outerShdw>
                </a:effectLst>
              </a:rPr>
            </a:br>
            <a:r>
              <a:rPr lang="en-US" sz="2000" dirty="0" smtClean="0">
                <a:effectLst>
                  <a:outerShdw blurRad="38100" dist="38100" dir="2700000" algn="tl">
                    <a:srgbClr val="000000">
                      <a:alpha val="43137"/>
                    </a:srgbClr>
                  </a:outerShdw>
                </a:effectLst>
              </a:rPr>
              <a:t>Existing Conditions and Our Ability to Plan Future Regional Land Use for Creating Healthy &amp; Sustainable Communities</a:t>
            </a:r>
            <a:endParaRPr lang="en-US" sz="20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14400" y="2895600"/>
            <a:ext cx="7391400" cy="2743200"/>
          </a:xfrm>
        </p:spPr>
        <p:txBody>
          <a:bodyPr>
            <a:normAutofit fontScale="62500" lnSpcReduction="20000"/>
          </a:bodyPr>
          <a:lstStyle/>
          <a:p>
            <a:pPr algn="l"/>
            <a:r>
              <a:rPr lang="en-US" b="1" dirty="0" smtClean="0">
                <a:solidFill>
                  <a:schemeClr val="tx1"/>
                </a:solidFill>
                <a:effectLst>
                  <a:outerShdw blurRad="38100" dist="38100" dir="2700000" algn="tl">
                    <a:srgbClr val="000000">
                      <a:alpha val="43137"/>
                    </a:srgbClr>
                  </a:outerShdw>
                </a:effectLst>
              </a:rPr>
              <a:t>Jamshid Damooei, PhD</a:t>
            </a:r>
          </a:p>
          <a:p>
            <a:pPr algn="l"/>
            <a:r>
              <a:rPr lang="en-US" b="1" dirty="0" smtClean="0">
                <a:solidFill>
                  <a:schemeClr val="tx1"/>
                </a:solidFill>
                <a:effectLst>
                  <a:outerShdw blurRad="38100" dist="38100" dir="2700000" algn="tl">
                    <a:srgbClr val="000000">
                      <a:alpha val="43137"/>
                    </a:srgbClr>
                  </a:outerShdw>
                </a:effectLst>
              </a:rPr>
              <a:t>Professor and Chair</a:t>
            </a:r>
          </a:p>
          <a:p>
            <a:pPr algn="l"/>
            <a:r>
              <a:rPr lang="en-US" b="1" dirty="0" smtClean="0">
                <a:solidFill>
                  <a:schemeClr val="tx1"/>
                </a:solidFill>
                <a:effectLst>
                  <a:outerShdw blurRad="38100" dist="38100" dir="2700000" algn="tl">
                    <a:srgbClr val="000000">
                      <a:alpha val="43137"/>
                    </a:srgbClr>
                  </a:outerShdw>
                </a:effectLst>
              </a:rPr>
              <a:t>Department of Econ, Finance &amp; Accounting </a:t>
            </a:r>
          </a:p>
          <a:p>
            <a:pPr algn="l"/>
            <a:r>
              <a:rPr lang="en-US" b="1" dirty="0" smtClean="0">
                <a:solidFill>
                  <a:schemeClr val="tx1"/>
                </a:solidFill>
                <a:effectLst>
                  <a:outerShdw blurRad="38100" dist="38100" dir="2700000" algn="tl">
                    <a:srgbClr val="000000">
                      <a:alpha val="43137"/>
                    </a:srgbClr>
                  </a:outerShdw>
                </a:effectLst>
              </a:rPr>
              <a:t>Co-Director of the Center for Leadership and Values</a:t>
            </a:r>
          </a:p>
          <a:p>
            <a:pPr algn="l"/>
            <a:r>
              <a:rPr lang="en-US" b="1" dirty="0" smtClean="0">
                <a:solidFill>
                  <a:schemeClr val="tx1"/>
                </a:solidFill>
                <a:effectLst>
                  <a:outerShdw blurRad="38100" dist="38100" dir="2700000" algn="tl">
                    <a:srgbClr val="000000">
                      <a:alpha val="43137"/>
                    </a:srgbClr>
                  </a:outerShdw>
                </a:effectLst>
              </a:rPr>
              <a:t>School of Management </a:t>
            </a:r>
          </a:p>
          <a:p>
            <a:pPr algn="l"/>
            <a:r>
              <a:rPr lang="en-US" b="1" dirty="0" smtClean="0">
                <a:solidFill>
                  <a:schemeClr val="tx1"/>
                </a:solidFill>
                <a:effectLst>
                  <a:outerShdw blurRad="38100" dist="38100" dir="2700000" algn="tl">
                    <a:srgbClr val="000000">
                      <a:alpha val="43137"/>
                    </a:srgbClr>
                  </a:outerShdw>
                </a:effectLst>
              </a:rPr>
              <a:t>California Lutheran University.</a:t>
            </a:r>
          </a:p>
          <a:p>
            <a:pPr algn="l"/>
            <a:endParaRPr lang="en-US" dirty="0" smtClean="0">
              <a:solidFill>
                <a:schemeClr val="tx1"/>
              </a:solidFill>
            </a:endParaRPr>
          </a:p>
          <a:p>
            <a:r>
              <a:rPr lang="en-US" sz="4000" b="1" dirty="0" smtClean="0">
                <a:solidFill>
                  <a:schemeClr val="tx1"/>
                </a:solidFill>
              </a:rPr>
              <a:t>13th Annual Ventura County Housing Conference, September 18</a:t>
            </a:r>
            <a:r>
              <a:rPr lang="en-US" sz="4000" b="1" baseline="30000" dirty="0" smtClean="0">
                <a:solidFill>
                  <a:schemeClr val="tx1"/>
                </a:solidFill>
              </a:rPr>
              <a:t>th</a:t>
            </a:r>
            <a:r>
              <a:rPr lang="en-US" sz="4000" b="1" dirty="0" smtClean="0">
                <a:solidFill>
                  <a:schemeClr val="tx1"/>
                </a:solidFill>
              </a:rPr>
              <a:t>, 2014</a:t>
            </a:r>
            <a:br>
              <a:rPr lang="en-US" sz="4000" b="1" dirty="0" smtClean="0">
                <a:solidFill>
                  <a:schemeClr val="tx1"/>
                </a:solidFill>
              </a:rPr>
            </a:br>
            <a:endParaRPr lang="en-US" sz="4000" b="1" dirty="0" smtClean="0">
              <a:solidFill>
                <a:schemeClr val="tx1"/>
              </a:solidFill>
            </a:endParaRPr>
          </a:p>
          <a:p>
            <a:pPr algn="l"/>
            <a:endParaRPr lang="en-US" dirty="0"/>
          </a:p>
        </p:txBody>
      </p:sp>
    </p:spTree>
    <p:extLst>
      <p:ext uri="{BB962C8B-B14F-4D97-AF65-F5344CB8AC3E}">
        <p14:creationId xmlns:p14="http://schemas.microsoft.com/office/powerpoint/2010/main" val="2392731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Affordability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1672600"/>
              </p:ext>
            </p:extLst>
          </p:nvPr>
        </p:nvGraphicFramePr>
        <p:xfrm>
          <a:off x="457200" y="1295400"/>
          <a:ext cx="80010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smtClean="0">
                <a:solidFill>
                  <a:schemeClr val="bg1"/>
                </a:solidFill>
              </a:rPr>
              <a:t>American Community Survey,  Median Family Income in Past 12 Months,</a:t>
            </a:r>
            <a:endParaRPr lang="en-US" sz="1400" dirty="0">
              <a:solidFill>
                <a:schemeClr val="bg1"/>
              </a:solidFill>
            </a:endParaRPr>
          </a:p>
          <a:p>
            <a:pPr algn="ctr"/>
            <a:r>
              <a:rPr lang="en-US" sz="1400" dirty="0">
                <a:solidFill>
                  <a:schemeClr val="bg1"/>
                </a:solidFill>
              </a:rPr>
              <a:t>http://factfinder2.census.gov/</a:t>
            </a:r>
          </a:p>
        </p:txBody>
      </p:sp>
    </p:spTree>
    <p:extLst>
      <p:ext uri="{BB962C8B-B14F-4D97-AF65-F5344CB8AC3E}">
        <p14:creationId xmlns:p14="http://schemas.microsoft.com/office/powerpoint/2010/main" val="1053784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Affordability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8040930"/>
              </p:ext>
            </p:extLst>
          </p:nvPr>
        </p:nvGraphicFramePr>
        <p:xfrm>
          <a:off x="685800" y="1447800"/>
          <a:ext cx="77724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smtClean="0">
                <a:solidFill>
                  <a:schemeClr val="bg1"/>
                </a:solidFill>
              </a:rPr>
              <a:t>The California Association of Realtors,  Housing Affordability Index,</a:t>
            </a:r>
            <a:endParaRPr lang="en-US" sz="1400" dirty="0">
              <a:solidFill>
                <a:schemeClr val="bg1"/>
              </a:solidFill>
            </a:endParaRPr>
          </a:p>
          <a:p>
            <a:pPr algn="ctr"/>
            <a:r>
              <a:rPr lang="en-US" sz="1400" dirty="0">
                <a:solidFill>
                  <a:schemeClr val="bg1"/>
                </a:solidFill>
              </a:rPr>
              <a:t>http://www.car.org/</a:t>
            </a:r>
          </a:p>
        </p:txBody>
      </p:sp>
    </p:spTree>
    <p:extLst>
      <p:ext uri="{BB962C8B-B14F-4D97-AF65-F5344CB8AC3E}">
        <p14:creationId xmlns:p14="http://schemas.microsoft.com/office/powerpoint/2010/main" val="1225287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219200"/>
          </a:xfrm>
        </p:spPr>
        <p:txBody>
          <a:bodyPr>
            <a:normAutofit/>
          </a:bodyPr>
          <a:lstStyle/>
          <a:p>
            <a:r>
              <a:rPr lang="en-US" dirty="0"/>
              <a:t>Housing Affordability</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856132"/>
            <a:ext cx="7620000" cy="2630268"/>
          </a:xfrm>
          <a:prstGeom prst="rect">
            <a:avLst/>
          </a:prstGeom>
          <a:noFill/>
          <a:ln>
            <a:noFill/>
          </a:ln>
        </p:spPr>
      </p:pic>
      <p:sp>
        <p:nvSpPr>
          <p:cNvPr id="5" name="Rectangle 4"/>
          <p:cNvSpPr/>
          <p:nvPr/>
        </p:nvSpPr>
        <p:spPr>
          <a:xfrm>
            <a:off x="914400" y="2209801"/>
            <a:ext cx="7086600" cy="646331"/>
          </a:xfrm>
          <a:prstGeom prst="rect">
            <a:avLst/>
          </a:prstGeom>
        </p:spPr>
        <p:txBody>
          <a:bodyPr wrap="square">
            <a:spAutoFit/>
          </a:bodyPr>
          <a:lstStyle/>
          <a:p>
            <a:pPr algn="ctr"/>
            <a:r>
              <a:rPr lang="en-US" dirty="0" smtClean="0"/>
              <a:t>Top ten metropolitan areas that have highest wages to afford a two bedroom apartment</a:t>
            </a:r>
            <a:endParaRPr lang="en-US" dirty="0"/>
          </a:p>
        </p:txBody>
      </p:sp>
      <p:sp>
        <p:nvSpPr>
          <p:cNvPr id="6" name="TextBox 5"/>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National Low Income Housing Coalition Out of Reach Reports, </a:t>
            </a:r>
            <a:endParaRPr lang="en-US" sz="1400" dirty="0" smtClean="0">
              <a:solidFill>
                <a:schemeClr val="bg1"/>
              </a:solidFill>
            </a:endParaRPr>
          </a:p>
          <a:p>
            <a:pPr algn="ctr"/>
            <a:r>
              <a:rPr lang="en-US" sz="1400" dirty="0" smtClean="0">
                <a:solidFill>
                  <a:schemeClr val="bg1"/>
                </a:solidFill>
              </a:rPr>
              <a:t>http</a:t>
            </a:r>
            <a:r>
              <a:rPr lang="en-US" sz="1400" dirty="0">
                <a:solidFill>
                  <a:schemeClr val="bg1"/>
                </a:solidFill>
              </a:rPr>
              <a:t>://</a:t>
            </a:r>
            <a:r>
              <a:rPr lang="en-US" sz="1400" dirty="0" smtClean="0">
                <a:solidFill>
                  <a:schemeClr val="bg1"/>
                </a:solidFill>
              </a:rPr>
              <a:t>nlihc.org/oor/</a:t>
            </a:r>
            <a:endParaRPr lang="en-US" sz="1400" dirty="0">
              <a:solidFill>
                <a:schemeClr val="bg1"/>
              </a:solidFill>
            </a:endParaRPr>
          </a:p>
        </p:txBody>
      </p:sp>
    </p:spTree>
    <p:extLst>
      <p:ext uri="{BB962C8B-B14F-4D97-AF65-F5344CB8AC3E}">
        <p14:creationId xmlns:p14="http://schemas.microsoft.com/office/powerpoint/2010/main" val="727721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924800" cy="1143000"/>
          </a:xfrm>
        </p:spPr>
        <p:txBody>
          <a:bodyPr/>
          <a:lstStyle/>
          <a:p>
            <a:r>
              <a:rPr lang="en-US" dirty="0"/>
              <a:t>Housing Affordability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30217190"/>
              </p:ext>
            </p:extLst>
          </p:nvPr>
        </p:nvGraphicFramePr>
        <p:xfrm>
          <a:off x="609601" y="1219201"/>
          <a:ext cx="7924798" cy="4914564"/>
        </p:xfrm>
        <a:graphic>
          <a:graphicData uri="http://schemas.openxmlformats.org/drawingml/2006/table">
            <a:tbl>
              <a:tblPr>
                <a:tableStyleId>{5C22544A-7EE6-4342-B048-85BDC9FD1C3A}</a:tableStyleId>
              </a:tblPr>
              <a:tblGrid>
                <a:gridCol w="2254684"/>
                <a:gridCol w="989556"/>
                <a:gridCol w="1068888"/>
                <a:gridCol w="1102290"/>
                <a:gridCol w="1369512"/>
                <a:gridCol w="1139868"/>
              </a:tblGrid>
              <a:tr h="412139">
                <a:tc gridSpan="6">
                  <a:txBody>
                    <a:bodyPr/>
                    <a:lstStyle/>
                    <a:p>
                      <a:pPr algn="ctr" fontAlgn="b"/>
                      <a:r>
                        <a:rPr lang="en-US" sz="1400" u="none" strike="noStrike" dirty="0">
                          <a:effectLst/>
                        </a:rPr>
                        <a:t>Occupational employment and wages by major occupational group, </a:t>
                      </a:r>
                      <a:r>
                        <a:rPr lang="en-US" sz="1400" u="none" strike="noStrike" dirty="0" smtClean="0">
                          <a:effectLst/>
                        </a:rPr>
                        <a:t>Oxnard-Thousand </a:t>
                      </a:r>
                      <a:r>
                        <a:rPr lang="en-US" sz="1400" u="none" strike="noStrike" dirty="0">
                          <a:effectLst/>
                        </a:rPr>
                        <a:t>Oaks-Ventura Metropolitan Statistical Area,  May 2013</a:t>
                      </a:r>
                      <a:endParaRPr lang="en-US" sz="1400" b="1" i="0" u="none" strike="noStrike" dirty="0">
                        <a:solidFill>
                          <a:srgbClr val="000000"/>
                        </a:solidFill>
                        <a:effectLst/>
                        <a:latin typeface="Calibri"/>
                      </a:endParaRPr>
                    </a:p>
                  </a:txBody>
                  <a:tcPr marL="3747" marR="3747" marT="374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22616">
                <a:tc>
                  <a:txBody>
                    <a:bodyPr/>
                    <a:lstStyle/>
                    <a:p>
                      <a:pPr algn="ctr" fontAlgn="b"/>
                      <a:r>
                        <a:rPr lang="en-US" sz="1200" u="none" strike="noStrike" dirty="0">
                          <a:effectLst/>
                        </a:rPr>
                        <a:t>Major Occupational Group</a:t>
                      </a:r>
                      <a:endParaRPr lang="en-US" sz="1200" b="1"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Average hourly wage</a:t>
                      </a:r>
                      <a:endParaRPr lang="en-US" sz="1200" b="1"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Annual wage</a:t>
                      </a:r>
                      <a:endParaRPr lang="en-US" sz="1200" b="1"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Approx hours a week to afford a Two-bedroom Home</a:t>
                      </a:r>
                      <a:endParaRPr lang="en-US" sz="1200" b="1"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Total Employment in Occupation</a:t>
                      </a:r>
                      <a:endParaRPr lang="en-US" sz="1200" b="1"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 of Group Within Total County Employment </a:t>
                      </a:r>
                      <a:endParaRPr lang="en-US" sz="1200" b="1" i="0" u="none" strike="noStrike" dirty="0">
                        <a:solidFill>
                          <a:srgbClr val="000000"/>
                        </a:solidFill>
                        <a:effectLst/>
                        <a:latin typeface="Calibri"/>
                      </a:endParaRPr>
                    </a:p>
                  </a:txBody>
                  <a:tcPr marL="3747" marR="3747" marT="3747" marB="0" anchor="b"/>
                </a:tc>
              </a:tr>
              <a:tr h="224386">
                <a:tc>
                  <a:txBody>
                    <a:bodyPr/>
                    <a:lstStyle/>
                    <a:p>
                      <a:pPr algn="ctr" fontAlgn="b"/>
                      <a:r>
                        <a:rPr lang="en-US" sz="1200" u="none" strike="noStrike" dirty="0">
                          <a:effectLst/>
                        </a:rPr>
                        <a:t>Farming, fishing, and forestry</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9.63</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20,030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120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6530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Calibri"/>
                      </a:endParaRPr>
                    </a:p>
                  </a:txBody>
                  <a:tcPr marL="3747" marR="3747" marT="3747" marB="0" anchor="b"/>
                </a:tc>
              </a:tr>
              <a:tr h="265600">
                <a:tc>
                  <a:txBody>
                    <a:bodyPr/>
                    <a:lstStyle/>
                    <a:p>
                      <a:pPr algn="ctr" fontAlgn="b"/>
                      <a:r>
                        <a:rPr lang="en-US" sz="1200" u="none" strike="noStrike" dirty="0">
                          <a:effectLst/>
                        </a:rPr>
                        <a:t>Food preparation and serving related</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10.52</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    21,882 </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110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28470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10%</a:t>
                      </a:r>
                      <a:endParaRPr lang="en-US" sz="1200" b="0" i="0" u="none" strike="noStrike" dirty="0">
                        <a:solidFill>
                          <a:srgbClr val="000000"/>
                        </a:solidFill>
                        <a:effectLst/>
                        <a:latin typeface="Calibri"/>
                      </a:endParaRPr>
                    </a:p>
                  </a:txBody>
                  <a:tcPr marL="3747" marR="3747" marT="3747" marB="0" anchor="b"/>
                </a:tc>
              </a:tr>
              <a:tr h="251863">
                <a:tc>
                  <a:txBody>
                    <a:bodyPr/>
                    <a:lstStyle/>
                    <a:p>
                      <a:pPr algn="ctr" fontAlgn="b"/>
                      <a:r>
                        <a:rPr lang="en-US" sz="1200" u="none" strike="noStrike" dirty="0">
                          <a:effectLst/>
                        </a:rPr>
                        <a:t>Personal care and service</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14.16</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    29,453 </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81</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8990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3%</a:t>
                      </a:r>
                      <a:endParaRPr lang="en-US" sz="1200" b="0" i="0" u="none" strike="noStrike">
                        <a:solidFill>
                          <a:srgbClr val="000000"/>
                        </a:solidFill>
                        <a:effectLst/>
                        <a:latin typeface="Calibri"/>
                      </a:endParaRPr>
                    </a:p>
                  </a:txBody>
                  <a:tcPr marL="3747" marR="3747" marT="3747" marB="0" anchor="b"/>
                </a:tc>
              </a:tr>
              <a:tr h="312309">
                <a:tc>
                  <a:txBody>
                    <a:bodyPr/>
                    <a:lstStyle/>
                    <a:p>
                      <a:pPr algn="ctr" fontAlgn="b"/>
                      <a:r>
                        <a:rPr lang="en-US" sz="1200" u="none" strike="noStrike" dirty="0">
                          <a:effectLst/>
                        </a:rPr>
                        <a:t>Building and grounds cleaning and maintenance</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14.58</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30,326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79</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8410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Calibri"/>
                      </a:endParaRPr>
                    </a:p>
                  </a:txBody>
                  <a:tcPr marL="3747" marR="3747" marT="3747" marB="0" anchor="b"/>
                </a:tc>
              </a:tr>
              <a:tr h="151118">
                <a:tc>
                  <a:txBody>
                    <a:bodyPr/>
                    <a:lstStyle/>
                    <a:p>
                      <a:pPr algn="ctr" fontAlgn="b"/>
                      <a:r>
                        <a:rPr lang="en-US" sz="1200" u="none" strike="noStrike" dirty="0">
                          <a:effectLst/>
                        </a:rPr>
                        <a:t>Healthcare support</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14.76</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30,701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78</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7810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3%</a:t>
                      </a:r>
                      <a:endParaRPr lang="en-US" sz="1200" b="0" i="0" u="none" strike="noStrike">
                        <a:solidFill>
                          <a:srgbClr val="000000"/>
                        </a:solidFill>
                        <a:effectLst/>
                        <a:latin typeface="Calibri"/>
                      </a:endParaRPr>
                    </a:p>
                  </a:txBody>
                  <a:tcPr marL="3747" marR="3747" marT="3747" marB="0" anchor="b"/>
                </a:tc>
              </a:tr>
              <a:tr h="247283">
                <a:tc>
                  <a:txBody>
                    <a:bodyPr/>
                    <a:lstStyle/>
                    <a:p>
                      <a:pPr algn="ctr" fontAlgn="b"/>
                      <a:r>
                        <a:rPr lang="en-US" sz="1200" u="none" strike="noStrike" dirty="0">
                          <a:effectLst/>
                        </a:rPr>
                        <a:t>Transportation and material moving</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15.54</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32,323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74</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16870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Calibri"/>
                      </a:endParaRPr>
                    </a:p>
                  </a:txBody>
                  <a:tcPr marL="3747" marR="3747" marT="3747" marB="0" anchor="b"/>
                </a:tc>
              </a:tr>
              <a:tr h="116322">
                <a:tc>
                  <a:txBody>
                    <a:bodyPr/>
                    <a:lstStyle/>
                    <a:p>
                      <a:pPr algn="ctr" fontAlgn="b"/>
                      <a:r>
                        <a:rPr lang="en-US" sz="1200" u="none" strike="noStrike" dirty="0">
                          <a:effectLst/>
                        </a:rPr>
                        <a:t>Production</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16.46</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34,237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70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19140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Calibri"/>
                      </a:endParaRPr>
                    </a:p>
                  </a:txBody>
                  <a:tcPr marL="3747" marR="3747" marT="3747" marB="0" anchor="b"/>
                </a:tc>
              </a:tr>
              <a:tr h="348029">
                <a:tc>
                  <a:txBody>
                    <a:bodyPr/>
                    <a:lstStyle/>
                    <a:p>
                      <a:pPr algn="ctr" fontAlgn="b"/>
                      <a:r>
                        <a:rPr lang="en-US" sz="1200" u="none" strike="noStrike" dirty="0">
                          <a:effectLst/>
                        </a:rPr>
                        <a:t>Office and administrative support</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18.23</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    37,918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63</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47820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16%</a:t>
                      </a:r>
                      <a:endParaRPr lang="en-US" sz="1200" b="0" i="0" u="none" strike="noStrike" dirty="0">
                        <a:solidFill>
                          <a:srgbClr val="000000"/>
                        </a:solidFill>
                        <a:effectLst/>
                        <a:latin typeface="Calibri"/>
                      </a:endParaRPr>
                    </a:p>
                  </a:txBody>
                  <a:tcPr marL="3747" marR="3747" marT="3747" marB="0" anchor="b"/>
                </a:tc>
              </a:tr>
              <a:tr h="141959">
                <a:tc>
                  <a:txBody>
                    <a:bodyPr/>
                    <a:lstStyle/>
                    <a:p>
                      <a:pPr algn="ctr" fontAlgn="b"/>
                      <a:r>
                        <a:rPr lang="en-US" sz="1200" u="none" strike="noStrike">
                          <a:effectLst/>
                        </a:rPr>
                        <a:t>Sales and related</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18.95</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    39,416 </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61</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35170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a:effectLst/>
                        </a:rPr>
                        <a:t>12%</a:t>
                      </a:r>
                      <a:endParaRPr lang="en-US" sz="1200" b="0" i="0" u="none" strike="noStrike">
                        <a:solidFill>
                          <a:srgbClr val="000000"/>
                        </a:solidFill>
                        <a:effectLst/>
                        <a:latin typeface="Calibri"/>
                      </a:endParaRPr>
                    </a:p>
                  </a:txBody>
                  <a:tcPr marL="3747" marR="3747" marT="3747" marB="0" anchor="b"/>
                </a:tc>
              </a:tr>
              <a:tr h="357187">
                <a:tc>
                  <a:txBody>
                    <a:bodyPr/>
                    <a:lstStyle/>
                    <a:p>
                      <a:pPr algn="ctr" fontAlgn="b"/>
                      <a:r>
                        <a:rPr lang="en-US" sz="1200" u="none" strike="noStrike">
                          <a:effectLst/>
                        </a:rPr>
                        <a:t>Installation, maintenance, and repair</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22.65</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    47,112 </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51</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9530</a:t>
                      </a:r>
                      <a:endParaRPr lang="en-US" sz="1200" b="0" i="0" u="none" strike="noStrike" dirty="0">
                        <a:solidFill>
                          <a:srgbClr val="000000"/>
                        </a:solidFill>
                        <a:effectLst/>
                        <a:latin typeface="Calibri"/>
                      </a:endParaRPr>
                    </a:p>
                  </a:txBody>
                  <a:tcPr marL="3747" marR="3747" marT="3747"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Calibri"/>
                      </a:endParaRPr>
                    </a:p>
                  </a:txBody>
                  <a:tcPr marL="3747" marR="3747" marT="3747" marB="0" anchor="b"/>
                </a:tc>
              </a:tr>
              <a:tr h="238125">
                <a:tc>
                  <a:txBody>
                    <a:bodyPr/>
                    <a:lstStyle/>
                    <a:p>
                      <a:pPr algn="ctr" fontAlgn="b"/>
                      <a:r>
                        <a:rPr lang="en-US" sz="1200" u="none" strike="noStrike">
                          <a:effectLst/>
                        </a:rPr>
                        <a:t>Construction and extraction</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23.95</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49,816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48</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9790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Calibri"/>
                      </a:endParaRPr>
                    </a:p>
                  </a:txBody>
                  <a:tcPr marL="3747" marR="3747" marT="3747" marB="0" anchor="b"/>
                </a:tc>
              </a:tr>
              <a:tr h="251863">
                <a:tc>
                  <a:txBody>
                    <a:bodyPr/>
                    <a:lstStyle/>
                    <a:p>
                      <a:pPr algn="ctr" fontAlgn="b"/>
                      <a:r>
                        <a:rPr lang="en-US" sz="1200" u="none" strike="noStrike">
                          <a:effectLst/>
                        </a:rPr>
                        <a:t>Community and social services</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24.11</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50,149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48</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3960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Calibri"/>
                      </a:endParaRPr>
                    </a:p>
                  </a:txBody>
                  <a:tcPr marL="3747" marR="3747" marT="3747" marB="0" anchor="b"/>
                </a:tc>
              </a:tr>
              <a:tr h="288496">
                <a:tc>
                  <a:txBody>
                    <a:bodyPr/>
                    <a:lstStyle/>
                    <a:p>
                      <a:pPr algn="ctr" fontAlgn="b"/>
                      <a:r>
                        <a:rPr lang="en-US" sz="1200" u="none" strike="noStrike">
                          <a:effectLst/>
                        </a:rPr>
                        <a:t>Education, training, and library</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25.86</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53,789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45</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17970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Calibri"/>
                      </a:endParaRPr>
                    </a:p>
                  </a:txBody>
                  <a:tcPr marL="3747" marR="3747" marT="3747" marB="0" anchor="b"/>
                </a:tc>
              </a:tr>
              <a:tr h="242703">
                <a:tc>
                  <a:txBody>
                    <a:bodyPr/>
                    <a:lstStyle/>
                    <a:p>
                      <a:pPr algn="ctr" fontAlgn="b"/>
                      <a:r>
                        <a:rPr lang="en-US" sz="1200" u="none" strike="noStrike">
                          <a:effectLst/>
                        </a:rPr>
                        <a:t>Protective service</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28.53</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    59,342 </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40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a:effectLst/>
                        </a:rPr>
                        <a:t>4010</a:t>
                      </a:r>
                      <a:endParaRPr lang="en-US" sz="1200" b="0" i="0" u="none" strike="noStrike">
                        <a:solidFill>
                          <a:srgbClr val="000000"/>
                        </a:solidFill>
                        <a:effectLst/>
                        <a:latin typeface="Calibri"/>
                      </a:endParaRPr>
                    </a:p>
                  </a:txBody>
                  <a:tcPr marL="3747" marR="3747" marT="3747"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Calibri"/>
                      </a:endParaRPr>
                    </a:p>
                  </a:txBody>
                  <a:tcPr marL="3747" marR="3747" marT="3747" marB="0" anchor="b"/>
                </a:tc>
              </a:tr>
            </a:tbl>
          </a:graphicData>
        </a:graphic>
      </p:graphicFrame>
      <p:sp>
        <p:nvSpPr>
          <p:cNvPr id="4" name="TextBox 3"/>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smtClean="0">
                <a:solidFill>
                  <a:schemeClr val="bg1"/>
                </a:solidFill>
              </a:rPr>
              <a:t>Bureau of Labor Statistics,  Occupational Employment and Wages </a:t>
            </a:r>
          </a:p>
          <a:p>
            <a:pPr algn="ctr"/>
            <a:r>
              <a:rPr lang="en-US" sz="1400" dirty="0" smtClean="0">
                <a:solidFill>
                  <a:schemeClr val="bg1"/>
                </a:solidFill>
              </a:rPr>
              <a:t>http</a:t>
            </a:r>
            <a:r>
              <a:rPr lang="en-US" sz="1400" dirty="0">
                <a:solidFill>
                  <a:schemeClr val="bg1"/>
                </a:solidFill>
              </a:rPr>
              <a:t>://www.bls.gov/</a:t>
            </a:r>
          </a:p>
        </p:txBody>
      </p:sp>
    </p:spTree>
    <p:extLst>
      <p:ext uri="{BB962C8B-B14F-4D97-AF65-F5344CB8AC3E}">
        <p14:creationId xmlns:p14="http://schemas.microsoft.com/office/powerpoint/2010/main" val="638766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944562"/>
          </a:xfrm>
        </p:spPr>
        <p:txBody>
          <a:bodyPr>
            <a:normAutofit fontScale="90000"/>
          </a:bodyPr>
          <a:lstStyle/>
          <a:p>
            <a:r>
              <a:rPr lang="en-US" sz="2700" dirty="0" smtClean="0"/>
              <a:t/>
            </a:r>
            <a:br>
              <a:rPr lang="en-US" sz="2700" dirty="0" smtClean="0"/>
            </a:br>
            <a:r>
              <a:rPr lang="en-US" sz="2700" dirty="0" smtClean="0"/>
              <a:t>Implication </a:t>
            </a:r>
            <a:r>
              <a:rPr lang="en-US" sz="2700" dirty="0"/>
              <a:t>for the County, its Economy and Creation of Sustainable Communities </a:t>
            </a:r>
            <a:r>
              <a:rPr lang="en-US" dirty="0"/>
              <a:t/>
            </a:r>
            <a:br>
              <a:rPr lang="en-US" dirty="0"/>
            </a:br>
            <a:endParaRPr lang="en-US" dirty="0"/>
          </a:p>
        </p:txBody>
      </p:sp>
      <p:sp>
        <p:nvSpPr>
          <p:cNvPr id="3" name="Content Placeholder 2"/>
          <p:cNvSpPr>
            <a:spLocks noGrp="1"/>
          </p:cNvSpPr>
          <p:nvPr>
            <p:ph idx="1"/>
          </p:nvPr>
        </p:nvSpPr>
        <p:spPr>
          <a:xfrm>
            <a:off x="685800" y="1219200"/>
            <a:ext cx="7772400" cy="4572000"/>
          </a:xfrm>
        </p:spPr>
        <p:txBody>
          <a:bodyPr/>
          <a:lstStyle/>
          <a:p>
            <a:pPr marL="68580" indent="0">
              <a:buNone/>
            </a:pPr>
            <a:r>
              <a:rPr lang="en-US" sz="2400" dirty="0" smtClean="0"/>
              <a:t>Take Away From What Have Been Discussed:</a:t>
            </a:r>
          </a:p>
          <a:p>
            <a:pPr lvl="1"/>
            <a:r>
              <a:rPr lang="en-US" dirty="0" smtClean="0"/>
              <a:t>Urban and Built-up lands has grown in the last three decades. The rate slowed down in the last decade.</a:t>
            </a:r>
          </a:p>
          <a:p>
            <a:pPr lvl="1"/>
            <a:r>
              <a:rPr lang="en-US" dirty="0" smtClean="0"/>
              <a:t>The county experienced a much faster rate of building new home (measured by number of permits as a proxy) in the first half of the last decade. </a:t>
            </a:r>
            <a:endParaRPr lang="en-US" dirty="0"/>
          </a:p>
          <a:p>
            <a:pPr lvl="1"/>
            <a:r>
              <a:rPr lang="en-US" dirty="0" smtClean="0"/>
              <a:t>There is a distinct difference in the proportional ratios of home owner and rental occupancies in various citers within the county.</a:t>
            </a:r>
          </a:p>
          <a:p>
            <a:pPr lvl="1"/>
            <a:r>
              <a:rPr lang="en-US" dirty="0" smtClean="0"/>
              <a:t>Home prices suffered a sharp decline since 2006 and reached its lowest in 2011 (37% overall decline) and began to rebound as of 2012 and since 2012 the median home prices increased by about 25%. </a:t>
            </a:r>
          </a:p>
          <a:p>
            <a:pPr lvl="1"/>
            <a:r>
              <a:rPr lang="en-US" dirty="0" smtClean="0"/>
              <a:t>Various cities have different median home prices and the ratio is about 3.7 times when Westlake village is compared with Piru.</a:t>
            </a:r>
          </a:p>
          <a:p>
            <a:pPr lvl="1"/>
            <a:r>
              <a:rPr lang="en-US" dirty="0" smtClean="0"/>
              <a:t>Notices of default reached its peak in 2009 (2648) and declined to 384 in 2014. Median home prices changed little between 2009 to 2011. It went up much sharper since 2012.</a:t>
            </a:r>
            <a:endParaRPr lang="en-US" dirty="0"/>
          </a:p>
        </p:txBody>
      </p:sp>
    </p:spTree>
    <p:extLst>
      <p:ext uri="{BB962C8B-B14F-4D97-AF65-F5344CB8AC3E}">
        <p14:creationId xmlns:p14="http://schemas.microsoft.com/office/powerpoint/2010/main" val="1243695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Implication for the County, its Economy and Creation of Sustainable Communities </a:t>
            </a:r>
            <a:br>
              <a:rPr lang="en-US" sz="2400" dirty="0"/>
            </a:br>
            <a:endParaRPr lang="en-US" sz="2400" dirty="0"/>
          </a:p>
        </p:txBody>
      </p:sp>
      <p:sp>
        <p:nvSpPr>
          <p:cNvPr id="3" name="Content Placeholder 2"/>
          <p:cNvSpPr>
            <a:spLocks noGrp="1"/>
          </p:cNvSpPr>
          <p:nvPr>
            <p:ph idx="1"/>
          </p:nvPr>
        </p:nvSpPr>
        <p:spPr>
          <a:xfrm>
            <a:off x="685800" y="1371600"/>
            <a:ext cx="7772400" cy="4800600"/>
          </a:xfrm>
        </p:spPr>
        <p:txBody>
          <a:bodyPr>
            <a:normAutofit/>
          </a:bodyPr>
          <a:lstStyle/>
          <a:p>
            <a:r>
              <a:rPr lang="en-US" sz="1400" dirty="0" smtClean="0"/>
              <a:t>Home affordability remains a major economic challenge for the county.  A sustainable regional economy should consider housing affordability as one of the most important elements of its effort to create a healthy and sustainable community. </a:t>
            </a:r>
          </a:p>
          <a:p>
            <a:r>
              <a:rPr lang="en-US" sz="1400" dirty="0" smtClean="0"/>
              <a:t>Rented vacancy reached its lowest point of 1.0% in 2006. It went up to its highest level of 1.6% in 2011. </a:t>
            </a:r>
          </a:p>
          <a:p>
            <a:r>
              <a:rPr lang="en-US" sz="1400" dirty="0" smtClean="0"/>
              <a:t>Level of rent on average for a 2 bedroom multifamily changed around $100 during the period of 2005 to 2014. It has been consistently high at around $1420 to over $1500.</a:t>
            </a:r>
          </a:p>
          <a:p>
            <a:r>
              <a:rPr lang="en-US" sz="1400" dirty="0" smtClean="0"/>
              <a:t>Based on the latest data (First Quarter of 2014) only 29% of residents of Ventura County residents can afford to buy homes at the prevailing median home prices in the county. This is down from 42% only a year ago (in 2013). </a:t>
            </a:r>
          </a:p>
          <a:p>
            <a:r>
              <a:rPr lang="en-US" sz="1400" dirty="0" smtClean="0"/>
              <a:t>Ventura county is among the top ten metropolitan areas within the nation requiring a high wage level to afford a two bedroom housing unit. To be able to afford a two bed room home, the wage rate had to be </a:t>
            </a:r>
            <a:r>
              <a:rPr lang="en-US" sz="1400" dirty="0"/>
              <a:t>$</a:t>
            </a:r>
            <a:r>
              <a:rPr lang="en-US" sz="1400" dirty="0" smtClean="0"/>
              <a:t>28.83 in Ventura County. </a:t>
            </a:r>
          </a:p>
          <a:p>
            <a:r>
              <a:rPr lang="en-US" sz="1400" dirty="0" smtClean="0"/>
              <a:t>Based on our research 15% (a total of 43,990 people) of workers in the county require two to three full time jobs in order to afford 2-bedroom housing. 46% have to work one and a half to two jobs in order to afford 2-bedroom housing (a total of  135,220 people). Finally, 77% of workers in the county can not afford 2-bedroom housing with ONLY one full time job.  (224,470 County residents)</a:t>
            </a:r>
            <a:endParaRPr lang="en-US" sz="1400" dirty="0"/>
          </a:p>
        </p:txBody>
      </p:sp>
    </p:spTree>
    <p:extLst>
      <p:ext uri="{BB962C8B-B14F-4D97-AF65-F5344CB8AC3E}">
        <p14:creationId xmlns:p14="http://schemas.microsoft.com/office/powerpoint/2010/main" val="28770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Implication for the County, its Economy and Creation of Sustainable Communities </a:t>
            </a:r>
          </a:p>
        </p:txBody>
      </p:sp>
      <p:sp>
        <p:nvSpPr>
          <p:cNvPr id="3" name="Content Placeholder 2"/>
          <p:cNvSpPr>
            <a:spLocks noGrp="1"/>
          </p:cNvSpPr>
          <p:nvPr>
            <p:ph idx="1"/>
          </p:nvPr>
        </p:nvSpPr>
        <p:spPr>
          <a:xfrm>
            <a:off x="685800" y="1447800"/>
            <a:ext cx="7772400" cy="4419599"/>
          </a:xfrm>
        </p:spPr>
        <p:txBody>
          <a:bodyPr>
            <a:normAutofit lnSpcReduction="10000"/>
          </a:bodyPr>
          <a:lstStyle/>
          <a:p>
            <a:r>
              <a:rPr lang="en-US" sz="1800" dirty="0" smtClean="0"/>
              <a:t>The economic consequences of low housing affordability are many.  Here are a selected number of them for our county, which explains the economic impacts of the high cost of housing and/or investment to reduce it:</a:t>
            </a:r>
          </a:p>
          <a:p>
            <a:pPr lvl="1"/>
            <a:r>
              <a:rPr lang="en-US" dirty="0" smtClean="0"/>
              <a:t>More than 70% of our country residents cannot buy a home or afford a 2-bedroom apartment on one full time job.</a:t>
            </a:r>
          </a:p>
          <a:p>
            <a:pPr lvl="1"/>
            <a:r>
              <a:rPr lang="en-US" dirty="0" smtClean="0"/>
              <a:t>High cost of accommodation is one of principal elements of businesses NOT moving into an area. </a:t>
            </a:r>
          </a:p>
          <a:p>
            <a:pPr lvl="1"/>
            <a:r>
              <a:rPr lang="en-US" dirty="0" smtClean="0"/>
              <a:t> Investment to increase affordable housing has the following impacts</a:t>
            </a:r>
            <a:r>
              <a:rPr lang="en-US" sz="1400" dirty="0" smtClean="0"/>
              <a:t>:</a:t>
            </a:r>
          </a:p>
          <a:p>
            <a:pPr lvl="2"/>
            <a:r>
              <a:rPr lang="en-US" sz="1600" dirty="0" smtClean="0"/>
              <a:t>Creation of jobs during the construction and after.</a:t>
            </a:r>
          </a:p>
          <a:p>
            <a:pPr lvl="2"/>
            <a:r>
              <a:rPr lang="en-US" sz="1600" dirty="0" smtClean="0"/>
              <a:t>Attracting employers and employees</a:t>
            </a:r>
          </a:p>
          <a:p>
            <a:pPr lvl="2"/>
            <a:r>
              <a:rPr lang="en-US" sz="1600" dirty="0" smtClean="0"/>
              <a:t>Increase consumer spending</a:t>
            </a:r>
          </a:p>
          <a:p>
            <a:pPr lvl="2"/>
            <a:r>
              <a:rPr lang="en-US" sz="1600" dirty="0" smtClean="0"/>
              <a:t>Increase government revenue</a:t>
            </a:r>
          </a:p>
          <a:p>
            <a:pPr lvl="2"/>
            <a:r>
              <a:rPr lang="en-US" sz="1600" dirty="0" smtClean="0"/>
              <a:t>Lower the risk of foreclosures. </a:t>
            </a:r>
          </a:p>
          <a:p>
            <a:pPr lvl="2"/>
            <a:r>
              <a:rPr lang="en-US" sz="1600" dirty="0" smtClean="0"/>
              <a:t>Lessen the number of mileage to travel from home to working place and back and thus helping to reduce pollution.  </a:t>
            </a:r>
          </a:p>
          <a:p>
            <a:pPr lvl="1"/>
            <a:endParaRPr lang="en-US" dirty="0" smtClean="0"/>
          </a:p>
          <a:p>
            <a:pPr lvl="1"/>
            <a:endParaRPr lang="en-US" sz="1400" dirty="0" smtClean="0"/>
          </a:p>
          <a:p>
            <a:pPr lvl="1"/>
            <a:endParaRPr lang="en-US" sz="1400" dirty="0"/>
          </a:p>
        </p:txBody>
      </p:sp>
    </p:spTree>
    <p:extLst>
      <p:ext uri="{BB962C8B-B14F-4D97-AF65-F5344CB8AC3E}">
        <p14:creationId xmlns:p14="http://schemas.microsoft.com/office/powerpoint/2010/main" val="3629552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pPr marL="68580" indent="0">
              <a:buNone/>
            </a:pPr>
            <a:endParaRPr lang="en-US" dirty="0" smtClean="0"/>
          </a:p>
          <a:p>
            <a:pPr marL="68580" indent="0">
              <a:buNone/>
            </a:pPr>
            <a:endParaRPr lang="en-US" dirty="0"/>
          </a:p>
          <a:p>
            <a:pPr marL="68580" indent="0">
              <a:buNone/>
            </a:pPr>
            <a:endParaRPr lang="en-US" dirty="0" smtClean="0"/>
          </a:p>
          <a:p>
            <a:pPr marL="68580" indent="0">
              <a:buNone/>
            </a:pPr>
            <a:endParaRPr lang="en-US" dirty="0"/>
          </a:p>
          <a:p>
            <a:pPr marL="68580" indent="0" algn="ctr">
              <a:buNone/>
            </a:pPr>
            <a:r>
              <a:rPr lang="en-US" sz="4800" dirty="0" smtClean="0"/>
              <a:t>Thank you.</a:t>
            </a:r>
          </a:p>
          <a:p>
            <a:pPr marL="68580" indent="0">
              <a:buNone/>
            </a:pPr>
            <a:endParaRPr lang="en-US" dirty="0"/>
          </a:p>
        </p:txBody>
      </p:sp>
    </p:spTree>
    <p:extLst>
      <p:ext uri="{BB962C8B-B14F-4D97-AF65-F5344CB8AC3E}">
        <p14:creationId xmlns:p14="http://schemas.microsoft.com/office/powerpoint/2010/main" val="1874099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600200"/>
            <a:ext cx="7772400" cy="3962399"/>
          </a:xfrm>
        </p:spPr>
        <p:txBody>
          <a:bodyPr>
            <a:normAutofit/>
          </a:bodyPr>
          <a:lstStyle/>
          <a:p>
            <a:r>
              <a:rPr lang="en-US" sz="3200" dirty="0"/>
              <a:t>Areas of Urban &amp; Built-Up </a:t>
            </a:r>
            <a:r>
              <a:rPr lang="en-US" sz="3200" dirty="0" smtClean="0"/>
              <a:t>Land &amp; Housing Start Up</a:t>
            </a:r>
          </a:p>
          <a:p>
            <a:r>
              <a:rPr lang="en-US" sz="3200" dirty="0" smtClean="0"/>
              <a:t>Home Ownership and Prices</a:t>
            </a:r>
          </a:p>
          <a:p>
            <a:r>
              <a:rPr lang="en-US" sz="3200" dirty="0" smtClean="0"/>
              <a:t>Housing Affordability</a:t>
            </a:r>
          </a:p>
          <a:p>
            <a:r>
              <a:rPr lang="en-US" sz="3200" dirty="0" smtClean="0"/>
              <a:t>Economic &amp; Policy Implications for the County, its Economy and Creation of Sustainable Communities </a:t>
            </a:r>
            <a:endParaRPr lang="en-US" sz="3200" dirty="0"/>
          </a:p>
        </p:txBody>
      </p:sp>
    </p:spTree>
    <p:extLst>
      <p:ext uri="{BB962C8B-B14F-4D97-AF65-F5344CB8AC3E}">
        <p14:creationId xmlns:p14="http://schemas.microsoft.com/office/powerpoint/2010/main" val="1912989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143000"/>
          </a:xfrm>
        </p:spPr>
        <p:txBody>
          <a:bodyPr>
            <a:noAutofit/>
          </a:bodyPr>
          <a:lstStyle/>
          <a:p>
            <a:r>
              <a:rPr lang="en-US" sz="3200" dirty="0" smtClean="0"/>
              <a:t/>
            </a:r>
            <a:br>
              <a:rPr lang="en-US" sz="3200" dirty="0" smtClean="0"/>
            </a:br>
            <a:r>
              <a:rPr lang="en-US" sz="3200" dirty="0" smtClean="0"/>
              <a:t>Areas </a:t>
            </a:r>
            <a:r>
              <a:rPr lang="en-US" sz="3200" dirty="0"/>
              <a:t>of Urban &amp; Built-Up Land &amp; Housing Start Up</a:t>
            </a:r>
            <a:br>
              <a:rPr lang="en-US" sz="3200" dirty="0"/>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1752762"/>
              </p:ext>
            </p:extLst>
          </p:nvPr>
        </p:nvGraphicFramePr>
        <p:xfrm>
          <a:off x="304800" y="1371600"/>
          <a:ext cx="83058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smtClean="0">
                <a:solidFill>
                  <a:schemeClr val="bg1"/>
                </a:solidFill>
              </a:rPr>
              <a:t>Source: The Calif. Dept. of Conservation, Farmland Conversion Reports, http</a:t>
            </a:r>
            <a:r>
              <a:rPr lang="en-US" sz="1400" dirty="0">
                <a:solidFill>
                  <a:schemeClr val="bg1"/>
                </a:solidFill>
              </a:rPr>
              <a:t>://www.conservation.ca.gov/</a:t>
            </a:r>
          </a:p>
        </p:txBody>
      </p:sp>
    </p:spTree>
    <p:extLst>
      <p:ext uri="{BB962C8B-B14F-4D97-AF65-F5344CB8AC3E}">
        <p14:creationId xmlns:p14="http://schemas.microsoft.com/office/powerpoint/2010/main" val="2226660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Areas </a:t>
            </a:r>
            <a:r>
              <a:rPr lang="en-US" dirty="0"/>
              <a:t>of Urban &amp; Built-Up Land &amp; Housing Start Up</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1362887"/>
              </p:ext>
            </p:extLst>
          </p:nvPr>
        </p:nvGraphicFramePr>
        <p:xfrm>
          <a:off x="609600" y="1600200"/>
          <a:ext cx="77724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smtClean="0">
                <a:solidFill>
                  <a:schemeClr val="bg1"/>
                </a:solidFill>
              </a:rPr>
              <a:t>Source:  U.S. Census Bureau,  Building Permits, </a:t>
            </a:r>
          </a:p>
          <a:p>
            <a:pPr algn="ctr"/>
            <a:r>
              <a:rPr lang="en-US" sz="1400" dirty="0" smtClean="0">
                <a:solidFill>
                  <a:schemeClr val="bg1"/>
                </a:solidFill>
              </a:rPr>
              <a:t>http://censtats.census.gov</a:t>
            </a:r>
            <a:r>
              <a:rPr lang="en-US" sz="1400" dirty="0">
                <a:solidFill>
                  <a:schemeClr val="bg1"/>
                </a:solidFill>
              </a:rPr>
              <a:t>/</a:t>
            </a:r>
          </a:p>
        </p:txBody>
      </p:sp>
    </p:spTree>
    <p:extLst>
      <p:ext uri="{BB962C8B-B14F-4D97-AF65-F5344CB8AC3E}">
        <p14:creationId xmlns:p14="http://schemas.microsoft.com/office/powerpoint/2010/main" val="3223598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Home </a:t>
            </a:r>
            <a:r>
              <a:rPr lang="en-US" dirty="0"/>
              <a:t>Ownership and Prices</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2711448"/>
              </p:ext>
            </p:extLst>
          </p:nvPr>
        </p:nvGraphicFramePr>
        <p:xfrm>
          <a:off x="533400" y="1295400"/>
          <a:ext cx="80772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smtClean="0">
                <a:solidFill>
                  <a:schemeClr val="bg1"/>
                </a:solidFill>
              </a:rPr>
              <a:t>Source:  American Community Survey,  Selected Housing Characteristics,</a:t>
            </a:r>
          </a:p>
          <a:p>
            <a:pPr algn="ctr"/>
            <a:r>
              <a:rPr lang="en-US" sz="1400" dirty="0">
                <a:solidFill>
                  <a:schemeClr val="bg1"/>
                </a:solidFill>
              </a:rPr>
              <a:t>http://factfinder2.census.gov/</a:t>
            </a:r>
          </a:p>
        </p:txBody>
      </p:sp>
    </p:spTree>
    <p:extLst>
      <p:ext uri="{BB962C8B-B14F-4D97-AF65-F5344CB8AC3E}">
        <p14:creationId xmlns:p14="http://schemas.microsoft.com/office/powerpoint/2010/main" val="2359442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Ownership and Prices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2406730"/>
              </p:ext>
            </p:extLst>
          </p:nvPr>
        </p:nvGraphicFramePr>
        <p:xfrm>
          <a:off x="685800" y="1600200"/>
          <a:ext cx="77724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err="1">
                <a:solidFill>
                  <a:schemeClr val="bg1"/>
                </a:solidFill>
              </a:rPr>
              <a:t>DataQuick</a:t>
            </a:r>
            <a:r>
              <a:rPr lang="en-US" sz="1400" dirty="0">
                <a:solidFill>
                  <a:schemeClr val="bg1"/>
                </a:solidFill>
              </a:rPr>
              <a:t>, California Home Sale </a:t>
            </a:r>
            <a:r>
              <a:rPr lang="en-US" sz="1400" dirty="0" smtClean="0">
                <a:solidFill>
                  <a:schemeClr val="bg1"/>
                </a:solidFill>
              </a:rPr>
              <a:t>Activity,</a:t>
            </a:r>
            <a:endParaRPr lang="en-US" sz="1400" dirty="0">
              <a:solidFill>
                <a:schemeClr val="bg1"/>
              </a:solidFill>
            </a:endParaRPr>
          </a:p>
          <a:p>
            <a:pPr algn="ctr"/>
            <a:r>
              <a:rPr lang="en-US" sz="1400" dirty="0">
                <a:solidFill>
                  <a:schemeClr val="bg1"/>
                </a:solidFill>
              </a:rPr>
              <a:t>http://dqnews.com/</a:t>
            </a:r>
          </a:p>
        </p:txBody>
      </p:sp>
    </p:spTree>
    <p:extLst>
      <p:ext uri="{BB962C8B-B14F-4D97-AF65-F5344CB8AC3E}">
        <p14:creationId xmlns:p14="http://schemas.microsoft.com/office/powerpoint/2010/main" val="38287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Ownership and Prices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6625274"/>
              </p:ext>
            </p:extLst>
          </p:nvPr>
        </p:nvGraphicFramePr>
        <p:xfrm>
          <a:off x="457200" y="1295400"/>
          <a:ext cx="80010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err="1">
                <a:solidFill>
                  <a:schemeClr val="bg1"/>
                </a:solidFill>
              </a:rPr>
              <a:t>DataQuick</a:t>
            </a:r>
            <a:r>
              <a:rPr lang="en-US" sz="1400" dirty="0">
                <a:solidFill>
                  <a:schemeClr val="bg1"/>
                </a:solidFill>
              </a:rPr>
              <a:t>, California Home </a:t>
            </a:r>
            <a:r>
              <a:rPr lang="en-US" sz="1400" dirty="0" smtClean="0">
                <a:solidFill>
                  <a:schemeClr val="bg1"/>
                </a:solidFill>
              </a:rPr>
              <a:t>Sale Activity,</a:t>
            </a:r>
            <a:endParaRPr lang="en-US" sz="1400" dirty="0">
              <a:solidFill>
                <a:schemeClr val="bg1"/>
              </a:solidFill>
            </a:endParaRPr>
          </a:p>
          <a:p>
            <a:pPr algn="ctr"/>
            <a:r>
              <a:rPr lang="en-US" sz="1400" dirty="0">
                <a:solidFill>
                  <a:schemeClr val="bg1"/>
                </a:solidFill>
              </a:rPr>
              <a:t>http://dqnews.com/</a:t>
            </a:r>
          </a:p>
        </p:txBody>
      </p:sp>
    </p:spTree>
    <p:extLst>
      <p:ext uri="{BB962C8B-B14F-4D97-AF65-F5344CB8AC3E}">
        <p14:creationId xmlns:p14="http://schemas.microsoft.com/office/powerpoint/2010/main" val="749129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Ownership and Prices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6650925"/>
              </p:ext>
            </p:extLst>
          </p:nvPr>
        </p:nvGraphicFramePr>
        <p:xfrm>
          <a:off x="457200" y="1295400"/>
          <a:ext cx="80010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a:solidFill>
                  <a:schemeClr val="bg1"/>
                </a:solidFill>
              </a:rPr>
              <a:t>Source:  </a:t>
            </a:r>
            <a:r>
              <a:rPr lang="en-US" sz="1400" dirty="0" err="1">
                <a:solidFill>
                  <a:schemeClr val="bg1"/>
                </a:solidFill>
              </a:rPr>
              <a:t>DataQuick</a:t>
            </a:r>
            <a:r>
              <a:rPr lang="en-US" sz="1400" dirty="0">
                <a:solidFill>
                  <a:schemeClr val="bg1"/>
                </a:solidFill>
              </a:rPr>
              <a:t>, California Home </a:t>
            </a:r>
            <a:r>
              <a:rPr lang="en-US" sz="1400" dirty="0" smtClean="0">
                <a:solidFill>
                  <a:schemeClr val="bg1"/>
                </a:solidFill>
              </a:rPr>
              <a:t>Sale Activity and California Foreclosures,</a:t>
            </a:r>
            <a:endParaRPr lang="en-US" sz="1400" dirty="0">
              <a:solidFill>
                <a:schemeClr val="bg1"/>
              </a:solidFill>
            </a:endParaRPr>
          </a:p>
          <a:p>
            <a:pPr algn="ctr"/>
            <a:r>
              <a:rPr lang="en-US" sz="1400" dirty="0">
                <a:solidFill>
                  <a:schemeClr val="bg1"/>
                </a:solidFill>
              </a:rPr>
              <a:t>http://dqnews.com/</a:t>
            </a:r>
          </a:p>
        </p:txBody>
      </p:sp>
    </p:spTree>
    <p:extLst>
      <p:ext uri="{BB962C8B-B14F-4D97-AF65-F5344CB8AC3E}">
        <p14:creationId xmlns:p14="http://schemas.microsoft.com/office/powerpoint/2010/main" val="3814122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Affordability</a:t>
            </a:r>
          </a:p>
        </p:txBody>
      </p:sp>
      <p:sp>
        <p:nvSpPr>
          <p:cNvPr id="5" name="TextBox 4"/>
          <p:cNvSpPr txBox="1"/>
          <p:nvPr/>
        </p:nvSpPr>
        <p:spPr>
          <a:xfrm>
            <a:off x="762000" y="6334780"/>
            <a:ext cx="7543800"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400" dirty="0" smtClean="0">
                <a:solidFill>
                  <a:schemeClr val="bg1"/>
                </a:solidFill>
              </a:rPr>
              <a:t>Sources:  1) National Low Income Housing Coalition Out of Reach Reports, </a:t>
            </a:r>
            <a:r>
              <a:rPr lang="en-US" sz="1400" dirty="0">
                <a:solidFill>
                  <a:schemeClr val="bg1"/>
                </a:solidFill>
              </a:rPr>
              <a:t>http://</a:t>
            </a:r>
            <a:r>
              <a:rPr lang="en-US" sz="1400" dirty="0" smtClean="0">
                <a:solidFill>
                  <a:schemeClr val="bg1"/>
                </a:solidFill>
              </a:rPr>
              <a:t>nlihc.org/oor/; </a:t>
            </a:r>
          </a:p>
          <a:p>
            <a:pPr algn="ctr"/>
            <a:r>
              <a:rPr lang="en-US" sz="1400" dirty="0" smtClean="0">
                <a:solidFill>
                  <a:schemeClr val="bg1"/>
                </a:solidFill>
              </a:rPr>
              <a:t>2) American Community Survey, Total Housing Units and Vacancy Status, http</a:t>
            </a:r>
            <a:r>
              <a:rPr lang="en-US" sz="1400" dirty="0">
                <a:solidFill>
                  <a:schemeClr val="bg1"/>
                </a:solidFill>
              </a:rPr>
              <a:t>://factfinder2.census.gov</a:t>
            </a:r>
            <a:r>
              <a:rPr lang="en-US" sz="1400" dirty="0" smtClean="0">
                <a:solidFill>
                  <a:schemeClr val="bg1"/>
                </a:solidFill>
              </a:rPr>
              <a:t>/.</a:t>
            </a:r>
            <a:endParaRPr lang="en-US" sz="1400" dirty="0">
              <a:solidFill>
                <a:schemeClr val="bg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99130308"/>
              </p:ext>
            </p:extLst>
          </p:nvPr>
        </p:nvGraphicFramePr>
        <p:xfrm>
          <a:off x="457200" y="1524000"/>
          <a:ext cx="80010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908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TC101859868[[fn=Thermal]]</Template>
  <TotalTime>522</TotalTime>
  <Words>1243</Words>
  <Application>Microsoft Office PowerPoint</Application>
  <PresentationFormat>On-screen Show (4:3)</PresentationFormat>
  <Paragraphs>189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 Pop</vt:lpstr>
      <vt:lpstr>State of the Housing:  Existing Conditions and Our Ability to Plan Future Regional Land Use for Creating Healthy &amp; Sustainable Communities</vt:lpstr>
      <vt:lpstr>Contents</vt:lpstr>
      <vt:lpstr> Areas of Urban &amp; Built-Up Land &amp; Housing Start Up </vt:lpstr>
      <vt:lpstr> Areas of Urban &amp; Built-Up Land &amp; Housing Start Up </vt:lpstr>
      <vt:lpstr> Home Ownership and Prices </vt:lpstr>
      <vt:lpstr>Home Ownership and Prices</vt:lpstr>
      <vt:lpstr>Home Ownership and Prices</vt:lpstr>
      <vt:lpstr>Home Ownership and Prices</vt:lpstr>
      <vt:lpstr>Housing Affordability</vt:lpstr>
      <vt:lpstr>Housing Affordability</vt:lpstr>
      <vt:lpstr>Housing Affordability</vt:lpstr>
      <vt:lpstr>Housing Affordability</vt:lpstr>
      <vt:lpstr>Housing Affordability</vt:lpstr>
      <vt:lpstr> Implication for the County, its Economy and Creation of Sustainable Communities  </vt:lpstr>
      <vt:lpstr>Implication for the County, its Economy and Creation of Sustainable Communities  </vt:lpstr>
      <vt:lpstr>Implication for the County, its Economy and Creation of Sustainable Communities </vt:lpstr>
      <vt:lpstr>The End</vt:lpstr>
    </vt:vector>
  </TitlesOfParts>
  <Company>California Lutheran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Housing:  Our Ability to Plan Effectively the Future Regional Land Use That Embraces the Principles for Creating Healthy &amp; Sustainable Communities</dc:title>
  <dc:creator>Damooei, Jamshid</dc:creator>
  <cp:lastModifiedBy>Korchagin, Ruslan</cp:lastModifiedBy>
  <cp:revision>22</cp:revision>
  <dcterms:created xsi:type="dcterms:W3CDTF">2014-09-15T00:27:46Z</dcterms:created>
  <dcterms:modified xsi:type="dcterms:W3CDTF">2014-10-10T18:27:17Z</dcterms:modified>
</cp:coreProperties>
</file>