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68" r:id="rId2"/>
    <p:sldId id="340" r:id="rId3"/>
    <p:sldId id="285" r:id="rId4"/>
    <p:sldId id="304" r:id="rId5"/>
    <p:sldId id="305" r:id="rId6"/>
    <p:sldId id="306" r:id="rId7"/>
    <p:sldId id="307" r:id="rId8"/>
    <p:sldId id="308" r:id="rId9"/>
    <p:sldId id="309" r:id="rId10"/>
    <p:sldId id="291" r:id="rId11"/>
    <p:sldId id="292" r:id="rId12"/>
    <p:sldId id="295" r:id="rId13"/>
    <p:sldId id="337" r:id="rId14"/>
    <p:sldId id="277" r:id="rId15"/>
    <p:sldId id="278" r:id="rId16"/>
    <p:sldId id="279" r:id="rId17"/>
    <p:sldId id="288" r:id="rId18"/>
    <p:sldId id="301" r:id="rId19"/>
    <p:sldId id="300" r:id="rId20"/>
    <p:sldId id="338" r:id="rId21"/>
    <p:sldId id="339" r:id="rId22"/>
    <p:sldId id="28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E54"/>
    <a:srgbClr val="FFC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35"/>
    <p:restoredTop sz="94659"/>
  </p:normalViewPr>
  <p:slideViewPr>
    <p:cSldViewPr snapToGrid="0" snapToObjects="1">
      <p:cViewPr varScale="1">
        <p:scale>
          <a:sx n="89" d="100"/>
          <a:sy n="89" d="100"/>
        </p:scale>
        <p:origin x="1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5EA3-C3F6-4EB8-9D7F-933A5DB6A0B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CBCB4A0-2B84-4759-B695-26AF6D10E328}">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a:t>Setting the strategic direction</a:t>
          </a:r>
        </a:p>
      </dgm:t>
    </dgm:pt>
    <dgm:pt modelId="{7E2F7200-6F4B-4F8B-B0C5-00618007C868}" type="parTrans" cxnId="{5D588697-C31F-448B-8F31-4E962B8828D1}">
      <dgm:prSet/>
      <dgm:spPr/>
      <dgm:t>
        <a:bodyPr/>
        <a:lstStyle/>
        <a:p>
          <a:endParaRPr lang="en-US"/>
        </a:p>
      </dgm:t>
    </dgm:pt>
    <dgm:pt modelId="{7020EEDB-E963-4BD2-AF37-DD3BD2461C0C}" type="sibTrans" cxnId="{5D588697-C31F-448B-8F31-4E962B8828D1}">
      <dgm:prSet/>
      <dgm:spPr/>
      <dgm:t>
        <a:bodyPr/>
        <a:lstStyle/>
        <a:p>
          <a:endParaRPr lang="en-US"/>
        </a:p>
      </dgm:t>
    </dgm:pt>
    <dgm:pt modelId="{95486197-772A-4E3A-879D-30A9A69014CC}">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Providing appropriate oversight</a:t>
          </a:r>
        </a:p>
      </dgm:t>
    </dgm:pt>
    <dgm:pt modelId="{EA500EBB-7FF4-412F-AA7C-73EE6838C32D}" type="parTrans" cxnId="{63FE2FA3-CF1B-4427-A10F-E701C66757E7}">
      <dgm:prSet/>
      <dgm:spPr/>
      <dgm:t>
        <a:bodyPr/>
        <a:lstStyle/>
        <a:p>
          <a:endParaRPr lang="en-US"/>
        </a:p>
      </dgm:t>
    </dgm:pt>
    <dgm:pt modelId="{2030854D-7AA7-48AC-9614-BF20C9FE681B}" type="sibTrans" cxnId="{63FE2FA3-CF1B-4427-A10F-E701C66757E7}">
      <dgm:prSet/>
      <dgm:spPr/>
      <dgm:t>
        <a:bodyPr/>
        <a:lstStyle/>
        <a:p>
          <a:endParaRPr lang="en-US"/>
        </a:p>
      </dgm:t>
    </dgm:pt>
    <dgm:pt modelId="{B25C78F5-A2A5-46A1-A835-4242E5DAF6C0}">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Building a presence in the community</a:t>
          </a:r>
        </a:p>
      </dgm:t>
    </dgm:pt>
    <dgm:pt modelId="{314F5F4D-2BCD-4A05-8FF6-146BD195FF09}" type="parTrans" cxnId="{B462DD0A-5C67-4A85-9799-D6427F170705}">
      <dgm:prSet/>
      <dgm:spPr/>
      <dgm:t>
        <a:bodyPr/>
        <a:lstStyle/>
        <a:p>
          <a:endParaRPr lang="en-US"/>
        </a:p>
      </dgm:t>
    </dgm:pt>
    <dgm:pt modelId="{EC07A7DE-000F-4DCE-BABD-60148DC6503C}" type="sibTrans" cxnId="{B462DD0A-5C67-4A85-9799-D6427F170705}">
      <dgm:prSet/>
      <dgm:spPr/>
      <dgm:t>
        <a:bodyPr/>
        <a:lstStyle/>
        <a:p>
          <a:endParaRPr lang="en-US"/>
        </a:p>
      </dgm:t>
    </dgm:pt>
    <dgm:pt modelId="{B196B800-A0E1-4FDC-8A0E-02DD3D0D1A7B}">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Building and managing the board</a:t>
          </a:r>
        </a:p>
      </dgm:t>
    </dgm:pt>
    <dgm:pt modelId="{A4176947-6F9B-4A10-BB27-E87E028D25A8}" type="parTrans" cxnId="{8B0CF76D-29E6-4838-BB07-45CA42525477}">
      <dgm:prSet/>
      <dgm:spPr/>
      <dgm:t>
        <a:bodyPr/>
        <a:lstStyle/>
        <a:p>
          <a:endParaRPr lang="en-US"/>
        </a:p>
      </dgm:t>
    </dgm:pt>
    <dgm:pt modelId="{7A886C8C-082A-41F2-9856-6EFEF6424AD4}" type="sibTrans" cxnId="{8B0CF76D-29E6-4838-BB07-45CA42525477}">
      <dgm:prSet/>
      <dgm:spPr/>
      <dgm:t>
        <a:bodyPr/>
        <a:lstStyle/>
        <a:p>
          <a:endParaRPr lang="en-US"/>
        </a:p>
      </dgm:t>
    </dgm:pt>
    <dgm:pt modelId="{01E33436-474B-451F-A560-434A87886F7D}" type="pres">
      <dgm:prSet presAssocID="{640E5EA3-C3F6-4EB8-9D7F-933A5DB6A0BA}" presName="cycle" presStyleCnt="0">
        <dgm:presLayoutVars>
          <dgm:dir/>
          <dgm:resizeHandles val="exact"/>
        </dgm:presLayoutVars>
      </dgm:prSet>
      <dgm:spPr/>
    </dgm:pt>
    <dgm:pt modelId="{3E5C363B-D9B5-4916-89D7-44B24827CB18}" type="pres">
      <dgm:prSet presAssocID="{5CBCB4A0-2B84-4759-B695-26AF6D10E328}" presName="node" presStyleLbl="node1" presStyleIdx="0" presStyleCnt="4">
        <dgm:presLayoutVars>
          <dgm:bulletEnabled val="1"/>
        </dgm:presLayoutVars>
      </dgm:prSet>
      <dgm:spPr/>
    </dgm:pt>
    <dgm:pt modelId="{7CA6C903-AD7B-4C60-8360-A9B6AE9F09BA}" type="pres">
      <dgm:prSet presAssocID="{7020EEDB-E963-4BD2-AF37-DD3BD2461C0C}" presName="sibTrans" presStyleLbl="sibTrans2D1" presStyleIdx="0" presStyleCnt="4"/>
      <dgm:spPr/>
    </dgm:pt>
    <dgm:pt modelId="{702A2FBD-ACFD-41A2-B9C3-6D72CFB807C0}" type="pres">
      <dgm:prSet presAssocID="{7020EEDB-E963-4BD2-AF37-DD3BD2461C0C}" presName="connectorText" presStyleLbl="sibTrans2D1" presStyleIdx="0" presStyleCnt="4"/>
      <dgm:spPr/>
    </dgm:pt>
    <dgm:pt modelId="{0B6055D3-0FBD-4267-91DB-5CCB6F7CE1C6}" type="pres">
      <dgm:prSet presAssocID="{95486197-772A-4E3A-879D-30A9A69014CC}" presName="node" presStyleLbl="node1" presStyleIdx="1" presStyleCnt="4">
        <dgm:presLayoutVars>
          <dgm:bulletEnabled val="1"/>
        </dgm:presLayoutVars>
      </dgm:prSet>
      <dgm:spPr/>
    </dgm:pt>
    <dgm:pt modelId="{5BDE64B0-5CCC-42C7-9A3D-65E49DBAE742}" type="pres">
      <dgm:prSet presAssocID="{2030854D-7AA7-48AC-9614-BF20C9FE681B}" presName="sibTrans" presStyleLbl="sibTrans2D1" presStyleIdx="1" presStyleCnt="4"/>
      <dgm:spPr/>
    </dgm:pt>
    <dgm:pt modelId="{1A00880B-EEAF-4204-B19A-D2A545D87CEE}" type="pres">
      <dgm:prSet presAssocID="{2030854D-7AA7-48AC-9614-BF20C9FE681B}" presName="connectorText" presStyleLbl="sibTrans2D1" presStyleIdx="1" presStyleCnt="4"/>
      <dgm:spPr/>
    </dgm:pt>
    <dgm:pt modelId="{1B16B44B-30AE-42DD-9DDD-CCC2C15AE3D0}" type="pres">
      <dgm:prSet presAssocID="{B25C78F5-A2A5-46A1-A835-4242E5DAF6C0}" presName="node" presStyleLbl="node1" presStyleIdx="2" presStyleCnt="4">
        <dgm:presLayoutVars>
          <dgm:bulletEnabled val="1"/>
        </dgm:presLayoutVars>
      </dgm:prSet>
      <dgm:spPr/>
    </dgm:pt>
    <dgm:pt modelId="{FBF9F650-BEF2-42D6-BF47-EA794E04911A}" type="pres">
      <dgm:prSet presAssocID="{EC07A7DE-000F-4DCE-BABD-60148DC6503C}" presName="sibTrans" presStyleLbl="sibTrans2D1" presStyleIdx="2" presStyleCnt="4"/>
      <dgm:spPr/>
    </dgm:pt>
    <dgm:pt modelId="{1EC3D332-622A-49E4-BF32-B1D30983A759}" type="pres">
      <dgm:prSet presAssocID="{EC07A7DE-000F-4DCE-BABD-60148DC6503C}" presName="connectorText" presStyleLbl="sibTrans2D1" presStyleIdx="2" presStyleCnt="4"/>
      <dgm:spPr/>
    </dgm:pt>
    <dgm:pt modelId="{077AE432-5D35-4736-A5F3-1632D15C94E7}" type="pres">
      <dgm:prSet presAssocID="{B196B800-A0E1-4FDC-8A0E-02DD3D0D1A7B}" presName="node" presStyleLbl="node1" presStyleIdx="3" presStyleCnt="4">
        <dgm:presLayoutVars>
          <dgm:bulletEnabled val="1"/>
        </dgm:presLayoutVars>
      </dgm:prSet>
      <dgm:spPr/>
    </dgm:pt>
    <dgm:pt modelId="{5E80FA09-E6F2-4C6A-A5F5-C20C6A5F0E32}" type="pres">
      <dgm:prSet presAssocID="{7A886C8C-082A-41F2-9856-6EFEF6424AD4}" presName="sibTrans" presStyleLbl="sibTrans2D1" presStyleIdx="3" presStyleCnt="4"/>
      <dgm:spPr/>
    </dgm:pt>
    <dgm:pt modelId="{927193F3-BCB6-45DD-80DA-D8A75D6EFFEC}" type="pres">
      <dgm:prSet presAssocID="{7A886C8C-082A-41F2-9856-6EFEF6424AD4}" presName="connectorText" presStyleLbl="sibTrans2D1" presStyleIdx="3" presStyleCnt="4"/>
      <dgm:spPr/>
    </dgm:pt>
  </dgm:ptLst>
  <dgm:cxnLst>
    <dgm:cxn modelId="{B462DD0A-5C67-4A85-9799-D6427F170705}" srcId="{640E5EA3-C3F6-4EB8-9D7F-933A5DB6A0BA}" destId="{B25C78F5-A2A5-46A1-A835-4242E5DAF6C0}" srcOrd="2" destOrd="0" parTransId="{314F5F4D-2BCD-4A05-8FF6-146BD195FF09}" sibTransId="{EC07A7DE-000F-4DCE-BABD-60148DC6503C}"/>
    <dgm:cxn modelId="{401D480C-E234-4E9A-8412-ACF124BBC965}" type="presOf" srcId="{2030854D-7AA7-48AC-9614-BF20C9FE681B}" destId="{1A00880B-EEAF-4204-B19A-D2A545D87CEE}" srcOrd="1" destOrd="0" presId="urn:microsoft.com/office/officeart/2005/8/layout/cycle2"/>
    <dgm:cxn modelId="{EC047F19-1296-42B5-96A4-1DDF770AB824}" type="presOf" srcId="{640E5EA3-C3F6-4EB8-9D7F-933A5DB6A0BA}" destId="{01E33436-474B-451F-A560-434A87886F7D}" srcOrd="0" destOrd="0" presId="urn:microsoft.com/office/officeart/2005/8/layout/cycle2"/>
    <dgm:cxn modelId="{8B0CF76D-29E6-4838-BB07-45CA42525477}" srcId="{640E5EA3-C3F6-4EB8-9D7F-933A5DB6A0BA}" destId="{B196B800-A0E1-4FDC-8A0E-02DD3D0D1A7B}" srcOrd="3" destOrd="0" parTransId="{A4176947-6F9B-4A10-BB27-E87E028D25A8}" sibTransId="{7A886C8C-082A-41F2-9856-6EFEF6424AD4}"/>
    <dgm:cxn modelId="{F0E25A74-8F78-4927-AA65-721A0E9EB48F}" type="presOf" srcId="{2030854D-7AA7-48AC-9614-BF20C9FE681B}" destId="{5BDE64B0-5CCC-42C7-9A3D-65E49DBAE742}" srcOrd="0" destOrd="0" presId="urn:microsoft.com/office/officeart/2005/8/layout/cycle2"/>
    <dgm:cxn modelId="{2E20B88B-4E3E-4405-929D-8870AC4CB9D8}" type="presOf" srcId="{EC07A7DE-000F-4DCE-BABD-60148DC6503C}" destId="{FBF9F650-BEF2-42D6-BF47-EA794E04911A}" srcOrd="0" destOrd="0" presId="urn:microsoft.com/office/officeart/2005/8/layout/cycle2"/>
    <dgm:cxn modelId="{5D588697-C31F-448B-8F31-4E962B8828D1}" srcId="{640E5EA3-C3F6-4EB8-9D7F-933A5DB6A0BA}" destId="{5CBCB4A0-2B84-4759-B695-26AF6D10E328}" srcOrd="0" destOrd="0" parTransId="{7E2F7200-6F4B-4F8B-B0C5-00618007C868}" sibTransId="{7020EEDB-E963-4BD2-AF37-DD3BD2461C0C}"/>
    <dgm:cxn modelId="{63FE2FA3-CF1B-4427-A10F-E701C66757E7}" srcId="{640E5EA3-C3F6-4EB8-9D7F-933A5DB6A0BA}" destId="{95486197-772A-4E3A-879D-30A9A69014CC}" srcOrd="1" destOrd="0" parTransId="{EA500EBB-7FF4-412F-AA7C-73EE6838C32D}" sibTransId="{2030854D-7AA7-48AC-9614-BF20C9FE681B}"/>
    <dgm:cxn modelId="{8F2204B4-B21C-4B49-BF16-225ABB675D30}" type="presOf" srcId="{7A886C8C-082A-41F2-9856-6EFEF6424AD4}" destId="{927193F3-BCB6-45DD-80DA-D8A75D6EFFEC}" srcOrd="1" destOrd="0" presId="urn:microsoft.com/office/officeart/2005/8/layout/cycle2"/>
    <dgm:cxn modelId="{76B6D6C9-F6E7-4157-AF40-777C53E9005B}" type="presOf" srcId="{B25C78F5-A2A5-46A1-A835-4242E5DAF6C0}" destId="{1B16B44B-30AE-42DD-9DDD-CCC2C15AE3D0}" srcOrd="0" destOrd="0" presId="urn:microsoft.com/office/officeart/2005/8/layout/cycle2"/>
    <dgm:cxn modelId="{C9D5F4CF-9C3B-4FB3-853B-A82F9E6016D7}" type="presOf" srcId="{7020EEDB-E963-4BD2-AF37-DD3BD2461C0C}" destId="{7CA6C903-AD7B-4C60-8360-A9B6AE9F09BA}" srcOrd="0" destOrd="0" presId="urn:microsoft.com/office/officeart/2005/8/layout/cycle2"/>
    <dgm:cxn modelId="{64D5AFD0-D122-4A7F-9593-5A93CD12F817}" type="presOf" srcId="{B196B800-A0E1-4FDC-8A0E-02DD3D0D1A7B}" destId="{077AE432-5D35-4736-A5F3-1632D15C94E7}" srcOrd="0" destOrd="0" presId="urn:microsoft.com/office/officeart/2005/8/layout/cycle2"/>
    <dgm:cxn modelId="{DFC0C0D1-2227-45F4-AE47-792F3362C904}" type="presOf" srcId="{95486197-772A-4E3A-879D-30A9A69014CC}" destId="{0B6055D3-0FBD-4267-91DB-5CCB6F7CE1C6}" srcOrd="0" destOrd="0" presId="urn:microsoft.com/office/officeart/2005/8/layout/cycle2"/>
    <dgm:cxn modelId="{3172A4D4-B03A-4E59-BBAD-B5B8A601EB6D}" type="presOf" srcId="{5CBCB4A0-2B84-4759-B695-26AF6D10E328}" destId="{3E5C363B-D9B5-4916-89D7-44B24827CB18}" srcOrd="0" destOrd="0" presId="urn:microsoft.com/office/officeart/2005/8/layout/cycle2"/>
    <dgm:cxn modelId="{9327EED6-9659-456E-AC87-41180B6C1B0A}" type="presOf" srcId="{7020EEDB-E963-4BD2-AF37-DD3BD2461C0C}" destId="{702A2FBD-ACFD-41A2-B9C3-6D72CFB807C0}" srcOrd="1" destOrd="0" presId="urn:microsoft.com/office/officeart/2005/8/layout/cycle2"/>
    <dgm:cxn modelId="{F8EC59F6-1499-4992-98A1-4BCAFB8AEEE2}" type="presOf" srcId="{EC07A7DE-000F-4DCE-BABD-60148DC6503C}" destId="{1EC3D332-622A-49E4-BF32-B1D30983A759}" srcOrd="1" destOrd="0" presId="urn:microsoft.com/office/officeart/2005/8/layout/cycle2"/>
    <dgm:cxn modelId="{FC1DBEFB-A088-4640-9488-18624042D120}" type="presOf" srcId="{7A886C8C-082A-41F2-9856-6EFEF6424AD4}" destId="{5E80FA09-E6F2-4C6A-A5F5-C20C6A5F0E32}" srcOrd="0" destOrd="0" presId="urn:microsoft.com/office/officeart/2005/8/layout/cycle2"/>
    <dgm:cxn modelId="{D2C9F9AA-417E-4E48-90AA-C7F0A9CA63AE}" type="presParOf" srcId="{01E33436-474B-451F-A560-434A87886F7D}" destId="{3E5C363B-D9B5-4916-89D7-44B24827CB18}" srcOrd="0" destOrd="0" presId="urn:microsoft.com/office/officeart/2005/8/layout/cycle2"/>
    <dgm:cxn modelId="{FBFBD967-2E75-40E2-8BB2-5D4E4EF9A642}" type="presParOf" srcId="{01E33436-474B-451F-A560-434A87886F7D}" destId="{7CA6C903-AD7B-4C60-8360-A9B6AE9F09BA}" srcOrd="1" destOrd="0" presId="urn:microsoft.com/office/officeart/2005/8/layout/cycle2"/>
    <dgm:cxn modelId="{7675C51E-FE5F-499B-A65B-DEE93DD2BF8B}" type="presParOf" srcId="{7CA6C903-AD7B-4C60-8360-A9B6AE9F09BA}" destId="{702A2FBD-ACFD-41A2-B9C3-6D72CFB807C0}" srcOrd="0" destOrd="0" presId="urn:microsoft.com/office/officeart/2005/8/layout/cycle2"/>
    <dgm:cxn modelId="{A3A884BE-604D-4189-ACB7-8D0B233D5F69}" type="presParOf" srcId="{01E33436-474B-451F-A560-434A87886F7D}" destId="{0B6055D3-0FBD-4267-91DB-5CCB6F7CE1C6}" srcOrd="2" destOrd="0" presId="urn:microsoft.com/office/officeart/2005/8/layout/cycle2"/>
    <dgm:cxn modelId="{4F8012AD-632C-4DCC-BD88-CE68F0760B5A}" type="presParOf" srcId="{01E33436-474B-451F-A560-434A87886F7D}" destId="{5BDE64B0-5CCC-42C7-9A3D-65E49DBAE742}" srcOrd="3" destOrd="0" presId="urn:microsoft.com/office/officeart/2005/8/layout/cycle2"/>
    <dgm:cxn modelId="{060DDB1B-6612-4457-8AD0-7B8F5E309F89}" type="presParOf" srcId="{5BDE64B0-5CCC-42C7-9A3D-65E49DBAE742}" destId="{1A00880B-EEAF-4204-B19A-D2A545D87CEE}" srcOrd="0" destOrd="0" presId="urn:microsoft.com/office/officeart/2005/8/layout/cycle2"/>
    <dgm:cxn modelId="{0F812020-3C0C-44AF-B1C9-B33737B763C4}" type="presParOf" srcId="{01E33436-474B-451F-A560-434A87886F7D}" destId="{1B16B44B-30AE-42DD-9DDD-CCC2C15AE3D0}" srcOrd="4" destOrd="0" presId="urn:microsoft.com/office/officeart/2005/8/layout/cycle2"/>
    <dgm:cxn modelId="{949FFA65-3A71-4C8F-90BE-0C16549302F8}" type="presParOf" srcId="{01E33436-474B-451F-A560-434A87886F7D}" destId="{FBF9F650-BEF2-42D6-BF47-EA794E04911A}" srcOrd="5" destOrd="0" presId="urn:microsoft.com/office/officeart/2005/8/layout/cycle2"/>
    <dgm:cxn modelId="{058066C3-A1CD-419B-82C8-5F5756598B72}" type="presParOf" srcId="{FBF9F650-BEF2-42D6-BF47-EA794E04911A}" destId="{1EC3D332-622A-49E4-BF32-B1D30983A759}" srcOrd="0" destOrd="0" presId="urn:microsoft.com/office/officeart/2005/8/layout/cycle2"/>
    <dgm:cxn modelId="{8D98E9FD-A62B-4D43-86C4-C660FF611C19}" type="presParOf" srcId="{01E33436-474B-451F-A560-434A87886F7D}" destId="{077AE432-5D35-4736-A5F3-1632D15C94E7}" srcOrd="6" destOrd="0" presId="urn:microsoft.com/office/officeart/2005/8/layout/cycle2"/>
    <dgm:cxn modelId="{54AA905E-8BCB-42E1-96E0-A44DDF86F985}" type="presParOf" srcId="{01E33436-474B-451F-A560-434A87886F7D}" destId="{5E80FA09-E6F2-4C6A-A5F5-C20C6A5F0E32}" srcOrd="7" destOrd="0" presId="urn:microsoft.com/office/officeart/2005/8/layout/cycle2"/>
    <dgm:cxn modelId="{68082B4A-95D8-4CB3-9C26-4B4D7EE04F31}" type="presParOf" srcId="{5E80FA09-E6F2-4C6A-A5F5-C20C6A5F0E32}" destId="{927193F3-BCB6-45DD-80DA-D8A75D6EFFE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C363B-D9B5-4916-89D7-44B24827CB18}">
      <dsp:nvSpPr>
        <dsp:cNvPr id="0" name=""/>
        <dsp:cNvSpPr/>
      </dsp:nvSpPr>
      <dsp:spPr>
        <a:xfrm>
          <a:off x="2397621" y="1081"/>
          <a:ext cx="1300757" cy="1300757"/>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Setting the strategic direction</a:t>
          </a:r>
        </a:p>
      </dsp:txBody>
      <dsp:txXfrm>
        <a:off x="2588112" y="191572"/>
        <a:ext cx="919775" cy="919775"/>
      </dsp:txXfrm>
    </dsp:sp>
    <dsp:sp modelId="{7CA6C903-AD7B-4C60-8360-A9B6AE9F09BA}">
      <dsp:nvSpPr>
        <dsp:cNvPr id="0" name=""/>
        <dsp:cNvSpPr/>
      </dsp:nvSpPr>
      <dsp:spPr>
        <a:xfrm rot="2700000">
          <a:off x="3558679" y="111531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73852" y="1166485"/>
        <a:ext cx="241751" cy="263403"/>
      </dsp:txXfrm>
    </dsp:sp>
    <dsp:sp modelId="{0B6055D3-0FBD-4267-91DB-5CCB6F7CE1C6}">
      <dsp:nvSpPr>
        <dsp:cNvPr id="0" name=""/>
        <dsp:cNvSpPr/>
      </dsp:nvSpPr>
      <dsp:spPr>
        <a:xfrm>
          <a:off x="3778160" y="1381621"/>
          <a:ext cx="1300757" cy="1300757"/>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Providing appropriate oversight</a:t>
          </a:r>
        </a:p>
      </dsp:txBody>
      <dsp:txXfrm>
        <a:off x="3968651" y="1572112"/>
        <a:ext cx="919775" cy="919775"/>
      </dsp:txXfrm>
    </dsp:sp>
    <dsp:sp modelId="{5BDE64B0-5CCC-42C7-9A3D-65E49DBAE742}">
      <dsp:nvSpPr>
        <dsp:cNvPr id="0" name=""/>
        <dsp:cNvSpPr/>
      </dsp:nvSpPr>
      <dsp:spPr>
        <a:xfrm rot="8100000">
          <a:off x="3572501" y="2495855"/>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660935" y="2547025"/>
        <a:ext cx="241751" cy="263403"/>
      </dsp:txXfrm>
    </dsp:sp>
    <dsp:sp modelId="{1B16B44B-30AE-42DD-9DDD-CCC2C15AE3D0}">
      <dsp:nvSpPr>
        <dsp:cNvPr id="0" name=""/>
        <dsp:cNvSpPr/>
      </dsp:nvSpPr>
      <dsp:spPr>
        <a:xfrm>
          <a:off x="2397621" y="2762160"/>
          <a:ext cx="1300757" cy="1300757"/>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Building a presence in the community</a:t>
          </a:r>
        </a:p>
      </dsp:txBody>
      <dsp:txXfrm>
        <a:off x="2588112" y="2952651"/>
        <a:ext cx="919775" cy="919775"/>
      </dsp:txXfrm>
    </dsp:sp>
    <dsp:sp modelId="{FBF9F650-BEF2-42D6-BF47-EA794E04911A}">
      <dsp:nvSpPr>
        <dsp:cNvPr id="0" name=""/>
        <dsp:cNvSpPr/>
      </dsp:nvSpPr>
      <dsp:spPr>
        <a:xfrm rot="13500000">
          <a:off x="2191962" y="250967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280396" y="2634110"/>
        <a:ext cx="241751" cy="263403"/>
      </dsp:txXfrm>
    </dsp:sp>
    <dsp:sp modelId="{077AE432-5D35-4736-A5F3-1632D15C94E7}">
      <dsp:nvSpPr>
        <dsp:cNvPr id="0" name=""/>
        <dsp:cNvSpPr/>
      </dsp:nvSpPr>
      <dsp:spPr>
        <a:xfrm>
          <a:off x="1017081" y="1381621"/>
          <a:ext cx="1300757" cy="1300757"/>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Building and managing the board</a:t>
          </a:r>
        </a:p>
      </dsp:txBody>
      <dsp:txXfrm>
        <a:off x="1207572" y="1572112"/>
        <a:ext cx="919775" cy="919775"/>
      </dsp:txXfrm>
    </dsp:sp>
    <dsp:sp modelId="{5E80FA09-E6F2-4C6A-A5F5-C20C6A5F0E32}">
      <dsp:nvSpPr>
        <dsp:cNvPr id="0" name=""/>
        <dsp:cNvSpPr/>
      </dsp:nvSpPr>
      <dsp:spPr>
        <a:xfrm rot="18900000">
          <a:off x="2178139" y="1129138"/>
          <a:ext cx="345358" cy="4390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93312" y="1253570"/>
        <a:ext cx="241751" cy="2634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08FD7E-515B-394F-8920-DF06543A9F02}" type="datetimeFigureOut">
              <a:rPr lang="en-US" smtClean="0"/>
              <a:t>6/4/2024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0B21A-2AEB-C44A-9397-0B768E931AB1}" type="slidenum">
              <a:rPr lang="en-US" smtClean="0"/>
              <a:t>‹#›</a:t>
            </a:fld>
            <a:endParaRPr lang="en-US"/>
          </a:p>
        </p:txBody>
      </p:sp>
    </p:spTree>
    <p:extLst>
      <p:ext uri="{BB962C8B-B14F-4D97-AF65-F5344CB8AC3E}">
        <p14:creationId xmlns:p14="http://schemas.microsoft.com/office/powerpoint/2010/main" val="124588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407982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4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05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1f96fcc11_1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e1f96fcc1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highlight>
                <a:srgbClr val="FF9900"/>
              </a:highlight>
            </a:endParaRPr>
          </a:p>
          <a:p>
            <a:pPr marL="0" lvl="0" indent="0" algn="l" rtl="0">
              <a:lnSpc>
                <a:spcPct val="100000"/>
              </a:lnSpc>
              <a:spcBef>
                <a:spcPts val="0"/>
              </a:spcBef>
              <a:spcAft>
                <a:spcPts val="0"/>
              </a:spcAft>
              <a:buSzPts val="1400"/>
              <a:buNone/>
            </a:pPr>
            <a:endParaRPr dirty="0"/>
          </a:p>
        </p:txBody>
      </p:sp>
      <p:sp>
        <p:nvSpPr>
          <p:cNvPr id="408" name="Google Shape;408;ge1f96fcc11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410015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e1f96fcc11_1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e1f96fcc11_1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8" name="Google Shape;408;ge1f96fcc11_1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72827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426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613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7D6285D-61E6-4E4C-BC70-8ED411D79008}" type="slidenum">
              <a:rPr lang="en-US"/>
              <a:pPr eaLnBrk="1" hangingPunct="1"/>
              <a:t>15</a:t>
            </a:fld>
            <a:endParaRPr lang="en-US"/>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35A6CA-E483-C44D-BF69-68B48866DBE1}" type="slidenum">
              <a:rPr lang="en-US"/>
              <a:pPr eaLnBrk="1" hangingPunct="1"/>
              <a:t>16</a:t>
            </a:fld>
            <a:endParaRPr lang="en-US"/>
          </a:p>
        </p:txBody>
      </p:sp>
      <p:sp>
        <p:nvSpPr>
          <p:cNvPr id="94211" name="Rectangle 2"/>
          <p:cNvSpPr>
            <a:spLocks noGrp="1" noRot="1" noChangeAspect="1" noChangeArrowheads="1" noTextEdit="1"/>
          </p:cNvSpPr>
          <p:nvPr>
            <p:ph type="sldImg"/>
          </p:nvPr>
        </p:nvSpPr>
        <p:spPr>
          <a:xfrm>
            <a:off x="1144588" y="685800"/>
            <a:ext cx="4572000"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6605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1506931"/>
            <a:ext cx="7772400" cy="1691196"/>
          </a:xfrm>
          <a:prstGeom prst="rect">
            <a:avLst/>
          </a:prstGeom>
        </p:spPr>
        <p:txBody>
          <a:bodyPr anchor="ctr"/>
          <a:lstStyle>
            <a:lvl1pPr algn="ctr">
              <a:defRPr sz="4400" spc="600">
                <a:solidFill>
                  <a:srgbClr val="FFFFFF"/>
                </a:solidFill>
              </a:defRPr>
            </a:lvl1pPr>
          </a:lstStyle>
          <a:p>
            <a:r>
              <a:t>Title Text</a:t>
            </a:r>
          </a:p>
        </p:txBody>
      </p:sp>
      <p:sp>
        <p:nvSpPr>
          <p:cNvPr id="13" name="Body Level One…"/>
          <p:cNvSpPr txBox="1">
            <a:spLocks noGrp="1"/>
          </p:cNvSpPr>
          <p:nvPr>
            <p:ph type="body" sz="quarter" idx="1"/>
          </p:nvPr>
        </p:nvSpPr>
        <p:spPr>
          <a:xfrm>
            <a:off x="1371600" y="3886200"/>
            <a:ext cx="6400800" cy="1739189"/>
          </a:xfrm>
          <a:prstGeom prst="rect">
            <a:avLst/>
          </a:prstGeom>
        </p:spPr>
        <p:txBody>
          <a:bodyPr/>
          <a:lstStyle>
            <a:lvl1pPr marL="0" indent="0" algn="ctr">
              <a:spcBef>
                <a:spcPts val="400"/>
              </a:spcBef>
              <a:buSzTx/>
              <a:buFontTx/>
              <a:buNone/>
              <a:defRPr sz="2000" i="1">
                <a:solidFill>
                  <a:srgbClr val="FFFFFF"/>
                </a:solidFill>
                <a:latin typeface="Times New Roman"/>
                <a:ea typeface="Times New Roman"/>
                <a:cs typeface="Times New Roman"/>
                <a:sym typeface="Times New Roman"/>
              </a:defRPr>
            </a:lvl1pPr>
            <a:lvl2pPr marL="0" indent="457200" algn="ctr">
              <a:spcBef>
                <a:spcPts val="400"/>
              </a:spcBef>
              <a:buSzTx/>
              <a:buFontTx/>
              <a:buNone/>
              <a:defRPr sz="2000" i="1">
                <a:solidFill>
                  <a:srgbClr val="FFFFFF"/>
                </a:solidFill>
                <a:latin typeface="Times New Roman"/>
                <a:ea typeface="Times New Roman"/>
                <a:cs typeface="Times New Roman"/>
                <a:sym typeface="Times New Roman"/>
              </a:defRPr>
            </a:lvl2pPr>
            <a:lvl3pPr marL="0" indent="914400" algn="ctr">
              <a:spcBef>
                <a:spcPts val="400"/>
              </a:spcBef>
              <a:buSzTx/>
              <a:buFontTx/>
              <a:buNone/>
              <a:defRPr sz="2000" i="1">
                <a:solidFill>
                  <a:srgbClr val="FFFFFF"/>
                </a:solidFill>
                <a:latin typeface="Times New Roman"/>
                <a:ea typeface="Times New Roman"/>
                <a:cs typeface="Times New Roman"/>
                <a:sym typeface="Times New Roman"/>
              </a:defRPr>
            </a:lvl3pPr>
            <a:lvl4pPr marL="0" indent="1371600" algn="ctr">
              <a:spcBef>
                <a:spcPts val="400"/>
              </a:spcBef>
              <a:buSzTx/>
              <a:buFontTx/>
              <a:buNone/>
              <a:defRPr sz="2000" i="1">
                <a:solidFill>
                  <a:srgbClr val="FFFFFF"/>
                </a:solidFill>
                <a:latin typeface="Times New Roman"/>
                <a:ea typeface="Times New Roman"/>
                <a:cs typeface="Times New Roman"/>
                <a:sym typeface="Times New Roman"/>
              </a:defRPr>
            </a:lvl4pPr>
            <a:lvl5pPr marL="0" indent="1828800" algn="ctr">
              <a:spcBef>
                <a:spcPts val="400"/>
              </a:spcBef>
              <a:buSzTx/>
              <a:buFontTx/>
              <a:buNone/>
              <a:defRPr sz="20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pic>
        <p:nvPicPr>
          <p:cNvPr id="14" name="Picture 6" descr="Picture 6"/>
          <p:cNvPicPr>
            <a:picLocks noChangeAspect="1"/>
          </p:cNvPicPr>
          <p:nvPr/>
        </p:nvPicPr>
        <p:blipFill>
          <a:blip r:embed="rId2"/>
          <a:stretch>
            <a:fillRect/>
          </a:stretch>
        </p:blipFill>
        <p:spPr>
          <a:xfrm>
            <a:off x="2933700" y="3454994"/>
            <a:ext cx="3276600" cy="38101"/>
          </a:xfrm>
          <a:prstGeom prst="rect">
            <a:avLst/>
          </a:prstGeom>
          <a:ln w="12700">
            <a:miter lim="400000"/>
          </a:ln>
        </p:spPr>
      </p:pic>
      <p:pic>
        <p:nvPicPr>
          <p:cNvPr id="15" name="Picture 7" descr="Picture 7"/>
          <p:cNvPicPr>
            <a:picLocks noChangeAspect="1"/>
          </p:cNvPicPr>
          <p:nvPr/>
        </p:nvPicPr>
        <p:blipFill>
          <a:blip r:embed="rId3"/>
          <a:stretch>
            <a:fillRect/>
          </a:stretch>
        </p:blipFill>
        <p:spPr>
          <a:xfrm>
            <a:off x="3578578" y="6001751"/>
            <a:ext cx="1969784" cy="426786"/>
          </a:xfrm>
          <a:prstGeom prst="rect">
            <a:avLst/>
          </a:prstGeom>
          <a:ln w="12700">
            <a:miter lim="400000"/>
          </a:ln>
        </p:spPr>
      </p:pic>
      <p:sp>
        <p:nvSpPr>
          <p:cNvPr id="1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Text Placeholder 11"/>
          <p:cNvSpPr>
            <a:spLocks noGrp="1"/>
          </p:cNvSpPr>
          <p:nvPr>
            <p:ph type="body" sz="quarter" idx="13"/>
          </p:nvPr>
        </p:nvSpPr>
        <p:spPr>
          <a:xfrm>
            <a:off x="457200" y="1309687"/>
            <a:ext cx="8229600" cy="658102"/>
          </a:xfrm>
          <a:prstGeom prst="rect">
            <a:avLst/>
          </a:prstGeom>
        </p:spPr>
        <p:txBody>
          <a:bodyPr/>
          <a:lstStyle/>
          <a:p>
            <a:pPr marL="0" indent="0">
              <a:spcBef>
                <a:spcPts val="400"/>
              </a:spcBef>
              <a:buSzTx/>
              <a:buFontTx/>
              <a:buNone/>
              <a:defRPr sz="1800" b="1" i="1">
                <a:solidFill>
                  <a:srgbClr val="6A4C92"/>
                </a:solidFill>
                <a:latin typeface="Times New Roman"/>
                <a:ea typeface="Times New Roman"/>
                <a:cs typeface="Times New Roman"/>
                <a:sym typeface="Times New Roman"/>
              </a:defRPr>
            </a:pPr>
            <a:endParaRPr/>
          </a:p>
        </p:txBody>
      </p:sp>
      <p:sp>
        <p:nvSpPr>
          <p:cNvPr id="3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Title">
    <p:spTree>
      <p:nvGrpSpPr>
        <p:cNvPr id="1" name=""/>
        <p:cNvGrpSpPr/>
        <p:nvPr/>
      </p:nvGrpSpPr>
      <p:grpSpPr>
        <a:xfrm>
          <a:off x="0" y="0"/>
          <a:ext cx="0" cy="0"/>
          <a:chOff x="0" y="0"/>
          <a:chExt cx="0" cy="0"/>
        </a:xfrm>
      </p:grpSpPr>
      <p:sp>
        <p:nvSpPr>
          <p:cNvPr id="43" name="Title Text"/>
          <p:cNvSpPr txBox="1">
            <a:spLocks noGrp="1"/>
          </p:cNvSpPr>
          <p:nvPr>
            <p:ph type="title"/>
          </p:nvPr>
        </p:nvSpPr>
        <p:spPr>
          <a:xfrm>
            <a:off x="548640" y="1451576"/>
            <a:ext cx="8069882" cy="2015830"/>
          </a:xfrm>
          <a:prstGeom prst="rect">
            <a:avLst/>
          </a:prstGeom>
        </p:spPr>
        <p:txBody>
          <a:bodyPr/>
          <a:lstStyle>
            <a:lvl1pPr>
              <a:defRPr>
                <a:solidFill>
                  <a:srgbClr val="FFFFFF"/>
                </a:solidFill>
              </a:defRPr>
            </a:lvl1pPr>
          </a:lstStyle>
          <a:p>
            <a:r>
              <a:t>Title Text</a:t>
            </a:r>
          </a:p>
        </p:txBody>
      </p:sp>
      <p:sp>
        <p:nvSpPr>
          <p:cNvPr id="44" name="Body Level One…"/>
          <p:cNvSpPr txBox="1">
            <a:spLocks noGrp="1"/>
          </p:cNvSpPr>
          <p:nvPr>
            <p:ph type="body" sz="quarter" idx="1"/>
          </p:nvPr>
        </p:nvSpPr>
        <p:spPr>
          <a:xfrm>
            <a:off x="548640" y="3557765"/>
            <a:ext cx="8069882" cy="1500188"/>
          </a:xfrm>
          <a:prstGeom prst="rect">
            <a:avLst/>
          </a:prstGeom>
        </p:spPr>
        <p:txBody>
          <a:bodyPr/>
          <a:lstStyle>
            <a:lvl1pPr marL="0" indent="0">
              <a:spcBef>
                <a:spcPts val="400"/>
              </a:spcBef>
              <a:buSzTx/>
              <a:buFontTx/>
              <a:buNone/>
              <a:defRPr sz="1800" i="1">
                <a:solidFill>
                  <a:srgbClr val="FFFFFF"/>
                </a:solidFill>
                <a:latin typeface="Times New Roman"/>
                <a:ea typeface="Times New Roman"/>
                <a:cs typeface="Times New Roman"/>
                <a:sym typeface="Times New Roman"/>
              </a:defRPr>
            </a:lvl1pPr>
            <a:lvl2pPr marL="0" indent="457200">
              <a:spcBef>
                <a:spcPts val="400"/>
              </a:spcBef>
              <a:buSzTx/>
              <a:buFontTx/>
              <a:buNone/>
              <a:defRPr sz="1800" i="1">
                <a:solidFill>
                  <a:srgbClr val="FFFFFF"/>
                </a:solidFill>
                <a:latin typeface="Times New Roman"/>
                <a:ea typeface="Times New Roman"/>
                <a:cs typeface="Times New Roman"/>
                <a:sym typeface="Times New Roman"/>
              </a:defRPr>
            </a:lvl2pPr>
            <a:lvl3pPr marL="0" indent="914400">
              <a:spcBef>
                <a:spcPts val="400"/>
              </a:spcBef>
              <a:buSzTx/>
              <a:buFontTx/>
              <a:buNone/>
              <a:defRPr sz="1800" i="1">
                <a:solidFill>
                  <a:srgbClr val="FFFFFF"/>
                </a:solidFill>
                <a:latin typeface="Times New Roman"/>
                <a:ea typeface="Times New Roman"/>
                <a:cs typeface="Times New Roman"/>
                <a:sym typeface="Times New Roman"/>
              </a:defRPr>
            </a:lvl3pPr>
            <a:lvl4pPr marL="0" indent="1371600">
              <a:spcBef>
                <a:spcPts val="400"/>
              </a:spcBef>
              <a:buSzTx/>
              <a:buFontTx/>
              <a:buNone/>
              <a:defRPr sz="1800" i="1">
                <a:solidFill>
                  <a:srgbClr val="FFFFFF"/>
                </a:solidFill>
                <a:latin typeface="Times New Roman"/>
                <a:ea typeface="Times New Roman"/>
                <a:cs typeface="Times New Roman"/>
                <a:sym typeface="Times New Roman"/>
              </a:defRPr>
            </a:lvl4pPr>
            <a:lvl5pPr marL="0" indent="1828800">
              <a:spcBef>
                <a:spcPts val="400"/>
              </a:spcBef>
              <a:buSzTx/>
              <a:buFontTx/>
              <a:buNone/>
              <a:defRPr sz="18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5" name="Text Placeholder 8"/>
          <p:cNvSpPr>
            <a:spLocks noGrp="1"/>
          </p:cNvSpPr>
          <p:nvPr>
            <p:ph type="body" sz="quarter" idx="13"/>
          </p:nvPr>
        </p:nvSpPr>
        <p:spPr>
          <a:xfrm>
            <a:off x="547687" y="322228"/>
            <a:ext cx="8069620" cy="475145"/>
          </a:xfrm>
          <a:prstGeom prst="rect">
            <a:avLst/>
          </a:prstGeom>
        </p:spPr>
        <p:txBody>
          <a:bodyPr anchor="ctr"/>
          <a:lstStyle/>
          <a:p>
            <a:pPr marL="0" indent="0">
              <a:spcBef>
                <a:spcPts val="400"/>
              </a:spcBef>
              <a:buSzTx/>
              <a:buFontTx/>
              <a:buNone/>
              <a:defRPr sz="2000">
                <a:solidFill>
                  <a:srgbClr val="FFFFFF"/>
                </a:solidFill>
              </a:defRPr>
            </a:pPr>
            <a:endParaRPr/>
          </a:p>
        </p:txBody>
      </p:sp>
      <p:sp>
        <p:nvSpPr>
          <p:cNvPr id="4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C0624-5B72-4257-909D-49B95A02B1C7}" type="datetime1">
              <a:rPr lang="en-US" smtClean="0"/>
              <a:t>6/4/2024</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r>
              <a:rPr lang="en-US"/>
              <a:t>Brokaw Jackson Consulting</a:t>
            </a:r>
          </a:p>
        </p:txBody>
      </p:sp>
      <p:sp>
        <p:nvSpPr>
          <p:cNvPr id="6" name="Slide Number Placeholder 5"/>
          <p:cNvSpPr>
            <a:spLocks noGrp="1"/>
          </p:cNvSpPr>
          <p:nvPr>
            <p:ph type="sldNum" sz="quarter" idx="12"/>
          </p:nvPr>
        </p:nvSpPr>
        <p:spPr>
          <a:xfrm>
            <a:off x="4419600" y="6172200"/>
            <a:ext cx="2133600" cy="368301"/>
          </a:xfrm>
          <a:prstGeom prst="rect">
            <a:avLst/>
          </a:prstGeom>
        </p:spPr>
        <p:txBody>
          <a:bodyPr/>
          <a:lstStyle/>
          <a:p>
            <a:fld id="{6206785A-BE67-4816-860B-B0762CA7F6E3}" type="slidenum">
              <a:rPr lang="en-US" smtClean="0"/>
              <a:pPr/>
              <a:t>‹#›</a:t>
            </a:fld>
            <a:endParaRPr lang="en-US"/>
          </a:p>
        </p:txBody>
      </p:sp>
    </p:spTree>
    <p:extLst>
      <p:ext uri="{BB962C8B-B14F-4D97-AF65-F5344CB8AC3E}">
        <p14:creationId xmlns:p14="http://schemas.microsoft.com/office/powerpoint/2010/main" val="413903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a:xfrm>
            <a:off x="6477000" y="6416675"/>
            <a:ext cx="21336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a:xfrm>
            <a:off x="914400" y="6416675"/>
            <a:ext cx="5562600" cy="365125"/>
          </a:xfrm>
          <a:prstGeom prst="rect">
            <a:avLst/>
          </a:prstGeom>
        </p:spPr>
        <p:txBody>
          <a:bodyPr/>
          <a:lstStyle>
            <a:lvl1pPr>
              <a:defRPr/>
            </a:lvl1pPr>
          </a:lstStyle>
          <a:p>
            <a:pPr>
              <a:defRPr/>
            </a:pPr>
            <a:endParaRPr lang="en-US"/>
          </a:p>
        </p:txBody>
      </p:sp>
      <p:sp>
        <p:nvSpPr>
          <p:cNvPr id="5" name="Slide Number Placeholder 22"/>
          <p:cNvSpPr>
            <a:spLocks noGrp="1"/>
          </p:cNvSpPr>
          <p:nvPr>
            <p:ph type="sldNum" sz="quarter" idx="12"/>
          </p:nvPr>
        </p:nvSpPr>
        <p:spPr>
          <a:xfrm>
            <a:off x="4419600" y="6172200"/>
            <a:ext cx="2133600" cy="368301"/>
          </a:xfrm>
          <a:prstGeom prst="rect">
            <a:avLst/>
          </a:prstGeom>
        </p:spPr>
        <p:txBody>
          <a:bodyPr/>
          <a:lstStyle>
            <a:lvl1pPr>
              <a:defRPr/>
            </a:lvl1pPr>
          </a:lstStyle>
          <a:p>
            <a:fld id="{B3FE66F3-9080-ED49-A120-31D9E0691108}" type="slidenum">
              <a:rPr lang="en-US"/>
              <a:pPr/>
              <a:t>‹#›</a:t>
            </a:fld>
            <a:endParaRPr lang="en-US"/>
          </a:p>
        </p:txBody>
      </p:sp>
    </p:spTree>
    <p:extLst>
      <p:ext uri="{BB962C8B-B14F-4D97-AF65-F5344CB8AC3E}">
        <p14:creationId xmlns:p14="http://schemas.microsoft.com/office/powerpoint/2010/main" val="1439104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457513"/>
            <a:ext cx="8229600" cy="74218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3" name="Body Level One…"/>
          <p:cNvSpPr txBox="1">
            <a:spLocks noGrp="1"/>
          </p:cNvSpPr>
          <p:nvPr>
            <p:ph type="body" idx="1"/>
          </p:nvPr>
        </p:nvSpPr>
        <p:spPr>
          <a:xfrm>
            <a:off x="457200" y="2048255"/>
            <a:ext cx="8229600" cy="350398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Rectangle 17"/>
          <p:cNvSpPr/>
          <p:nvPr userDrawn="1"/>
        </p:nvSpPr>
        <p:spPr>
          <a:xfrm>
            <a:off x="0" y="6595398"/>
            <a:ext cx="9144000" cy="262602"/>
          </a:xfrm>
          <a:prstGeom prst="rect">
            <a:avLst/>
          </a:prstGeom>
          <a:solidFill>
            <a:srgbClr val="3B2360"/>
          </a:solidFill>
          <a:ln w="25400">
            <a:solidFill>
              <a:srgbClr val="5D4976"/>
            </a:solidFill>
          </a:ln>
        </p:spPr>
        <p:txBody>
          <a:bodyPr lIns="45718" tIns="45718" rIns="45718" bIns="45718" anchor="ctr"/>
          <a:lstStyle/>
          <a:p>
            <a:pPr algn="ctr">
              <a:defRPr>
                <a:solidFill>
                  <a:srgbClr val="FFFFFF"/>
                </a:solidFill>
              </a:defRPr>
            </a:pPr>
            <a:endParaRPr/>
          </a:p>
        </p:txBody>
      </p:sp>
      <p:sp>
        <p:nvSpPr>
          <p:cNvPr id="9" name="Rectangle 18"/>
          <p:cNvSpPr/>
          <p:nvPr userDrawn="1"/>
        </p:nvSpPr>
        <p:spPr>
          <a:xfrm>
            <a:off x="0" y="6498771"/>
            <a:ext cx="9144000" cy="84514"/>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770"/>
            <a:ext cx="8229600" cy="742185"/>
          </a:xfrm>
        </p:spPr>
        <p:txBody>
          <a:bodyPr>
            <a:normAutofit fontScale="90000"/>
          </a:bodyPr>
          <a:lstStyle/>
          <a:p>
            <a:pPr algn="ctr"/>
            <a:r>
              <a:rPr lang="en-US" sz="4400" dirty="0"/>
              <a:t>Board Leadership Institute</a:t>
            </a:r>
            <a:r>
              <a:rPr lang="en-US" dirty="0"/>
              <a:t>	</a:t>
            </a:r>
            <a:br>
              <a:rPr lang="en-US" dirty="0"/>
            </a:br>
            <a:endParaRPr lang="en-US" dirty="0"/>
          </a:p>
        </p:txBody>
      </p:sp>
      <p:sp>
        <p:nvSpPr>
          <p:cNvPr id="4" name="Text Placeholder 3"/>
          <p:cNvSpPr>
            <a:spLocks noGrp="1"/>
          </p:cNvSpPr>
          <p:nvPr>
            <p:ph type="body" sz="quarter" idx="13"/>
          </p:nvPr>
        </p:nvSpPr>
        <p:spPr>
          <a:xfrm>
            <a:off x="457200" y="3679588"/>
            <a:ext cx="8229600" cy="1188626"/>
          </a:xfrm>
        </p:spPr>
        <p:txBody>
          <a:bodyPr>
            <a:normAutofit/>
          </a:bodyPr>
          <a:lstStyle/>
          <a:p>
            <a:pPr marL="0" indent="0" algn="ctr">
              <a:buNone/>
            </a:pPr>
            <a:r>
              <a:rPr lang="en-US" sz="3600" dirty="0"/>
              <a:t>Module I: Board Service 101</a:t>
            </a:r>
          </a:p>
          <a:p>
            <a:pPr marL="0" indent="0" algn="ctr">
              <a:buNone/>
            </a:pPr>
            <a:r>
              <a:rPr lang="en-US" sz="2400" dirty="0"/>
              <a:t>Session 2</a:t>
            </a:r>
          </a:p>
        </p:txBody>
      </p:sp>
      <p:pic>
        <p:nvPicPr>
          <p:cNvPr id="6" name="Picture 9" descr="Picture 9"/>
          <p:cNvPicPr>
            <a:picLocks noChangeAspect="1"/>
          </p:cNvPicPr>
          <p:nvPr/>
        </p:nvPicPr>
        <p:blipFill>
          <a:blip r:embed="rId3"/>
          <a:srcRect l="4211" t="6362" r="18257" b="66284"/>
          <a:stretch>
            <a:fillRect/>
          </a:stretch>
        </p:blipFill>
        <p:spPr>
          <a:xfrm>
            <a:off x="-245329" y="0"/>
            <a:ext cx="10001964" cy="1984918"/>
          </a:xfrm>
          <a:prstGeom prst="rect">
            <a:avLst/>
          </a:prstGeom>
          <a:ln w="12700">
            <a:miter lim="400000"/>
          </a:ln>
        </p:spPr>
      </p:pic>
      <p:sp>
        <p:nvSpPr>
          <p:cNvPr id="8"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9"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21845768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ge1f96fcc11_1_80"/>
          <p:cNvSpPr txBox="1">
            <a:spLocks noGrp="1"/>
          </p:cNvSpPr>
          <p:nvPr>
            <p:ph type="body" idx="1"/>
          </p:nvPr>
        </p:nvSpPr>
        <p:spPr>
          <a:xfrm>
            <a:off x="190182" y="1352282"/>
            <a:ext cx="8533536" cy="4901896"/>
          </a:xfrm>
          <a:prstGeom prst="rect">
            <a:avLst/>
          </a:prstGeom>
          <a:noFill/>
          <a:ln>
            <a:noFill/>
          </a:ln>
        </p:spPr>
        <p:txBody>
          <a:bodyPr spcFirstLastPara="1" wrap="square" lIns="91425" tIns="45700" rIns="91425" bIns="45700" anchor="t" anchorCtr="0">
            <a:noAutofit/>
          </a:bodyPr>
          <a:lstStyle/>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Often unspoken assumptions, beliefs, values, and processes that influence the goals, work habits, decision-making, conflict resolution, management, and perceived success of the organization. </a:t>
            </a:r>
          </a:p>
          <a:p>
            <a:pPr marL="0" lvl="0" indent="0" algn="l" rtl="0">
              <a:lnSpc>
                <a:spcPct val="115000"/>
              </a:lnSpc>
              <a:spcBef>
                <a:spcPts val="1200"/>
              </a:spcBef>
              <a:spcAft>
                <a:spcPts val="0"/>
              </a:spcAft>
              <a:buSzPts val="1800"/>
              <a:buNone/>
            </a:pPr>
            <a:endParaRPr sz="2000" dirty="0">
              <a:solidFill>
                <a:schemeClr val="dk1"/>
              </a:solidFill>
            </a:endParaRPr>
          </a:p>
          <a:p>
            <a:pPr lvl="0" algn="l" rtl="0">
              <a:lnSpc>
                <a:spcPct val="115000"/>
              </a:lnSpc>
              <a:spcBef>
                <a:spcPts val="0"/>
              </a:spcBef>
              <a:spcAft>
                <a:spcPts val="0"/>
              </a:spcAft>
              <a:buSzPts val="1800"/>
              <a:buFont typeface="Arial" panose="020B0604020202020204" pitchFamily="34" charset="0"/>
              <a:buChar char="•"/>
            </a:pPr>
            <a:r>
              <a:rPr lang="en-US" sz="2000" dirty="0">
                <a:solidFill>
                  <a:schemeClr val="dk1"/>
                </a:solidFill>
              </a:rPr>
              <a:t>Board culture is influenced by the beliefs and values of the dominant culture of board members and of the head of staff. </a:t>
            </a:r>
          </a:p>
          <a:p>
            <a:pPr marL="0" lvl="0" indent="0" algn="l" rtl="0">
              <a:lnSpc>
                <a:spcPct val="115000"/>
              </a:lnSpc>
              <a:spcBef>
                <a:spcPts val="0"/>
              </a:spcBef>
              <a:spcAft>
                <a:spcPts val="0"/>
              </a:spcAft>
              <a:buSzPts val="1800"/>
              <a:buNone/>
            </a:pPr>
            <a:endParaRPr sz="2000" dirty="0">
              <a:solidFill>
                <a:schemeClr val="dk1"/>
              </a:solidFill>
            </a:endParaRPr>
          </a:p>
          <a:p>
            <a:pPr lvl="0" algn="l" rtl="0">
              <a:lnSpc>
                <a:spcPct val="115000"/>
              </a:lnSpc>
              <a:spcBef>
                <a:spcPts val="0"/>
              </a:spcBef>
              <a:spcAft>
                <a:spcPts val="0"/>
              </a:spcAft>
              <a:buSzPts val="1800"/>
              <a:buFont typeface="Arial" panose="020B0604020202020204" pitchFamily="34" charset="0"/>
              <a:buChar char="•"/>
            </a:pPr>
            <a:r>
              <a:rPr lang="en-US" sz="2000" dirty="0">
                <a:solidFill>
                  <a:schemeClr val="dk1"/>
                </a:solidFill>
              </a:rPr>
              <a:t>Examples:</a:t>
            </a:r>
            <a:endParaRPr sz="2000" dirty="0">
              <a:solidFill>
                <a:schemeClr val="dk1"/>
              </a:solidFill>
            </a:endParaRPr>
          </a:p>
          <a:p>
            <a:pPr marL="1200150" lvl="0" indent="-285750" algn="l" rtl="0">
              <a:spcBef>
                <a:spcPts val="1200"/>
              </a:spcBef>
              <a:spcAft>
                <a:spcPts val="0"/>
              </a:spcAft>
              <a:buFont typeface="Courier New" panose="02070309020205020404" pitchFamily="49" charset="0"/>
              <a:buChar char="o"/>
            </a:pPr>
            <a:r>
              <a:rPr lang="en-US" sz="2000" dirty="0">
                <a:solidFill>
                  <a:schemeClr val="dk1"/>
                </a:solidFill>
              </a:rPr>
              <a:t>How decisions are made. </a:t>
            </a:r>
            <a:endParaRPr sz="2000" dirty="0">
              <a:solidFill>
                <a:schemeClr val="dk1"/>
              </a:solidFill>
            </a:endParaRPr>
          </a:p>
          <a:p>
            <a:pPr marL="1200150" lvl="0" indent="-285750" algn="l" rtl="0">
              <a:spcBef>
                <a:spcPts val="1200"/>
              </a:spcBef>
              <a:spcAft>
                <a:spcPts val="0"/>
              </a:spcAft>
              <a:buFont typeface="Courier New" panose="02070309020205020404" pitchFamily="49" charset="0"/>
              <a:buChar char="o"/>
            </a:pPr>
            <a:r>
              <a:rPr lang="en-US" sz="2000" dirty="0">
                <a:solidFill>
                  <a:schemeClr val="dk1"/>
                </a:solidFill>
              </a:rPr>
              <a:t>How conflict is expressed and resolved.</a:t>
            </a:r>
          </a:p>
          <a:p>
            <a:pPr marL="1200150" lvl="0" indent="-285750" algn="l" rtl="0">
              <a:spcBef>
                <a:spcPts val="1200"/>
              </a:spcBef>
              <a:spcAft>
                <a:spcPts val="0"/>
              </a:spcAft>
              <a:buFont typeface="Courier New" panose="02070309020205020404" pitchFamily="49" charset="0"/>
              <a:buChar char="o"/>
            </a:pPr>
            <a:r>
              <a:rPr lang="en-US" sz="2000" dirty="0">
                <a:solidFill>
                  <a:schemeClr val="dk1"/>
                </a:solidFill>
              </a:rPr>
              <a:t>How leadership is shared.</a:t>
            </a:r>
            <a:endParaRPr sz="2000" dirty="0">
              <a:solidFill>
                <a:schemeClr val="dk1"/>
              </a:solidFill>
            </a:endParaRPr>
          </a:p>
          <a:p>
            <a:pPr marL="457200" lvl="0" indent="0" algn="l" rtl="0">
              <a:lnSpc>
                <a:spcPct val="115000"/>
              </a:lnSpc>
              <a:spcBef>
                <a:spcPts val="1200"/>
              </a:spcBef>
              <a:spcAft>
                <a:spcPts val="0"/>
              </a:spcAft>
              <a:buSzPts val="1800"/>
              <a:buNone/>
            </a:pPr>
            <a:endParaRPr sz="1800" dirty="0">
              <a:solidFill>
                <a:schemeClr val="dk1"/>
              </a:solidFill>
            </a:endParaRPr>
          </a:p>
          <a:p>
            <a:pPr marL="457200" lvl="0" indent="0" algn="l" rtl="0">
              <a:lnSpc>
                <a:spcPct val="115000"/>
              </a:lnSpc>
              <a:spcBef>
                <a:spcPts val="1200"/>
              </a:spcBef>
              <a:spcAft>
                <a:spcPts val="0"/>
              </a:spcAft>
              <a:buSzPts val="1800"/>
              <a:buNone/>
            </a:pPr>
            <a:endParaRPr sz="1400" dirty="0">
              <a:solidFill>
                <a:schemeClr val="dk1"/>
              </a:solidFill>
            </a:endParaRPr>
          </a:p>
          <a:p>
            <a:pPr marL="457200" lvl="0" indent="0" algn="l" rtl="0">
              <a:lnSpc>
                <a:spcPct val="150000"/>
              </a:lnSpc>
              <a:spcBef>
                <a:spcPts val="1200"/>
              </a:spcBef>
              <a:spcAft>
                <a:spcPts val="0"/>
              </a:spcAft>
              <a:buSzPts val="1800"/>
              <a:buNone/>
            </a:pPr>
            <a:endParaRPr sz="1400" dirty="0"/>
          </a:p>
        </p:txBody>
      </p:sp>
      <p:sp>
        <p:nvSpPr>
          <p:cNvPr id="6" name="Title 1">
            <a:extLst>
              <a:ext uri="{FF2B5EF4-FFF2-40B4-BE49-F238E27FC236}">
                <a16:creationId xmlns:a16="http://schemas.microsoft.com/office/drawing/2014/main" id="{12C46B85-A1F3-4BDE-85E5-9287B0EE5DA8}"/>
              </a:ext>
            </a:extLst>
          </p:cNvPr>
          <p:cNvSpPr>
            <a:spLocks noGrp="1"/>
          </p:cNvSpPr>
          <p:nvPr>
            <p:ph type="title"/>
          </p:nvPr>
        </p:nvSpPr>
        <p:spPr>
          <a:xfrm>
            <a:off x="457200" y="457513"/>
            <a:ext cx="8229600" cy="742185"/>
          </a:xfrm>
        </p:spPr>
        <p:txBody>
          <a:bodyPr/>
          <a:lstStyle/>
          <a:p>
            <a:r>
              <a:rPr lang="en-US" dirty="0"/>
              <a:t>Board Culture</a:t>
            </a:r>
          </a:p>
        </p:txBody>
      </p:sp>
    </p:spTree>
    <p:extLst>
      <p:ext uri="{BB962C8B-B14F-4D97-AF65-F5344CB8AC3E}">
        <p14:creationId xmlns:p14="http://schemas.microsoft.com/office/powerpoint/2010/main" val="329998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ge1f96fcc11_1_80"/>
          <p:cNvSpPr txBox="1">
            <a:spLocks noGrp="1"/>
          </p:cNvSpPr>
          <p:nvPr>
            <p:ph type="body" idx="1"/>
          </p:nvPr>
        </p:nvSpPr>
        <p:spPr>
          <a:xfrm>
            <a:off x="190182" y="1199698"/>
            <a:ext cx="8533536" cy="4941154"/>
          </a:xfrm>
          <a:prstGeom prst="rect">
            <a:avLst/>
          </a:prstGeom>
          <a:noFill/>
          <a:ln>
            <a:noFill/>
          </a:ln>
        </p:spPr>
        <p:txBody>
          <a:bodyPr spcFirstLastPara="1" wrap="square" lIns="91425" tIns="45700" rIns="91425" bIns="45700" anchor="t" anchorCtr="0">
            <a:noAutofit/>
          </a:bodyPr>
          <a:lstStyle/>
          <a:p>
            <a:pPr marL="114300" indent="0">
              <a:lnSpc>
                <a:spcPct val="115000"/>
              </a:lnSpc>
              <a:spcBef>
                <a:spcPts val="1200"/>
              </a:spcBef>
              <a:buNone/>
            </a:pPr>
            <a:r>
              <a:rPr lang="en-US" sz="2400" b="1" dirty="0">
                <a:solidFill>
                  <a:srgbClr val="331E54"/>
                </a:solidFill>
              </a:rPr>
              <a:t>Inviting a Culture of Inquiry</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Mutual respect, trust &amp; inclusiveness among board members.</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Capacity to explore divergent views in a respectful vs. adversarial manner.</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Willingness to gather relevant information to inform decisions.</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Equal access to information.</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The presence of active feedback mechanisms that help the board engage in continuous improvement</a:t>
            </a:r>
          </a:p>
          <a:p>
            <a:pPr lvl="0" algn="l" rtl="0">
              <a:lnSpc>
                <a:spcPct val="115000"/>
              </a:lnSpc>
              <a:spcBef>
                <a:spcPts val="1200"/>
              </a:spcBef>
              <a:spcAft>
                <a:spcPts val="0"/>
              </a:spcAft>
              <a:buSzPts val="1800"/>
              <a:buFont typeface="Arial" panose="020B0604020202020204" pitchFamily="34" charset="0"/>
              <a:buChar char="•"/>
            </a:pPr>
            <a:r>
              <a:rPr lang="en-US" sz="2000" dirty="0">
                <a:solidFill>
                  <a:schemeClr val="dk1"/>
                </a:solidFill>
              </a:rPr>
              <a:t>Individual and collective commitment to decisions, plans of action &amp; accountability to follow through on the board’s agreements.</a:t>
            </a:r>
            <a:endParaRPr sz="2000" dirty="0">
              <a:solidFill>
                <a:schemeClr val="dk1"/>
              </a:solidFill>
            </a:endParaRPr>
          </a:p>
          <a:p>
            <a:pPr marL="457200" lvl="0" indent="0" algn="l" rtl="0">
              <a:lnSpc>
                <a:spcPct val="115000"/>
              </a:lnSpc>
              <a:spcBef>
                <a:spcPts val="1200"/>
              </a:spcBef>
              <a:spcAft>
                <a:spcPts val="0"/>
              </a:spcAft>
              <a:buSzPts val="1800"/>
              <a:buNone/>
            </a:pPr>
            <a:endParaRPr sz="2000" dirty="0">
              <a:solidFill>
                <a:schemeClr val="dk1"/>
              </a:solidFill>
            </a:endParaRPr>
          </a:p>
          <a:p>
            <a:pPr marL="457200" lvl="0" indent="0" algn="l" rtl="0">
              <a:lnSpc>
                <a:spcPct val="115000"/>
              </a:lnSpc>
              <a:spcBef>
                <a:spcPts val="1200"/>
              </a:spcBef>
              <a:spcAft>
                <a:spcPts val="0"/>
              </a:spcAft>
              <a:buSzPts val="1800"/>
              <a:buNone/>
            </a:pPr>
            <a:endParaRPr sz="1400" dirty="0">
              <a:solidFill>
                <a:schemeClr val="dk1"/>
              </a:solidFill>
            </a:endParaRPr>
          </a:p>
          <a:p>
            <a:pPr marL="457200" lvl="0" indent="0" algn="l" rtl="0">
              <a:lnSpc>
                <a:spcPct val="150000"/>
              </a:lnSpc>
              <a:spcBef>
                <a:spcPts val="1200"/>
              </a:spcBef>
              <a:spcAft>
                <a:spcPts val="0"/>
              </a:spcAft>
              <a:buSzPts val="1800"/>
              <a:buNone/>
            </a:pPr>
            <a:endParaRPr sz="1400" dirty="0"/>
          </a:p>
        </p:txBody>
      </p:sp>
      <p:sp>
        <p:nvSpPr>
          <p:cNvPr id="6" name="Title 1">
            <a:extLst>
              <a:ext uri="{FF2B5EF4-FFF2-40B4-BE49-F238E27FC236}">
                <a16:creationId xmlns:a16="http://schemas.microsoft.com/office/drawing/2014/main" id="{7A81DE7E-2A48-44DA-9374-93D099D9FD02}"/>
              </a:ext>
            </a:extLst>
          </p:cNvPr>
          <p:cNvSpPr>
            <a:spLocks noGrp="1"/>
          </p:cNvSpPr>
          <p:nvPr>
            <p:ph type="title"/>
          </p:nvPr>
        </p:nvSpPr>
        <p:spPr>
          <a:xfrm>
            <a:off x="457200" y="457513"/>
            <a:ext cx="8229600" cy="742185"/>
          </a:xfrm>
        </p:spPr>
        <p:txBody>
          <a:bodyPr/>
          <a:lstStyle/>
          <a:p>
            <a:r>
              <a:rPr lang="en-US" dirty="0"/>
              <a:t>Board Culture</a:t>
            </a:r>
          </a:p>
        </p:txBody>
      </p:sp>
    </p:spTree>
    <p:extLst>
      <p:ext uri="{BB962C8B-B14F-4D97-AF65-F5344CB8AC3E}">
        <p14:creationId xmlns:p14="http://schemas.microsoft.com/office/powerpoint/2010/main" val="52533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B421-209A-6A45-B743-B803A943B118}"/>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843D8409-002D-1C44-962F-337551BB5032}"/>
              </a:ext>
            </a:extLst>
          </p:cNvPr>
          <p:cNvSpPr>
            <a:spLocks noGrp="1"/>
          </p:cNvSpPr>
          <p:nvPr>
            <p:ph idx="1"/>
          </p:nvPr>
        </p:nvSpPr>
        <p:spPr>
          <a:xfrm>
            <a:off x="457199" y="1199698"/>
            <a:ext cx="8413845" cy="5200789"/>
          </a:xfrm>
        </p:spPr>
        <p:txBody>
          <a:bodyPr>
            <a:normAutofit/>
          </a:bodyPr>
          <a:lstStyle/>
          <a:p>
            <a:pPr marL="0" indent="0">
              <a:buNone/>
            </a:pPr>
            <a:r>
              <a:rPr lang="en-US" sz="1800" dirty="0"/>
              <a:t>A mid-sized social service nonprofit serving marginalized people across the county was founded in 2010 by a White woman in her 70s. She brought together a group of people with a passion for the mission.  The 10-person board is mostly older, White, and well-off. Much of the board’s time is spent organizing an annual gala event.  Board meetings are held mid-morning and in person at one end of the county. </a:t>
            </a:r>
          </a:p>
          <a:p>
            <a:endParaRPr lang="en-US" sz="1800" dirty="0"/>
          </a:p>
          <a:p>
            <a:pPr marL="0" indent="0">
              <a:buNone/>
            </a:pPr>
            <a:r>
              <a:rPr lang="en-US" sz="1800" dirty="0"/>
              <a:t>The board is aware that it needs to diversify and has actually recruited more diverse board members, but they have all left before their terms were up.</a:t>
            </a:r>
          </a:p>
          <a:p>
            <a:pPr marL="0" indent="0">
              <a:buNone/>
            </a:pPr>
            <a:endParaRPr lang="en-US" sz="1800" dirty="0"/>
          </a:p>
          <a:p>
            <a:pPr marL="0" indent="0">
              <a:buNone/>
            </a:pPr>
            <a:r>
              <a:rPr lang="en-US" sz="1800" b="1" dirty="0">
                <a:solidFill>
                  <a:srgbClr val="331E54"/>
                </a:solidFill>
              </a:rPr>
              <a:t> </a:t>
            </a:r>
            <a:endParaRPr lang="en-US" dirty="0"/>
          </a:p>
        </p:txBody>
      </p:sp>
    </p:spTree>
    <p:extLst>
      <p:ext uri="{BB962C8B-B14F-4D97-AF65-F5344CB8AC3E}">
        <p14:creationId xmlns:p14="http://schemas.microsoft.com/office/powerpoint/2010/main" val="116430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1438655"/>
            <a:ext cx="8229600" cy="3503983"/>
          </a:xfrm>
        </p:spPr>
        <p:txBody>
          <a:bodyPr/>
          <a:lstStyle/>
          <a:p>
            <a:pPr lvl="1"/>
            <a:endParaRPr lang="en-US" sz="1800" dirty="0"/>
          </a:p>
          <a:p>
            <a:endParaRPr lang="en-US" dirty="0"/>
          </a:p>
        </p:txBody>
      </p:sp>
      <p:sp>
        <p:nvSpPr>
          <p:cNvPr id="5" name="TextBox 4">
            <a:extLst>
              <a:ext uri="{FF2B5EF4-FFF2-40B4-BE49-F238E27FC236}">
                <a16:creationId xmlns:a16="http://schemas.microsoft.com/office/drawing/2014/main" id="{091F3809-E6CA-50D6-83F0-44DFEA2DF5B5}"/>
              </a:ext>
            </a:extLst>
          </p:cNvPr>
          <p:cNvSpPr txBox="1"/>
          <p:nvPr/>
        </p:nvSpPr>
        <p:spPr>
          <a:xfrm>
            <a:off x="457200" y="2207491"/>
            <a:ext cx="6430818"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dirty="0"/>
              <a:t>How might this board’s culture be creating barriers to achieving a more diverse, equitable and inclusive team?</a:t>
            </a:r>
          </a:p>
          <a:p>
            <a:pPr marL="0" indent="0">
              <a:buNone/>
            </a:pPr>
            <a:endParaRPr lang="en-US" sz="1800" dirty="0"/>
          </a:p>
          <a:p>
            <a:r>
              <a:rPr lang="en-US" sz="1800" dirty="0"/>
              <a:t>If you were on this board, how could you contribute to improving its practices?</a:t>
            </a:r>
          </a:p>
          <a:p>
            <a:pPr marL="0" indent="0">
              <a:buNone/>
            </a:pPr>
            <a:endParaRPr lang="en-US" sz="1800" dirty="0"/>
          </a:p>
        </p:txBody>
      </p:sp>
    </p:spTree>
    <p:extLst>
      <p:ext uri="{BB962C8B-B14F-4D97-AF65-F5344CB8AC3E}">
        <p14:creationId xmlns:p14="http://schemas.microsoft.com/office/powerpoint/2010/main" val="333631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49290" y="381000"/>
            <a:ext cx="8873412"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000" dirty="0">
                <a:solidFill>
                  <a:srgbClr val="331E54"/>
                </a:solidFill>
                <a:latin typeface="Verdana"/>
                <a:cs typeface="Verdana"/>
              </a:rPr>
              <a:t>Promoting a Healthy Balance</a:t>
            </a:r>
          </a:p>
          <a:p>
            <a:pPr algn="ctr"/>
            <a:r>
              <a:rPr lang="en-US" sz="2800" dirty="0">
                <a:solidFill>
                  <a:srgbClr val="331E54"/>
                </a:solidFill>
                <a:latin typeface="Verdana"/>
                <a:cs typeface="Verdana"/>
              </a:rPr>
              <a:t>Task vs. Relationship</a:t>
            </a:r>
          </a:p>
        </p:txBody>
      </p:sp>
      <p:pic>
        <p:nvPicPr>
          <p:cNvPr id="173059" name="Picture 15" descr="C:\Documents and Settings\HClark\Local Settings\Temporary Internet Files\Content.IE5\RHG07S6X\MCj03189200000[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1510396" y="1602241"/>
            <a:ext cx="5888038" cy="4600575"/>
          </a:xfrm>
          <a:prstGeom prst="rect">
            <a:avLst/>
          </a:prstGeom>
          <a:noFill/>
          <a:ln w="9525">
            <a:noFill/>
            <a:miter lim="800000"/>
            <a:headEnd/>
            <a:tailEnd/>
          </a:ln>
        </p:spPr>
      </p:pic>
      <p:grpSp>
        <p:nvGrpSpPr>
          <p:cNvPr id="33796" name="Group 21"/>
          <p:cNvGrpSpPr>
            <a:grpSpLocks/>
          </p:cNvGrpSpPr>
          <p:nvPr/>
        </p:nvGrpSpPr>
        <p:grpSpPr bwMode="auto">
          <a:xfrm>
            <a:off x="2057400" y="4452938"/>
            <a:ext cx="5124450" cy="946150"/>
            <a:chOff x="2057400" y="4452936"/>
            <a:chExt cx="5124448" cy="945596"/>
          </a:xfrm>
        </p:grpSpPr>
        <p:sp>
          <p:nvSpPr>
            <p:cNvPr id="33797" name="TextBox 18"/>
            <p:cNvSpPr txBox="1">
              <a:spLocks noChangeArrowheads="1"/>
            </p:cNvSpPr>
            <p:nvPr/>
          </p:nvSpPr>
          <p:spPr bwMode="auto">
            <a:xfrm>
              <a:off x="5581648" y="4452936"/>
              <a:ext cx="1600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solidFill>
                    <a:schemeClr val="bg1"/>
                  </a:solidFill>
                </a:rPr>
                <a:t>Relationship</a:t>
              </a:r>
            </a:p>
          </p:txBody>
        </p:sp>
        <p:sp>
          <p:nvSpPr>
            <p:cNvPr id="33798" name="TextBox 19"/>
            <p:cNvSpPr txBox="1">
              <a:spLocks noChangeArrowheads="1"/>
            </p:cNvSpPr>
            <p:nvPr/>
          </p:nvSpPr>
          <p:spPr bwMode="auto">
            <a:xfrm>
              <a:off x="2057400" y="5029200"/>
              <a:ext cx="1295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solidFill>
                    <a:schemeClr val="bg1"/>
                  </a:solidFill>
                </a:rPr>
                <a:t>Task</a:t>
              </a:r>
            </a:p>
          </p:txBody>
        </p:sp>
      </p:grpSp>
    </p:spTree>
    <p:extLst>
      <p:ext uri="{BB962C8B-B14F-4D97-AF65-F5344CB8AC3E}">
        <p14:creationId xmlns:p14="http://schemas.microsoft.com/office/powerpoint/2010/main" val="201614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14400" y="2209800"/>
            <a:ext cx="5181600" cy="4105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ct val="30000"/>
              </a:spcAft>
            </a:pPr>
            <a:r>
              <a:rPr lang="en-US" sz="2800" dirty="0">
                <a:latin typeface="Verdana" panose="020B0604030504040204" pitchFamily="34" charset="0"/>
                <a:ea typeface="Verdana" panose="020B0604030504040204" pitchFamily="34" charset="0"/>
              </a:rPr>
              <a:t>Planning</a:t>
            </a:r>
          </a:p>
          <a:p>
            <a:pPr>
              <a:spcAft>
                <a:spcPct val="30000"/>
              </a:spcAft>
            </a:pPr>
            <a:r>
              <a:rPr lang="en-US" sz="2800" dirty="0">
                <a:latin typeface="Verdana" panose="020B0604030504040204" pitchFamily="34" charset="0"/>
                <a:ea typeface="Verdana" panose="020B0604030504040204" pitchFamily="34" charset="0"/>
              </a:rPr>
              <a:t>Setting Objectives </a:t>
            </a:r>
          </a:p>
          <a:p>
            <a:pPr>
              <a:spcAft>
                <a:spcPct val="30000"/>
              </a:spcAft>
            </a:pPr>
            <a:r>
              <a:rPr lang="en-US" sz="2800" dirty="0">
                <a:latin typeface="Verdana" panose="020B0604030504040204" pitchFamily="34" charset="0"/>
                <a:ea typeface="Verdana" panose="020B0604030504040204" pitchFamily="34" charset="0"/>
              </a:rPr>
              <a:t>Organizing</a:t>
            </a:r>
          </a:p>
          <a:p>
            <a:pPr>
              <a:spcAft>
                <a:spcPct val="30000"/>
              </a:spcAft>
            </a:pPr>
            <a:r>
              <a:rPr lang="en-US" sz="2800" dirty="0">
                <a:latin typeface="Verdana" panose="020B0604030504040204" pitchFamily="34" charset="0"/>
                <a:ea typeface="Verdana" panose="020B0604030504040204" pitchFamily="34" charset="0"/>
              </a:rPr>
              <a:t>Data Gathering</a:t>
            </a:r>
          </a:p>
          <a:p>
            <a:pPr>
              <a:spcAft>
                <a:spcPct val="30000"/>
              </a:spcAft>
            </a:pPr>
            <a:r>
              <a:rPr lang="en-US" sz="2800" dirty="0">
                <a:latin typeface="Verdana" panose="020B0604030504040204" pitchFamily="34" charset="0"/>
                <a:ea typeface="Verdana" panose="020B0604030504040204" pitchFamily="34" charset="0"/>
              </a:rPr>
              <a:t>Promoting Decisions</a:t>
            </a:r>
          </a:p>
          <a:p>
            <a:pPr>
              <a:spcAft>
                <a:spcPct val="30000"/>
              </a:spcAft>
            </a:pPr>
            <a:r>
              <a:rPr lang="en-US" sz="2800" dirty="0">
                <a:latin typeface="Verdana" panose="020B0604030504040204" pitchFamily="34" charset="0"/>
                <a:ea typeface="Verdana" panose="020B0604030504040204" pitchFamily="34" charset="0"/>
              </a:rPr>
              <a:t>Monitoring Progress</a:t>
            </a:r>
          </a:p>
          <a:p>
            <a:pPr>
              <a:spcAft>
                <a:spcPct val="30000"/>
              </a:spcAft>
            </a:pPr>
            <a:r>
              <a:rPr lang="en-US" sz="2800" dirty="0">
                <a:latin typeface="Verdana" panose="020B0604030504040204" pitchFamily="34" charset="0"/>
                <a:ea typeface="Verdana" panose="020B0604030504040204" pitchFamily="34" charset="0"/>
              </a:rPr>
              <a:t>Fundraising</a:t>
            </a:r>
          </a:p>
          <a:p>
            <a:pPr algn="ctr">
              <a:spcAft>
                <a:spcPct val="30000"/>
              </a:spcAft>
            </a:pPr>
            <a:endParaRPr lang="en-US" sz="600" dirty="0">
              <a:solidFill>
                <a:srgbClr val="45836E"/>
              </a:solidFill>
              <a:latin typeface="Arial Rounded MT Bold" charset="0"/>
            </a:endParaRPr>
          </a:p>
        </p:txBody>
      </p:sp>
      <p:sp>
        <p:nvSpPr>
          <p:cNvPr id="34820" name="Rectangle 5"/>
          <p:cNvSpPr>
            <a:spLocks noChangeArrowheads="1"/>
          </p:cNvSpPr>
          <p:nvPr/>
        </p:nvSpPr>
        <p:spPr bwMode="auto">
          <a:xfrm>
            <a:off x="914400" y="399539"/>
            <a:ext cx="7315200"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sz="4000" dirty="0">
                <a:solidFill>
                  <a:schemeClr val="accent1">
                    <a:lumMod val="75000"/>
                  </a:schemeClr>
                </a:solidFill>
                <a:latin typeface="Verdana"/>
                <a:cs typeface="Verdana"/>
              </a:rPr>
              <a:t>Group Maintenance</a:t>
            </a:r>
          </a:p>
          <a:p>
            <a:pPr algn="ctr"/>
            <a:r>
              <a:rPr lang="en-US" sz="2400" dirty="0">
                <a:solidFill>
                  <a:schemeClr val="accent1">
                    <a:lumMod val="75000"/>
                  </a:schemeClr>
                </a:solidFill>
                <a:latin typeface="Verdana"/>
                <a:cs typeface="Verdana"/>
              </a:rPr>
              <a:t>Task Behaviors</a:t>
            </a:r>
            <a:endParaRPr lang="en-US" sz="1600" dirty="0">
              <a:solidFill>
                <a:schemeClr val="accent1">
                  <a:lumMod val="75000"/>
                </a:schemeClr>
              </a:solidFill>
              <a:latin typeface="Verdana"/>
              <a:cs typeface="Verdana"/>
            </a:endParaRPr>
          </a:p>
          <a:p>
            <a:pPr algn="ctr"/>
            <a:endParaRPr lang="en-US" sz="300" dirty="0">
              <a:solidFill>
                <a:srgbClr val="45836E"/>
              </a:solidFill>
              <a:latin typeface="Arial Rounded MT Bold" charset="0"/>
            </a:endParaRPr>
          </a:p>
        </p:txBody>
      </p:sp>
      <p:pic>
        <p:nvPicPr>
          <p:cNvPr id="330754" name="Picture 2" descr="C:\Documents and Settings\lmacmillan\Local Settings\Temporary Internet Files\Content.IE5\WMS1J776\MPj04067740000[1].jpg"/>
          <p:cNvPicPr>
            <a:picLocks noChangeAspect="1" noChangeArrowheads="1"/>
          </p:cNvPicPr>
          <p:nvPr/>
        </p:nvPicPr>
        <p:blipFill>
          <a:blip r:embed="rId3" cstate="print"/>
          <a:srcRect/>
          <a:stretch>
            <a:fillRect/>
          </a:stretch>
        </p:blipFill>
        <p:spPr bwMode="auto">
          <a:xfrm>
            <a:off x="5791200" y="2286000"/>
            <a:ext cx="3047256" cy="3810000"/>
          </a:xfrm>
          <a:prstGeom prst="rect">
            <a:avLst/>
          </a:prstGeom>
          <a:ln>
            <a:noFill/>
          </a:ln>
          <a:effectLst>
            <a:softEdge rad="112500"/>
          </a:effectLst>
        </p:spPr>
      </p:pic>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3018854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33400" y="1890713"/>
            <a:ext cx="4953000"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Aft>
                <a:spcPct val="30000"/>
              </a:spcAft>
            </a:pPr>
            <a:r>
              <a:rPr lang="en-US" sz="2800" dirty="0">
                <a:latin typeface="Verdana" panose="020B0604030504040204" pitchFamily="34" charset="0"/>
                <a:ea typeface="Verdana" panose="020B0604030504040204" pitchFamily="34" charset="0"/>
              </a:rPr>
              <a:t>Encouraging Others</a:t>
            </a:r>
          </a:p>
          <a:p>
            <a:pPr>
              <a:spcAft>
                <a:spcPct val="30000"/>
              </a:spcAft>
            </a:pPr>
            <a:r>
              <a:rPr lang="en-US" sz="2800" dirty="0">
                <a:latin typeface="Verdana" panose="020B0604030504040204" pitchFamily="34" charset="0"/>
                <a:ea typeface="Verdana" panose="020B0604030504040204" pitchFamily="34" charset="0"/>
              </a:rPr>
              <a:t>Expressing Group Feelings</a:t>
            </a:r>
          </a:p>
          <a:p>
            <a:pPr>
              <a:spcAft>
                <a:spcPct val="30000"/>
              </a:spcAft>
            </a:pPr>
            <a:r>
              <a:rPr lang="en-US" sz="2800" dirty="0">
                <a:latin typeface="Verdana" panose="020B0604030504040204" pitchFamily="34" charset="0"/>
                <a:ea typeface="Verdana" panose="020B0604030504040204" pitchFamily="34" charset="0"/>
              </a:rPr>
              <a:t>Harmonizing</a:t>
            </a:r>
          </a:p>
          <a:p>
            <a:pPr>
              <a:spcAft>
                <a:spcPct val="30000"/>
              </a:spcAft>
            </a:pPr>
            <a:r>
              <a:rPr lang="en-US" sz="2800" dirty="0">
                <a:latin typeface="Verdana" panose="020B0604030504040204" pitchFamily="34" charset="0"/>
                <a:ea typeface="Verdana" panose="020B0604030504040204" pitchFamily="34" charset="0"/>
              </a:rPr>
              <a:t>Offering Compromises</a:t>
            </a:r>
          </a:p>
          <a:p>
            <a:pPr>
              <a:spcAft>
                <a:spcPct val="30000"/>
              </a:spcAft>
            </a:pPr>
            <a:r>
              <a:rPr lang="en-US" sz="2800" dirty="0">
                <a:latin typeface="Verdana" panose="020B0604030504040204" pitchFamily="34" charset="0"/>
                <a:ea typeface="Verdana" panose="020B0604030504040204" pitchFamily="34" charset="0"/>
              </a:rPr>
              <a:t>Process Checks</a:t>
            </a:r>
          </a:p>
          <a:p>
            <a:pPr>
              <a:spcAft>
                <a:spcPct val="30000"/>
              </a:spcAft>
            </a:pPr>
            <a:r>
              <a:rPr lang="en-US" sz="2800" dirty="0">
                <a:latin typeface="Verdana" panose="020B0604030504040204" pitchFamily="34" charset="0"/>
                <a:ea typeface="Verdana" panose="020B0604030504040204" pitchFamily="34" charset="0"/>
              </a:rPr>
              <a:t>Instilling Humor</a:t>
            </a:r>
          </a:p>
          <a:p>
            <a:pPr>
              <a:spcAft>
                <a:spcPct val="30000"/>
              </a:spcAft>
            </a:pPr>
            <a:r>
              <a:rPr lang="en-US" sz="2800" dirty="0">
                <a:latin typeface="Verdana" panose="020B0604030504040204" pitchFamily="34" charset="0"/>
                <a:ea typeface="Verdana" panose="020B0604030504040204" pitchFamily="34" charset="0"/>
              </a:rPr>
              <a:t>Arranging Gatherings &amp; Celebrations</a:t>
            </a:r>
          </a:p>
          <a:p>
            <a:pPr algn="ctr">
              <a:spcAft>
                <a:spcPct val="30000"/>
              </a:spcAft>
            </a:pPr>
            <a:endParaRPr lang="en-US" sz="600" dirty="0">
              <a:solidFill>
                <a:srgbClr val="45836E"/>
              </a:solidFill>
              <a:latin typeface="Arial Rounded MT Bold" charset="0"/>
            </a:endParaRPr>
          </a:p>
        </p:txBody>
      </p:sp>
      <p:sp>
        <p:nvSpPr>
          <p:cNvPr id="35844" name="Rectangle 5"/>
          <p:cNvSpPr>
            <a:spLocks noChangeArrowheads="1"/>
          </p:cNvSpPr>
          <p:nvPr/>
        </p:nvSpPr>
        <p:spPr bwMode="auto">
          <a:xfrm>
            <a:off x="914400" y="249121"/>
            <a:ext cx="73152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sz="4000" dirty="0">
                <a:solidFill>
                  <a:schemeClr val="accent1">
                    <a:lumMod val="75000"/>
                  </a:schemeClr>
                </a:solidFill>
                <a:latin typeface="Verdana"/>
                <a:cs typeface="Verdana"/>
              </a:rPr>
              <a:t>Group Maintenance</a:t>
            </a:r>
          </a:p>
          <a:p>
            <a:pPr algn="ctr"/>
            <a:r>
              <a:rPr lang="en-US" sz="2400" dirty="0">
                <a:solidFill>
                  <a:schemeClr val="accent1">
                    <a:lumMod val="75000"/>
                  </a:schemeClr>
                </a:solidFill>
                <a:latin typeface="Verdana"/>
                <a:cs typeface="Verdana"/>
              </a:rPr>
              <a:t>Relationship Behaviors</a:t>
            </a:r>
            <a:endParaRPr lang="en-US" sz="700" dirty="0">
              <a:solidFill>
                <a:schemeClr val="accent1">
                  <a:lumMod val="75000"/>
                </a:schemeClr>
              </a:solidFill>
              <a:latin typeface="Verdana"/>
              <a:cs typeface="Verdana"/>
            </a:endParaRPr>
          </a:p>
        </p:txBody>
      </p:sp>
      <p:pic>
        <p:nvPicPr>
          <p:cNvPr id="328708" name="Picture 4" descr="C:\Documents and Settings\lmacmillan\Local Settings\Temporary Internet Files\Content.IE5\G1SJ2QKQ\MPj03862870000[1].jpg"/>
          <p:cNvPicPr>
            <a:picLocks noChangeAspect="1" noChangeArrowheads="1"/>
          </p:cNvPicPr>
          <p:nvPr/>
        </p:nvPicPr>
        <p:blipFill>
          <a:blip r:embed="rId3" cstate="print"/>
          <a:srcRect/>
          <a:stretch>
            <a:fillRect/>
          </a:stretch>
        </p:blipFill>
        <p:spPr bwMode="auto">
          <a:xfrm>
            <a:off x="5105400" y="3733800"/>
            <a:ext cx="4038600" cy="2665476"/>
          </a:xfrm>
          <a:prstGeom prst="rect">
            <a:avLst/>
          </a:prstGeom>
          <a:ln>
            <a:noFill/>
          </a:ln>
          <a:effectLst>
            <a:softEdge rad="112500"/>
          </a:effectLst>
        </p:spPr>
      </p:pic>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6992987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p:cNvSpPr txBox="1">
            <a:spLocks noGrp="1"/>
          </p:cNvSpPr>
          <p:nvPr>
            <p:ph type="title"/>
          </p:nvPr>
        </p:nvSpPr>
        <p:spPr>
          <a:xfrm>
            <a:off x="512150" y="239147"/>
            <a:ext cx="8113625" cy="580397"/>
          </a:xfrm>
          <a:prstGeom prst="rect">
            <a:avLst/>
          </a:prstGeom>
        </p:spPr>
        <p:txBody>
          <a:bodyPr>
            <a:normAutofit fontScale="90000"/>
          </a:bodyPr>
          <a:lstStyle>
            <a:lvl1pPr defTabSz="406908">
              <a:defRPr sz="3204"/>
            </a:lvl1pPr>
          </a:lstStyle>
          <a:p>
            <a:pPr algn="ctr"/>
            <a:br>
              <a:rPr lang="en-US" sz="4400" dirty="0"/>
            </a:br>
            <a:br>
              <a:rPr lang="en-US" dirty="0"/>
            </a:br>
            <a:endParaRPr dirty="0"/>
          </a:p>
        </p:txBody>
      </p:sp>
      <p:sp>
        <p:nvSpPr>
          <p:cNvPr id="74"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10" name="Picture 9" descr="OP Purpose, Outcome, Process"/>
          <p:cNvPicPr/>
          <p:nvPr/>
        </p:nvPicPr>
        <p:blipFill rotWithShape="1">
          <a:blip r:embed="rId3">
            <a:extLst>
              <a:ext uri="{28A0092B-C50C-407E-A947-70E740481C1C}">
                <a14:useLocalDpi xmlns:a14="http://schemas.microsoft.com/office/drawing/2010/main" val="0"/>
              </a:ext>
            </a:extLst>
          </a:blip>
          <a:srcRect t="11605"/>
          <a:stretch/>
        </p:blipFill>
        <p:spPr bwMode="auto">
          <a:xfrm>
            <a:off x="279400" y="1576873"/>
            <a:ext cx="8585200" cy="4659299"/>
          </a:xfrm>
          <a:prstGeom prst="rect">
            <a:avLst/>
          </a:prstGeom>
          <a:noFill/>
          <a:ln>
            <a:noFill/>
          </a:ln>
        </p:spPr>
      </p:pic>
      <p:sp>
        <p:nvSpPr>
          <p:cNvPr id="6" name="Rectangle 5">
            <a:extLst>
              <a:ext uri="{FF2B5EF4-FFF2-40B4-BE49-F238E27FC236}">
                <a16:creationId xmlns:a16="http://schemas.microsoft.com/office/drawing/2014/main" id="{913708B1-3E69-4D10-AA43-C6A2D29D7A28}"/>
              </a:ext>
            </a:extLst>
          </p:cNvPr>
          <p:cNvSpPr>
            <a:spLocks noChangeArrowheads="1"/>
          </p:cNvSpPr>
          <p:nvPr/>
        </p:nvSpPr>
        <p:spPr bwMode="auto">
          <a:xfrm>
            <a:off x="279400" y="239147"/>
            <a:ext cx="811362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en-US" sz="4000" dirty="0">
                <a:solidFill>
                  <a:schemeClr val="accent1">
                    <a:lumMod val="75000"/>
                  </a:schemeClr>
                </a:solidFill>
                <a:latin typeface="Verdana"/>
                <a:cs typeface="Verdana"/>
              </a:rPr>
              <a:t>Purpose, Outcome, Process</a:t>
            </a:r>
          </a:p>
        </p:txBody>
      </p:sp>
    </p:spTree>
    <p:extLst>
      <p:ext uri="{BB962C8B-B14F-4D97-AF65-F5344CB8AC3E}">
        <p14:creationId xmlns:p14="http://schemas.microsoft.com/office/powerpoint/2010/main" val="1486363441"/>
      </p:ext>
    </p:extLst>
  </p:cSld>
  <p:clrMapOvr>
    <a:masterClrMapping/>
  </p:clrMapOvr>
  <mc:AlternateContent xmlns:mc="http://schemas.openxmlformats.org/markup-compatibility/2006" xmlns:p14="http://schemas.microsoft.com/office/powerpoint/2010/main">
    <mc:Choice Requires="p14">
      <p:transition spd="slow" advClick="0" advTm="5000">
        <p:circl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B4B2ED-2527-7749-9C22-90B635B9FFE8}"/>
              </a:ext>
            </a:extLst>
          </p:cNvPr>
          <p:cNvSpPr>
            <a:spLocks noGrp="1"/>
          </p:cNvSpPr>
          <p:nvPr>
            <p:ph type="title"/>
          </p:nvPr>
        </p:nvSpPr>
        <p:spPr/>
        <p:txBody>
          <a:bodyPr/>
          <a:lstStyle/>
          <a:p>
            <a:r>
              <a:rPr lang="en-US" dirty="0"/>
              <a:t>Meeting Tips</a:t>
            </a:r>
          </a:p>
        </p:txBody>
      </p:sp>
      <p:sp>
        <p:nvSpPr>
          <p:cNvPr id="6" name="Content Placeholder 5">
            <a:extLst>
              <a:ext uri="{FF2B5EF4-FFF2-40B4-BE49-F238E27FC236}">
                <a16:creationId xmlns:a16="http://schemas.microsoft.com/office/drawing/2014/main" id="{884E69C3-F7D4-FA4A-94FD-F8FDC9639F5C}"/>
              </a:ext>
            </a:extLst>
          </p:cNvPr>
          <p:cNvSpPr>
            <a:spLocks noGrp="1"/>
          </p:cNvSpPr>
          <p:nvPr>
            <p:ph idx="1"/>
          </p:nvPr>
        </p:nvSpPr>
        <p:spPr>
          <a:xfrm>
            <a:off x="457200" y="2048255"/>
            <a:ext cx="5255738" cy="3876027"/>
          </a:xfrm>
        </p:spPr>
        <p:txBody>
          <a:bodyPr>
            <a:normAutofit fontScale="85000" lnSpcReduction="20000"/>
          </a:bodyPr>
          <a:lstStyle/>
          <a:p>
            <a:r>
              <a:rPr lang="en-US" sz="2000" dirty="0"/>
              <a:t>Ground rules</a:t>
            </a:r>
          </a:p>
          <a:p>
            <a:pPr marL="0" indent="0">
              <a:buNone/>
            </a:pPr>
            <a:endParaRPr lang="en-US" sz="2000" dirty="0"/>
          </a:p>
          <a:p>
            <a:r>
              <a:rPr lang="en-US" sz="2000" dirty="0"/>
              <a:t>Agendas out in advance</a:t>
            </a:r>
          </a:p>
          <a:p>
            <a:pPr marL="0" indent="0">
              <a:buNone/>
            </a:pPr>
            <a:endParaRPr lang="en-US" sz="2000" dirty="0"/>
          </a:p>
          <a:p>
            <a:r>
              <a:rPr lang="en-US" sz="2000" dirty="0"/>
              <a:t>Consent agenda</a:t>
            </a:r>
          </a:p>
          <a:p>
            <a:pPr marL="0" indent="0">
              <a:buNone/>
            </a:pPr>
            <a:endParaRPr lang="en-US" sz="2000" dirty="0"/>
          </a:p>
          <a:p>
            <a:r>
              <a:rPr lang="en-US" sz="2000" dirty="0"/>
              <a:t>Strategic agenda</a:t>
            </a:r>
          </a:p>
          <a:p>
            <a:pPr marL="0" indent="0">
              <a:buNone/>
            </a:pPr>
            <a:endParaRPr lang="en-US" sz="2000" dirty="0"/>
          </a:p>
          <a:p>
            <a:r>
              <a:rPr lang="en-US" sz="2000" dirty="0"/>
              <a:t>Decision-making. Fist to Five</a:t>
            </a:r>
          </a:p>
          <a:p>
            <a:pPr marL="0" indent="0">
              <a:buNone/>
            </a:pPr>
            <a:endParaRPr lang="en-US" sz="2000" dirty="0"/>
          </a:p>
          <a:p>
            <a:pPr marL="114300" indent="0">
              <a:buNone/>
            </a:pPr>
            <a:endParaRPr lang="en-US" sz="2000" dirty="0"/>
          </a:p>
          <a:p>
            <a:pPr marL="114300" indent="0">
              <a:buNone/>
            </a:pPr>
            <a:endParaRPr lang="en-US" sz="2000" dirty="0"/>
          </a:p>
          <a:p>
            <a:pPr marL="114300" indent="0">
              <a:buNone/>
            </a:pPr>
            <a:endParaRPr lang="en-US" sz="2000" dirty="0"/>
          </a:p>
          <a:p>
            <a:pPr marL="0" indent="0">
              <a:buNone/>
            </a:pPr>
            <a:r>
              <a:rPr lang="en-US" sz="2000" b="1" i="1" dirty="0"/>
              <a:t>Question:  </a:t>
            </a:r>
            <a:r>
              <a:rPr lang="en-US" sz="2000" i="1" dirty="0"/>
              <a:t>Ideas for how to make meetings better (zoom or in-person)?</a:t>
            </a:r>
          </a:p>
          <a:p>
            <a:endParaRPr lang="en-US" dirty="0"/>
          </a:p>
        </p:txBody>
      </p:sp>
      <p:pic>
        <p:nvPicPr>
          <p:cNvPr id="2" name="Picture 1">
            <a:extLst>
              <a:ext uri="{FF2B5EF4-FFF2-40B4-BE49-F238E27FC236}">
                <a16:creationId xmlns:a16="http://schemas.microsoft.com/office/drawing/2014/main" id="{1D3627BB-78C8-4169-8B6D-9EC2783F15BD}"/>
              </a:ext>
            </a:extLst>
          </p:cNvPr>
          <p:cNvPicPr>
            <a:picLocks noChangeAspect="1"/>
          </p:cNvPicPr>
          <p:nvPr/>
        </p:nvPicPr>
        <p:blipFill rotWithShape="1">
          <a:blip r:embed="rId3"/>
          <a:srcRect l="20000" t="12963" r="65903" b="21852"/>
          <a:stretch/>
        </p:blipFill>
        <p:spPr>
          <a:xfrm>
            <a:off x="5149850" y="828605"/>
            <a:ext cx="2490980" cy="3239500"/>
          </a:xfrm>
          <a:prstGeom prst="rect">
            <a:avLst/>
          </a:prstGeom>
          <a:ln>
            <a:solidFill>
              <a:schemeClr val="tx1"/>
            </a:solidFill>
          </a:ln>
        </p:spPr>
      </p:pic>
      <p:pic>
        <p:nvPicPr>
          <p:cNvPr id="2050" name="Picture 2" descr="https://www.civiccanopy.org/wp-content/uploads/2022/09/Fist-to-Five-Facebook-1.png">
            <a:extLst>
              <a:ext uri="{FF2B5EF4-FFF2-40B4-BE49-F238E27FC236}">
                <a16:creationId xmlns:a16="http://schemas.microsoft.com/office/drawing/2014/main" id="{56F5E43E-4F90-43D2-8942-F59F83CC26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908" y="4516562"/>
            <a:ext cx="2105692" cy="1765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297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F22E16-9397-8043-B8A0-529C6D8C1DAE}"/>
              </a:ext>
            </a:extLst>
          </p:cNvPr>
          <p:cNvSpPr>
            <a:spLocks noGrp="1"/>
          </p:cNvSpPr>
          <p:nvPr>
            <p:ph type="title"/>
          </p:nvPr>
        </p:nvSpPr>
        <p:spPr/>
        <p:txBody>
          <a:bodyPr/>
          <a:lstStyle/>
          <a:p>
            <a:r>
              <a:rPr lang="en-US" dirty="0"/>
              <a:t>Board Development</a:t>
            </a:r>
          </a:p>
        </p:txBody>
      </p:sp>
      <p:sp>
        <p:nvSpPr>
          <p:cNvPr id="6" name="Content Placeholder 5">
            <a:extLst>
              <a:ext uri="{FF2B5EF4-FFF2-40B4-BE49-F238E27FC236}">
                <a16:creationId xmlns:a16="http://schemas.microsoft.com/office/drawing/2014/main" id="{1E12263F-CBC2-4841-AEFA-CA0785B8DCA7}"/>
              </a:ext>
            </a:extLst>
          </p:cNvPr>
          <p:cNvSpPr>
            <a:spLocks noGrp="1"/>
          </p:cNvSpPr>
          <p:nvPr>
            <p:ph idx="1"/>
          </p:nvPr>
        </p:nvSpPr>
        <p:spPr/>
        <p:txBody>
          <a:bodyPr>
            <a:normAutofit/>
          </a:bodyPr>
          <a:lstStyle/>
          <a:p>
            <a:r>
              <a:rPr lang="en-US" sz="2400" dirty="0"/>
              <a:t>Retreats</a:t>
            </a:r>
          </a:p>
          <a:p>
            <a:r>
              <a:rPr lang="en-US" sz="2400" dirty="0"/>
              <a:t>Mentorship</a:t>
            </a:r>
          </a:p>
          <a:p>
            <a:r>
              <a:rPr lang="en-US" sz="2400" dirty="0"/>
              <a:t>Learning Opportunities</a:t>
            </a:r>
          </a:p>
          <a:p>
            <a:r>
              <a:rPr lang="en-US" sz="2400" dirty="0"/>
              <a:t>Evaluation</a:t>
            </a:r>
          </a:p>
          <a:p>
            <a:r>
              <a:rPr lang="en-US" sz="2400" dirty="0"/>
              <a:t>Succession Planning</a:t>
            </a:r>
          </a:p>
        </p:txBody>
      </p:sp>
    </p:spTree>
    <p:extLst>
      <p:ext uri="{BB962C8B-B14F-4D97-AF65-F5344CB8AC3E}">
        <p14:creationId xmlns:p14="http://schemas.microsoft.com/office/powerpoint/2010/main" val="28276723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2DFD-58DA-BD23-2C54-5BED4659B6B8}"/>
              </a:ext>
            </a:extLst>
          </p:cNvPr>
          <p:cNvSpPr>
            <a:spLocks noGrp="1"/>
          </p:cNvSpPr>
          <p:nvPr>
            <p:ph type="title"/>
          </p:nvPr>
        </p:nvSpPr>
        <p:spPr/>
        <p:txBody>
          <a:bodyPr/>
          <a:lstStyle/>
          <a:p>
            <a:r>
              <a:rPr lang="en-US" dirty="0"/>
              <a:t>Pre-Session Networking</a:t>
            </a:r>
          </a:p>
        </p:txBody>
      </p:sp>
      <p:sp>
        <p:nvSpPr>
          <p:cNvPr id="3" name="Content Placeholder 2">
            <a:extLst>
              <a:ext uri="{FF2B5EF4-FFF2-40B4-BE49-F238E27FC236}">
                <a16:creationId xmlns:a16="http://schemas.microsoft.com/office/drawing/2014/main" id="{A8FF863E-3635-90B3-F7B2-DAE06E03BEAC}"/>
              </a:ext>
            </a:extLst>
          </p:cNvPr>
          <p:cNvSpPr>
            <a:spLocks noGrp="1"/>
          </p:cNvSpPr>
          <p:nvPr>
            <p:ph idx="1"/>
          </p:nvPr>
        </p:nvSpPr>
        <p:spPr/>
        <p:txBody>
          <a:bodyPr>
            <a:normAutofit/>
          </a:bodyPr>
          <a:lstStyle/>
          <a:p>
            <a:pPr lvl="0"/>
            <a:r>
              <a:rPr lang="en-US" sz="2000" dirty="0">
                <a:latin typeface="Verdana"/>
                <a:cs typeface="Verdana"/>
              </a:rPr>
              <a:t>Share your insights:</a:t>
            </a:r>
          </a:p>
          <a:p>
            <a:pPr lvl="0"/>
            <a:endParaRPr lang="en-US" sz="2000" dirty="0"/>
          </a:p>
          <a:p>
            <a:pPr marL="347663" indent="0">
              <a:buNone/>
            </a:pPr>
            <a:r>
              <a:rPr lang="en-US" sz="2000" i="1" dirty="0"/>
              <a:t>Talk with someone that has newly joined your Board about the effectiveness of your onboarding process:</a:t>
            </a:r>
          </a:p>
          <a:p>
            <a:pPr marL="1262063"/>
            <a:r>
              <a:rPr lang="en-US" sz="2000" i="1" dirty="0"/>
              <a:t>What was good? </a:t>
            </a:r>
          </a:p>
          <a:p>
            <a:pPr marL="1262063"/>
            <a:r>
              <a:rPr lang="en-US" sz="2000" i="1" dirty="0"/>
              <a:t>How could the organization been more effective at welcoming and connecting them? </a:t>
            </a:r>
          </a:p>
          <a:p>
            <a:pPr marL="1262063"/>
            <a:r>
              <a:rPr lang="en-US" sz="2000" i="1" dirty="0"/>
              <a:t>What is one thing you could implement to improve? </a:t>
            </a:r>
            <a:endParaRPr lang="en-US" sz="2800" dirty="0"/>
          </a:p>
          <a:p>
            <a:endParaRPr lang="en-US" dirty="0"/>
          </a:p>
        </p:txBody>
      </p:sp>
    </p:spTree>
    <p:extLst>
      <p:ext uri="{BB962C8B-B14F-4D97-AF65-F5344CB8AC3E}">
        <p14:creationId xmlns:p14="http://schemas.microsoft.com/office/powerpoint/2010/main" val="281270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A7CF-4FA4-AA9C-3748-BC5ABDF2280C}"/>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0B380B8A-EA66-3E7D-5E5A-E7F0865D14F3}"/>
              </a:ext>
            </a:extLst>
          </p:cNvPr>
          <p:cNvSpPr>
            <a:spLocks noGrp="1"/>
          </p:cNvSpPr>
          <p:nvPr>
            <p:ph idx="1"/>
          </p:nvPr>
        </p:nvSpPr>
        <p:spPr>
          <a:xfrm>
            <a:off x="457200" y="1199699"/>
            <a:ext cx="8229600" cy="4803536"/>
          </a:xfrm>
        </p:spPr>
        <p:txBody>
          <a:bodyPr>
            <a:normAutofit/>
          </a:bodyPr>
          <a:lstStyle/>
          <a:p>
            <a:pPr marL="0" indent="0">
              <a:buNone/>
            </a:pPr>
            <a:r>
              <a:rPr lang="en-US" dirty="0"/>
              <a:t>The newly elected president of the board of Newton Visiting Nurses, you arrive at your first board meeting after elections with a spring in your step and a determination to move the organization’s 18-member board in a positive new direction.  Having spent the better part of the afternoon constructing an agenda, you place copies of it on the table and make small talk with the five board members who arrive on time.  Four more members arrive between fifteen and twenty minutes after the scheduled start time.  You wait until twenty-five minutes after the hour for the immediate past-president, who is notoriously late for meetings – even those for which he is the designated chair.  You call the meeting to order by thanking everyone for taking time to be at the board meeting and recognizing the many competing interests that each of the board members faces.  The secretary immediately apologizes for not completing the minutes from the last meeting prior to this one.  During the committee reports the fundraising committee chair spends a full half-hour reviewing a discussion that committee had about whether or not to hold a dinner dance next summer, causing the meeting to run past the scheduled closing time.  A board member who has only been to two meetings prior to this one sits in silence, appearing increasingly uncomfortable.  During a staff presentation on the merits of hiring a strategic planning consultant two of the board members excuse themselves, citing other commitments. </a:t>
            </a:r>
          </a:p>
        </p:txBody>
      </p:sp>
    </p:spTree>
    <p:extLst>
      <p:ext uri="{BB962C8B-B14F-4D97-AF65-F5344CB8AC3E}">
        <p14:creationId xmlns:p14="http://schemas.microsoft.com/office/powerpoint/2010/main" val="4182589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2809461"/>
            <a:ext cx="8229600" cy="2133177"/>
          </a:xfrm>
        </p:spPr>
        <p:txBody>
          <a:bodyPr/>
          <a:lstStyle/>
          <a:p>
            <a:pPr lvl="1"/>
            <a:endParaRPr lang="en-US" sz="1800" dirty="0"/>
          </a:p>
          <a:p>
            <a:pPr marL="0" indent="0">
              <a:buNone/>
            </a:pPr>
            <a:r>
              <a:rPr lang="en-US" sz="2800" dirty="0">
                <a:effectLst/>
                <a:latin typeface="Verdana" panose="020B0604030504040204" pitchFamily="34" charset="0"/>
                <a:ea typeface="Verdana" panose="020B0604030504040204" pitchFamily="34" charset="0"/>
                <a:cs typeface="Times New Roman" panose="02020603050405020304" pitchFamily="18" charset="0"/>
              </a:rPr>
              <a:t>What are three simple things you can do to inject life into the next board meeting?</a:t>
            </a:r>
          </a:p>
          <a:p>
            <a:endParaRPr lang="en-US" dirty="0"/>
          </a:p>
        </p:txBody>
      </p:sp>
    </p:spTree>
    <p:extLst>
      <p:ext uri="{BB962C8B-B14F-4D97-AF65-F5344CB8AC3E}">
        <p14:creationId xmlns:p14="http://schemas.microsoft.com/office/powerpoint/2010/main" val="1100262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Closing	</a:t>
            </a:r>
            <a:br>
              <a:rPr lang="en-US" dirty="0"/>
            </a:br>
            <a:endParaRPr lang="en-US" dirty="0"/>
          </a:p>
        </p:txBody>
      </p:sp>
      <p:sp>
        <p:nvSpPr>
          <p:cNvPr id="3" name="Text Placeholder 2"/>
          <p:cNvSpPr>
            <a:spLocks noGrp="1"/>
          </p:cNvSpPr>
          <p:nvPr>
            <p:ph type="body" idx="1"/>
          </p:nvPr>
        </p:nvSpPr>
        <p:spPr/>
        <p:txBody>
          <a:bodyPr>
            <a:normAutofit/>
          </a:bodyPr>
          <a:lstStyle/>
          <a:p>
            <a:r>
              <a:rPr lang="en-US" sz="2400" dirty="0"/>
              <a:t>In your teams, pick </a:t>
            </a:r>
            <a:r>
              <a:rPr lang="en-US" sz="2400" b="1" i="1" dirty="0"/>
              <a:t>one thing relating to governance</a:t>
            </a:r>
            <a:r>
              <a:rPr lang="en-US" sz="2400" dirty="0"/>
              <a:t> that you will work on in the next month.  Be prepared to report at the next meeting.</a:t>
            </a:r>
          </a:p>
          <a:p>
            <a:endParaRPr lang="en-US" sz="2400" dirty="0"/>
          </a:p>
          <a:p>
            <a:r>
              <a:rPr lang="en-US" sz="2400" dirty="0"/>
              <a:t>Is there anything from these sessions you would like to discuss further?</a:t>
            </a:r>
          </a:p>
        </p:txBody>
      </p:sp>
      <p:sp>
        <p:nvSpPr>
          <p:cNvPr id="5"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6"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45259394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2360"/>
                </a:solidFill>
              </a:rPr>
              <a:t>Module Learning Objectives </a:t>
            </a:r>
          </a:p>
        </p:txBody>
      </p:sp>
      <p:sp>
        <p:nvSpPr>
          <p:cNvPr id="3" name="Text Placeholder 2"/>
          <p:cNvSpPr>
            <a:spLocks noGrp="1"/>
          </p:cNvSpPr>
          <p:nvPr>
            <p:ph type="body"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Understand the responsibilities of board members individually and collectively</a:t>
            </a: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Consider real-world issues faced by nonprofit boards</a:t>
            </a:r>
          </a:p>
          <a:p>
            <a:pPr marL="342900" marR="0" lvl="0" indent="-342900">
              <a:spcBef>
                <a:spcPts val="0"/>
              </a:spcBef>
              <a:spcAft>
                <a:spcPts val="80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Learn how nonprofit boards exert influence through effective governance</a:t>
            </a:r>
          </a:p>
          <a:p>
            <a:pPr marL="0" indent="0">
              <a:buNone/>
            </a:pPr>
            <a:endParaRPr lang="en-US" sz="2400" dirty="0"/>
          </a:p>
          <a:p>
            <a:endParaRPr lang="en-US" dirty="0"/>
          </a:p>
        </p:txBody>
      </p:sp>
      <p:sp>
        <p:nvSpPr>
          <p:cNvPr id="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569027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6EA5-96ED-EA5F-D650-2CBF92FA8F70}"/>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8FB01439-98E0-46FE-6E4D-410187E00396}"/>
              </a:ext>
            </a:extLst>
          </p:cNvPr>
          <p:cNvSpPr>
            <a:spLocks noGrp="1"/>
          </p:cNvSpPr>
          <p:nvPr>
            <p:ph idx="1"/>
          </p:nvPr>
        </p:nvSpPr>
        <p:spPr/>
        <p:txBody>
          <a:bodyPr>
            <a:normAutofit/>
          </a:bodyPr>
          <a:lstStyle/>
          <a:p>
            <a:r>
              <a:rPr lang="en-US" sz="2000" dirty="0"/>
              <a:t>Session I Recap</a:t>
            </a:r>
          </a:p>
          <a:p>
            <a:pPr marL="0" indent="0">
              <a:buNone/>
            </a:pPr>
            <a:endParaRPr lang="en-US" sz="2000" dirty="0"/>
          </a:p>
          <a:p>
            <a:r>
              <a:rPr lang="en-US" sz="2000" dirty="0"/>
              <a:t>Policy Governance Model</a:t>
            </a:r>
          </a:p>
          <a:p>
            <a:pPr marL="0" indent="0">
              <a:buNone/>
            </a:pPr>
            <a:endParaRPr lang="en-US" sz="2000" dirty="0"/>
          </a:p>
          <a:p>
            <a:r>
              <a:rPr lang="en-US" sz="2000" dirty="0"/>
              <a:t>Board Culture</a:t>
            </a:r>
          </a:p>
          <a:p>
            <a:pPr marL="0" indent="0">
              <a:buNone/>
            </a:pPr>
            <a:endParaRPr lang="en-US" sz="2000" dirty="0"/>
          </a:p>
          <a:p>
            <a:r>
              <a:rPr lang="en-US" sz="2000" dirty="0"/>
              <a:t>Board Engagement</a:t>
            </a:r>
          </a:p>
        </p:txBody>
      </p:sp>
    </p:spTree>
    <p:extLst>
      <p:ext uri="{BB962C8B-B14F-4D97-AF65-F5344CB8AC3E}">
        <p14:creationId xmlns:p14="http://schemas.microsoft.com/office/powerpoint/2010/main" val="204201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B1DD-258A-31C8-5386-7239D62CC843}"/>
              </a:ext>
            </a:extLst>
          </p:cNvPr>
          <p:cNvSpPr>
            <a:spLocks noGrp="1"/>
          </p:cNvSpPr>
          <p:nvPr>
            <p:ph type="title"/>
          </p:nvPr>
        </p:nvSpPr>
        <p:spPr/>
        <p:txBody>
          <a:bodyPr/>
          <a:lstStyle/>
          <a:p>
            <a:r>
              <a:rPr lang="en-US" dirty="0"/>
              <a:t>Session I Recap</a:t>
            </a:r>
          </a:p>
        </p:txBody>
      </p:sp>
      <p:sp>
        <p:nvSpPr>
          <p:cNvPr id="3" name="Content Placeholder 2">
            <a:extLst>
              <a:ext uri="{FF2B5EF4-FFF2-40B4-BE49-F238E27FC236}">
                <a16:creationId xmlns:a16="http://schemas.microsoft.com/office/drawing/2014/main" id="{9F03A3F8-1BAE-AD13-6BF0-87319EB7E311}"/>
              </a:ext>
            </a:extLst>
          </p:cNvPr>
          <p:cNvSpPr>
            <a:spLocks noGrp="1"/>
          </p:cNvSpPr>
          <p:nvPr>
            <p:ph idx="1"/>
          </p:nvPr>
        </p:nvSpPr>
        <p:spPr>
          <a:xfrm>
            <a:off x="457200" y="1356575"/>
            <a:ext cx="8229600" cy="1119925"/>
          </a:xfrm>
        </p:spPr>
        <p:txBody>
          <a:bodyPr/>
          <a:lstStyle/>
          <a:p>
            <a:pPr marL="0" indent="0">
              <a:buNone/>
            </a:pPr>
            <a:r>
              <a:rPr lang="en-US" sz="2000" dirty="0"/>
              <a:t>Though there are many types of nonprofits, effective nonprofit boards impact their organizations through:</a:t>
            </a:r>
          </a:p>
          <a:p>
            <a:pPr marL="0" indent="0">
              <a:buNone/>
            </a:pPr>
            <a:endParaRPr lang="en-US" sz="2000" dirty="0"/>
          </a:p>
          <a:p>
            <a:pPr marL="0" indent="0">
              <a:buNone/>
            </a:pPr>
            <a:endParaRPr lang="en-US" dirty="0"/>
          </a:p>
        </p:txBody>
      </p:sp>
      <p:graphicFrame>
        <p:nvGraphicFramePr>
          <p:cNvPr id="4" name="Diagram 3">
            <a:extLst>
              <a:ext uri="{FF2B5EF4-FFF2-40B4-BE49-F238E27FC236}">
                <a16:creationId xmlns:a16="http://schemas.microsoft.com/office/drawing/2014/main" id="{9703FDDD-DA67-4B67-9C99-F43F22AFE45F}"/>
              </a:ext>
            </a:extLst>
          </p:cNvPr>
          <p:cNvGraphicFramePr/>
          <p:nvPr>
            <p:extLst>
              <p:ext uri="{D42A27DB-BD31-4B8C-83A1-F6EECF244321}">
                <p14:modId xmlns:p14="http://schemas.microsoft.com/office/powerpoint/2010/main" val="561040788"/>
              </p:ext>
            </p:extLst>
          </p:nvPr>
        </p:nvGraphicFramePr>
        <p:xfrm>
          <a:off x="1682750" y="222219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344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9F7E-E18D-CEC5-C54B-472176F7F431}"/>
              </a:ext>
            </a:extLst>
          </p:cNvPr>
          <p:cNvSpPr>
            <a:spLocks noGrp="1"/>
          </p:cNvSpPr>
          <p:nvPr>
            <p:ph type="title"/>
          </p:nvPr>
        </p:nvSpPr>
        <p:spPr/>
        <p:txBody>
          <a:bodyPr/>
          <a:lstStyle/>
          <a:p>
            <a:r>
              <a:rPr lang="en-US" dirty="0"/>
              <a:t>Policy Governance Model	</a:t>
            </a:r>
          </a:p>
        </p:txBody>
      </p:sp>
      <p:sp>
        <p:nvSpPr>
          <p:cNvPr id="3" name="Content Placeholder 2">
            <a:extLst>
              <a:ext uri="{FF2B5EF4-FFF2-40B4-BE49-F238E27FC236}">
                <a16:creationId xmlns:a16="http://schemas.microsoft.com/office/drawing/2014/main" id="{247A73D0-1992-6D93-5777-2827604FB4C1}"/>
              </a:ext>
            </a:extLst>
          </p:cNvPr>
          <p:cNvSpPr>
            <a:spLocks noGrp="1"/>
          </p:cNvSpPr>
          <p:nvPr>
            <p:ph idx="1"/>
          </p:nvPr>
        </p:nvSpPr>
        <p:spPr>
          <a:xfrm>
            <a:off x="457200" y="2353055"/>
            <a:ext cx="5448300" cy="3503983"/>
          </a:xfrm>
        </p:spPr>
        <p:txBody>
          <a:bodyPr>
            <a:normAutofit/>
          </a:bodyPr>
          <a:lstStyle/>
          <a:p>
            <a:pPr>
              <a:buFont typeface="Wingdings" panose="05000000000000000000" pitchFamily="2" charset="2"/>
              <a:buChar char="ü"/>
            </a:pPr>
            <a:r>
              <a:rPr lang="en-US" sz="2000" dirty="0"/>
              <a:t>Setting Goals</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Setting Limits</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Setting Expectations (of board members)</a:t>
            </a:r>
          </a:p>
        </p:txBody>
      </p:sp>
      <p:pic>
        <p:nvPicPr>
          <p:cNvPr id="4" name="Picture 3">
            <a:extLst>
              <a:ext uri="{FF2B5EF4-FFF2-40B4-BE49-F238E27FC236}">
                <a16:creationId xmlns:a16="http://schemas.microsoft.com/office/drawing/2014/main" id="{6CC20E6C-F252-4699-9294-15139CEFCFFC}"/>
              </a:ext>
            </a:extLst>
          </p:cNvPr>
          <p:cNvPicPr>
            <a:picLocks noChangeAspect="1"/>
          </p:cNvPicPr>
          <p:nvPr/>
        </p:nvPicPr>
        <p:blipFill rotWithShape="1">
          <a:blip r:embed="rId2"/>
          <a:srcRect l="33958" t="15679" r="51042" b="38395"/>
          <a:stretch/>
        </p:blipFill>
        <p:spPr>
          <a:xfrm>
            <a:off x="5316795" y="2063748"/>
            <a:ext cx="3370005" cy="2901951"/>
          </a:xfrm>
          <a:prstGeom prst="rect">
            <a:avLst/>
          </a:prstGeom>
          <a:ln>
            <a:solidFill>
              <a:schemeClr val="tx1"/>
            </a:solidFill>
          </a:ln>
        </p:spPr>
      </p:pic>
    </p:spTree>
    <p:extLst>
      <p:ext uri="{BB962C8B-B14F-4D97-AF65-F5344CB8AC3E}">
        <p14:creationId xmlns:p14="http://schemas.microsoft.com/office/powerpoint/2010/main" val="97969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476F-B3B4-4CAF-08D4-11CAF7B19A97}"/>
              </a:ext>
            </a:extLst>
          </p:cNvPr>
          <p:cNvSpPr>
            <a:spLocks noGrp="1"/>
          </p:cNvSpPr>
          <p:nvPr>
            <p:ph type="title"/>
          </p:nvPr>
        </p:nvSpPr>
        <p:spPr/>
        <p:txBody>
          <a:bodyPr/>
          <a:lstStyle/>
          <a:p>
            <a:r>
              <a:rPr lang="en-US" dirty="0"/>
              <a:t>Setting Goals</a:t>
            </a:r>
          </a:p>
        </p:txBody>
      </p:sp>
      <p:sp>
        <p:nvSpPr>
          <p:cNvPr id="3" name="Content Placeholder 2">
            <a:extLst>
              <a:ext uri="{FF2B5EF4-FFF2-40B4-BE49-F238E27FC236}">
                <a16:creationId xmlns:a16="http://schemas.microsoft.com/office/drawing/2014/main" id="{BEAAFF40-9E99-6B6F-00B6-AE51755172E5}"/>
              </a:ext>
            </a:extLst>
          </p:cNvPr>
          <p:cNvSpPr>
            <a:spLocks noGrp="1"/>
          </p:cNvSpPr>
          <p:nvPr>
            <p:ph idx="1"/>
          </p:nvPr>
        </p:nvSpPr>
        <p:spPr/>
        <p:txBody>
          <a:bodyPr>
            <a:normAutofit lnSpcReduction="10000"/>
          </a:bodyPr>
          <a:lstStyle/>
          <a:p>
            <a:pPr marL="0" indent="0">
              <a:buNone/>
            </a:pPr>
            <a:r>
              <a:rPr lang="en-US" sz="2000" dirty="0"/>
              <a:t>Examples include:</a:t>
            </a:r>
          </a:p>
          <a:p>
            <a:pPr marL="0" indent="0">
              <a:buNone/>
            </a:pPr>
            <a:endParaRPr lang="en-US" sz="2000" dirty="0"/>
          </a:p>
          <a:p>
            <a:r>
              <a:rPr lang="en-US" sz="2000" dirty="0"/>
              <a:t>Strategic goals included in the strategic plan</a:t>
            </a:r>
          </a:p>
          <a:p>
            <a:pPr marL="0" indent="0">
              <a:buNone/>
            </a:pPr>
            <a:endParaRPr lang="en-US" sz="2000" dirty="0"/>
          </a:p>
          <a:p>
            <a:r>
              <a:rPr lang="en-US" sz="2000" dirty="0"/>
              <a:t>Revenue targets in a fundraising plan</a:t>
            </a:r>
          </a:p>
          <a:p>
            <a:pPr marL="0" indent="0">
              <a:buNone/>
            </a:pPr>
            <a:endParaRPr lang="en-US" sz="2000" dirty="0"/>
          </a:p>
          <a:p>
            <a:r>
              <a:rPr lang="en-US" sz="2000" dirty="0"/>
              <a:t>Reserves policy</a:t>
            </a:r>
          </a:p>
          <a:p>
            <a:endParaRPr lang="en-US" sz="2000" dirty="0"/>
          </a:p>
          <a:p>
            <a:endParaRPr lang="en-US" sz="2000" dirty="0"/>
          </a:p>
          <a:p>
            <a:endParaRPr lang="en-US" sz="2000" dirty="0"/>
          </a:p>
          <a:p>
            <a:pPr marL="0" indent="0">
              <a:buNone/>
            </a:pPr>
            <a:r>
              <a:rPr lang="en-US" sz="2000" dirty="0"/>
              <a:t>What is an example of a goal of your board?</a:t>
            </a:r>
          </a:p>
        </p:txBody>
      </p:sp>
    </p:spTree>
    <p:extLst>
      <p:ext uri="{BB962C8B-B14F-4D97-AF65-F5344CB8AC3E}">
        <p14:creationId xmlns:p14="http://schemas.microsoft.com/office/powerpoint/2010/main" val="404234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BBC4-DCD4-8017-7461-621BB918E442}"/>
              </a:ext>
            </a:extLst>
          </p:cNvPr>
          <p:cNvSpPr>
            <a:spLocks noGrp="1"/>
          </p:cNvSpPr>
          <p:nvPr>
            <p:ph type="title"/>
          </p:nvPr>
        </p:nvSpPr>
        <p:spPr/>
        <p:txBody>
          <a:bodyPr/>
          <a:lstStyle/>
          <a:p>
            <a:r>
              <a:rPr lang="en-US" dirty="0"/>
              <a:t>Setting Limits</a:t>
            </a:r>
          </a:p>
        </p:txBody>
      </p:sp>
      <p:sp>
        <p:nvSpPr>
          <p:cNvPr id="3" name="Content Placeholder 2">
            <a:extLst>
              <a:ext uri="{FF2B5EF4-FFF2-40B4-BE49-F238E27FC236}">
                <a16:creationId xmlns:a16="http://schemas.microsoft.com/office/drawing/2014/main" id="{4DE6903B-8F6E-B30C-C748-9F9D58834208}"/>
              </a:ext>
            </a:extLst>
          </p:cNvPr>
          <p:cNvSpPr>
            <a:spLocks noGrp="1"/>
          </p:cNvSpPr>
          <p:nvPr>
            <p:ph idx="1"/>
          </p:nvPr>
        </p:nvSpPr>
        <p:spPr>
          <a:xfrm>
            <a:off x="457200" y="1609859"/>
            <a:ext cx="8229600" cy="3942379"/>
          </a:xfrm>
        </p:spPr>
        <p:txBody>
          <a:bodyPr>
            <a:normAutofit fontScale="92500" lnSpcReduction="10000"/>
          </a:bodyPr>
          <a:lstStyle/>
          <a:p>
            <a:pPr marL="0" indent="0">
              <a:buNone/>
            </a:pPr>
            <a:r>
              <a:rPr lang="en-US" sz="2000" dirty="0"/>
              <a:t>Examples include:</a:t>
            </a:r>
          </a:p>
          <a:p>
            <a:endParaRPr lang="en-US" sz="2000" dirty="0"/>
          </a:p>
          <a:p>
            <a:r>
              <a:rPr lang="en-US" sz="2000" dirty="0"/>
              <a:t>The organization’s annual budget</a:t>
            </a:r>
          </a:p>
          <a:p>
            <a:pPr marL="0" indent="0">
              <a:buNone/>
            </a:pPr>
            <a:endParaRPr lang="en-US" sz="2000" dirty="0"/>
          </a:p>
          <a:p>
            <a:r>
              <a:rPr lang="en-US" sz="2000" dirty="0"/>
              <a:t>Check writing policy</a:t>
            </a:r>
          </a:p>
          <a:p>
            <a:pPr marL="0" indent="0">
              <a:buNone/>
            </a:pPr>
            <a:endParaRPr lang="en-US" sz="2000" dirty="0"/>
          </a:p>
          <a:p>
            <a:r>
              <a:rPr lang="en-US" sz="2000" dirty="0"/>
              <a:t>Borrowing policy</a:t>
            </a:r>
          </a:p>
          <a:p>
            <a:pPr marL="0" indent="0">
              <a:buNone/>
            </a:pPr>
            <a:endParaRPr lang="en-US" sz="2000" dirty="0"/>
          </a:p>
          <a:p>
            <a:r>
              <a:rPr lang="en-US" sz="2000" dirty="0"/>
              <a:t>Investment policy</a:t>
            </a:r>
          </a:p>
          <a:p>
            <a:endParaRPr lang="en-US" sz="2000" dirty="0"/>
          </a:p>
          <a:p>
            <a:pPr marL="0" indent="0">
              <a:buNone/>
            </a:pPr>
            <a:endParaRPr lang="en-US" sz="2000" dirty="0"/>
          </a:p>
          <a:p>
            <a:pPr marL="0" indent="0">
              <a:buNone/>
            </a:pPr>
            <a:r>
              <a:rPr lang="en-US" sz="2000" dirty="0"/>
              <a:t>Can you think of other ways the board sets limits on the staff or organization?</a:t>
            </a:r>
          </a:p>
        </p:txBody>
      </p:sp>
    </p:spTree>
    <p:extLst>
      <p:ext uri="{BB962C8B-B14F-4D97-AF65-F5344CB8AC3E}">
        <p14:creationId xmlns:p14="http://schemas.microsoft.com/office/powerpoint/2010/main" val="264824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3932-B27B-BFF8-F05B-476E551F78B1}"/>
              </a:ext>
            </a:extLst>
          </p:cNvPr>
          <p:cNvSpPr>
            <a:spLocks noGrp="1"/>
          </p:cNvSpPr>
          <p:nvPr>
            <p:ph type="title"/>
          </p:nvPr>
        </p:nvSpPr>
        <p:spPr/>
        <p:txBody>
          <a:bodyPr/>
          <a:lstStyle/>
          <a:p>
            <a:r>
              <a:rPr lang="en-US" dirty="0"/>
              <a:t>Setting Expectations</a:t>
            </a:r>
          </a:p>
        </p:txBody>
      </p:sp>
      <p:sp>
        <p:nvSpPr>
          <p:cNvPr id="3" name="Content Placeholder 2">
            <a:extLst>
              <a:ext uri="{FF2B5EF4-FFF2-40B4-BE49-F238E27FC236}">
                <a16:creationId xmlns:a16="http://schemas.microsoft.com/office/drawing/2014/main" id="{7A34768E-3212-6B50-1626-D216277752DF}"/>
              </a:ext>
            </a:extLst>
          </p:cNvPr>
          <p:cNvSpPr>
            <a:spLocks noGrp="1"/>
          </p:cNvSpPr>
          <p:nvPr>
            <p:ph idx="1"/>
          </p:nvPr>
        </p:nvSpPr>
        <p:spPr>
          <a:xfrm>
            <a:off x="457200" y="1648497"/>
            <a:ext cx="8229600" cy="3903742"/>
          </a:xfrm>
        </p:spPr>
        <p:txBody>
          <a:bodyPr>
            <a:normAutofit/>
          </a:bodyPr>
          <a:lstStyle/>
          <a:p>
            <a:pPr marL="0" indent="0">
              <a:buNone/>
            </a:pPr>
            <a:r>
              <a:rPr lang="en-US" sz="2000" dirty="0"/>
              <a:t>Examples include:</a:t>
            </a:r>
          </a:p>
          <a:p>
            <a:endParaRPr lang="en-US" sz="2000" dirty="0"/>
          </a:p>
          <a:p>
            <a:r>
              <a:rPr lang="en-US" sz="2000" dirty="0"/>
              <a:t>Conflict of Interest Policy</a:t>
            </a:r>
          </a:p>
          <a:p>
            <a:pPr marL="0" indent="0">
              <a:buNone/>
            </a:pPr>
            <a:endParaRPr lang="en-US" sz="2000" dirty="0"/>
          </a:p>
          <a:p>
            <a:r>
              <a:rPr lang="en-US" sz="2000" dirty="0"/>
              <a:t>Board member position description </a:t>
            </a:r>
          </a:p>
          <a:p>
            <a:pPr marL="0" indent="0">
              <a:buNone/>
            </a:pPr>
            <a:endParaRPr lang="en-US" sz="2000" dirty="0"/>
          </a:p>
          <a:p>
            <a:r>
              <a:rPr lang="en-US" sz="2000" dirty="0"/>
              <a:t>Term limits</a:t>
            </a:r>
          </a:p>
          <a:p>
            <a:endParaRPr lang="en-US" sz="2000" dirty="0"/>
          </a:p>
          <a:p>
            <a:endParaRPr lang="en-US" sz="2000" dirty="0"/>
          </a:p>
          <a:p>
            <a:pPr marL="0" indent="0">
              <a:buNone/>
            </a:pPr>
            <a:r>
              <a:rPr lang="en-US" sz="2000" dirty="0"/>
              <a:t>Can you think of other ways boards set expectations for its members?</a:t>
            </a:r>
          </a:p>
        </p:txBody>
      </p:sp>
      <p:pic>
        <p:nvPicPr>
          <p:cNvPr id="3074" name="Picture 2" descr="Board Member Job Description | Aly Sterling Philanthropy">
            <a:extLst>
              <a:ext uri="{FF2B5EF4-FFF2-40B4-BE49-F238E27FC236}">
                <a16:creationId xmlns:a16="http://schemas.microsoft.com/office/drawing/2014/main" id="{77513321-E7C3-4E51-94D3-AA7D39DBE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8" y="1490663"/>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13435"/>
      </p:ext>
    </p:extLst>
  </p:cSld>
  <p:clrMapOvr>
    <a:masterClrMapping/>
  </p:clrMapOvr>
</p:sld>
</file>

<file path=ppt/theme/theme1.xml><?xml version="1.0" encoding="utf-8"?>
<a:theme xmlns:a="http://schemas.openxmlformats.org/drawingml/2006/main" name="CLU-PowerPoint-Template (1)">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U-PowerPoint-Template (1)">
  <a:themeElements>
    <a:clrScheme name="CLU-PowerPoint-Template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831</TotalTime>
  <Words>973</Words>
  <Application>Microsoft Office PowerPoint</Application>
  <PresentationFormat>On-screen Show (4:3)</PresentationFormat>
  <Paragraphs>158</Paragraphs>
  <Slides>22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Arial</vt:lpstr>
      <vt:lpstr>Arial Rounded MT Bold</vt:lpstr>
      <vt:lpstr>Calibri</vt:lpstr>
      <vt:lpstr>Courier New</vt:lpstr>
      <vt:lpstr>Symbol</vt:lpstr>
      <vt:lpstr>Times New Roman</vt:lpstr>
      <vt:lpstr>Verdana</vt:lpstr>
      <vt:lpstr>Wingdings</vt:lpstr>
      <vt:lpstr>CLU-PowerPoint-Template (1)</vt:lpstr>
      <vt:lpstr>Board Leadership Institute  </vt:lpstr>
      <vt:lpstr>Pre-Session Networking</vt:lpstr>
      <vt:lpstr>Module Learning Objectives </vt:lpstr>
      <vt:lpstr>Today’s Agenda</vt:lpstr>
      <vt:lpstr>Session I Recap</vt:lpstr>
      <vt:lpstr>Policy Governance Model </vt:lpstr>
      <vt:lpstr>Setting Goals</vt:lpstr>
      <vt:lpstr>Setting Limits</vt:lpstr>
      <vt:lpstr>Setting Expectations</vt:lpstr>
      <vt:lpstr>Board Culture</vt:lpstr>
      <vt:lpstr>Board Culture</vt:lpstr>
      <vt:lpstr>Case Study</vt:lpstr>
      <vt:lpstr>Breakout Rooms: 6 minutes</vt:lpstr>
      <vt:lpstr>PowerPoint Presentation</vt:lpstr>
      <vt:lpstr>PowerPoint Presentation</vt:lpstr>
      <vt:lpstr>PowerPoint Presentation</vt:lpstr>
      <vt:lpstr>  </vt:lpstr>
      <vt:lpstr>Meeting Tips</vt:lpstr>
      <vt:lpstr>Board Development</vt:lpstr>
      <vt:lpstr>Case Study</vt:lpstr>
      <vt:lpstr>Breakout Rooms: 6 minutes</vt:lpstr>
      <vt:lpstr>Closing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Leadership Institute</dc:title>
  <dc:creator>Microsoft Office User</dc:creator>
  <cp:lastModifiedBy>King, Brewster</cp:lastModifiedBy>
  <cp:revision>42</cp:revision>
  <cp:lastPrinted>2022-04-28T17:20:33Z</cp:lastPrinted>
  <dcterms:created xsi:type="dcterms:W3CDTF">2021-02-03T23:03:11Z</dcterms:created>
  <dcterms:modified xsi:type="dcterms:W3CDTF">2024-06-04T20:46:17Z</dcterms:modified>
</cp:coreProperties>
</file>