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40" r:id="rId2"/>
    <p:sldId id="341" r:id="rId3"/>
    <p:sldId id="268" r:id="rId4"/>
    <p:sldId id="285" r:id="rId5"/>
    <p:sldId id="258" r:id="rId6"/>
    <p:sldId id="323" r:id="rId7"/>
    <p:sldId id="326" r:id="rId8"/>
    <p:sldId id="327" r:id="rId9"/>
    <p:sldId id="333" r:id="rId10"/>
    <p:sldId id="329" r:id="rId11"/>
    <p:sldId id="334" r:id="rId12"/>
    <p:sldId id="279" r:id="rId13"/>
    <p:sldId id="280" r:id="rId14"/>
    <p:sldId id="281" r:id="rId15"/>
    <p:sldId id="282" r:id="rId16"/>
    <p:sldId id="331" r:id="rId17"/>
    <p:sldId id="263" r:id="rId18"/>
    <p:sldId id="264" r:id="rId19"/>
    <p:sldId id="266" r:id="rId20"/>
    <p:sldId id="265" r:id="rId21"/>
    <p:sldId id="330" r:id="rId22"/>
    <p:sldId id="283" r:id="rId23"/>
    <p:sldId id="298" r:id="rId24"/>
    <p:sldId id="335" r:id="rId25"/>
    <p:sldId id="336" r:id="rId26"/>
    <p:sldId id="337" r:id="rId27"/>
    <p:sldId id="267" r:id="rId28"/>
    <p:sldId id="342" r:id="rId29"/>
    <p:sldId id="271" r:id="rId30"/>
    <p:sldId id="332" r:id="rId31"/>
    <p:sldId id="299" r:id="rId32"/>
    <p:sldId id="343" r:id="rId33"/>
    <p:sldId id="293" r:id="rId34"/>
    <p:sldId id="273" r:id="rId35"/>
    <p:sldId id="338" r:id="rId36"/>
    <p:sldId id="344" r:id="rId37"/>
    <p:sldId id="339" r:id="rId38"/>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360"/>
    <a:srgbClr val="FFC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745" autoAdjust="0"/>
  </p:normalViewPr>
  <p:slideViewPr>
    <p:cSldViewPr snapToGrid="0" snapToObjects="1">
      <p:cViewPr varScale="1">
        <p:scale>
          <a:sx n="67" d="100"/>
          <a:sy n="67" d="100"/>
        </p:scale>
        <p:origin x="18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908FD7E-515B-394F-8920-DF06543A9F02}" type="datetimeFigureOut">
              <a:rPr lang="en-US" smtClean="0"/>
              <a:t>10/8/2024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0B21A-2AEB-C44A-9397-0B768E931AB1}" type="slidenum">
              <a:rPr lang="en-US" smtClean="0"/>
              <a:t>‹#›</a:t>
            </a:fld>
            <a:endParaRPr lang="en-US"/>
          </a:p>
        </p:txBody>
      </p:sp>
    </p:spTree>
    <p:extLst>
      <p:ext uri="{BB962C8B-B14F-4D97-AF65-F5344CB8AC3E}">
        <p14:creationId xmlns:p14="http://schemas.microsoft.com/office/powerpoint/2010/main" val="124588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63" name="Shape 6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249407982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16619" y="4489387"/>
            <a:ext cx="5732949" cy="4253103"/>
          </a:xfrm>
          <a:prstGeom prst="rect">
            <a:avLst/>
          </a:prstGeom>
          <a:noFill/>
          <a:ln>
            <a:noFill/>
          </a:ln>
        </p:spPr>
        <p:txBody>
          <a:bodyPr spcFirstLastPara="1" wrap="square" lIns="94932" tIns="47453" rIns="94932" bIns="47453"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4059181" y="8977133"/>
            <a:ext cx="3105348"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1</a:t>
            </a:fld>
            <a:endParaRPr/>
          </a:p>
        </p:txBody>
      </p:sp>
    </p:spTree>
    <p:extLst>
      <p:ext uri="{BB962C8B-B14F-4D97-AF65-F5344CB8AC3E}">
        <p14:creationId xmlns:p14="http://schemas.microsoft.com/office/powerpoint/2010/main" val="126291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108e483bf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e108e483bf_0_19: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46" name="Google Shape;346;ge108e483bf_0_19: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e2a2e5e5f_0_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5e2a2e5e5f_0_10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54" name="Google Shape;354;g5e2a2e5e5f_0_10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108e483bf_0_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e108e483bf_0_27: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1" name="Google Shape;361;ge108e483bf_0_27: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US"/>
              <a:pPr algn="r">
                <a:buSzPts val="1400"/>
              </a:pPr>
              <a:t>16</a:t>
            </a:fld>
            <a:endParaRPr/>
          </a:p>
        </p:txBody>
      </p:sp>
    </p:spTree>
    <p:extLst>
      <p:ext uri="{BB962C8B-B14F-4D97-AF65-F5344CB8AC3E}">
        <p14:creationId xmlns:p14="http://schemas.microsoft.com/office/powerpoint/2010/main" val="126291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r>
              <a:rPr lang="en-US" dirty="0"/>
              <a:t>For Duty of obedience….it is really about adherence to the law and Board policies / bylaws  (not just the mission)</a:t>
            </a:r>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r>
              <a:rPr lang="en-US" dirty="0"/>
              <a:t>DEBBIE   short!</a:t>
            </a:r>
          </a:p>
          <a:p>
            <a:r>
              <a:rPr lang="en-US" dirty="0"/>
              <a:t>All corporate powers must be exercised by or under the direction of the Board of Directors.</a:t>
            </a:r>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2362" y="4497218"/>
            <a:ext cx="5608320" cy="4183380"/>
          </a:xfrm>
        </p:spPr>
        <p:txBody>
          <a:bodyPr lIns="90410" tIns="45205" rIns="90410" bIns="45205">
            <a:normAutofit/>
          </a:bodyPr>
          <a:lstStyle/>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21</a:t>
            </a:fld>
            <a:endParaRPr lang="en-US"/>
          </a:p>
        </p:txBody>
      </p:sp>
    </p:spTree>
    <p:extLst>
      <p:ext uri="{BB962C8B-B14F-4D97-AF65-F5344CB8AC3E}">
        <p14:creationId xmlns:p14="http://schemas.microsoft.com/office/powerpoint/2010/main" val="241801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08e483bf_0_34: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e108e483bf_0_34:notes"/>
          <p:cNvSpPr txBox="1">
            <a:spLocks noGrp="1"/>
          </p:cNvSpPr>
          <p:nvPr>
            <p:ph type="body" idx="1"/>
          </p:nvPr>
        </p:nvSpPr>
        <p:spPr>
          <a:xfrm>
            <a:off x="716619" y="4489387"/>
            <a:ext cx="5732949" cy="4253103"/>
          </a:xfrm>
          <a:prstGeom prst="rect">
            <a:avLst/>
          </a:prstGeom>
          <a:noFill/>
          <a:ln>
            <a:noFill/>
          </a:ln>
        </p:spPr>
        <p:txBody>
          <a:bodyPr spcFirstLastPara="1" wrap="square" lIns="94932" tIns="47453" rIns="94932" bIns="47453" anchor="t" anchorCtr="0">
            <a:noAutofit/>
          </a:bodyPr>
          <a:lstStyle/>
          <a:p>
            <a:pPr algn="l" rtl="0">
              <a:buClr>
                <a:schemeClr val="dk1"/>
              </a:buClr>
              <a:buSzPts val="1400"/>
            </a:pPr>
            <a:endParaRPr dirty="0"/>
          </a:p>
        </p:txBody>
      </p:sp>
      <p:sp>
        <p:nvSpPr>
          <p:cNvPr id="368" name="Google Shape;368;ge108e483bf_0_34:notes"/>
          <p:cNvSpPr txBox="1">
            <a:spLocks noGrp="1"/>
          </p:cNvSpPr>
          <p:nvPr>
            <p:ph type="sldNum" idx="12"/>
          </p:nvPr>
        </p:nvSpPr>
        <p:spPr>
          <a:xfrm>
            <a:off x="4059181" y="8977133"/>
            <a:ext cx="3105348" cy="472567"/>
          </a:xfrm>
          <a:prstGeom prst="rect">
            <a:avLst/>
          </a:prstGeom>
          <a:noFill/>
          <a:ln>
            <a:noFill/>
          </a:ln>
        </p:spPr>
        <p:txBody>
          <a:bodyPr spcFirstLastPara="1" wrap="square" lIns="94932" tIns="47453" rIns="94932" bIns="47453" anchor="b" anchorCtr="0">
            <a:noAutofit/>
          </a:bodyPr>
          <a:lstStyle/>
          <a:p>
            <a:pPr algn="r">
              <a:buSzPts val="1400"/>
            </a:pPr>
            <a:fld id="{00000000-1234-1234-1234-123412341234}" type="slidenum">
              <a:rPr lang="en-US"/>
              <a:pPr algn="r">
                <a:buSzPts val="1400"/>
              </a:pPr>
              <a:t>2</a:t>
            </a:fld>
            <a:endParaRPr/>
          </a:p>
        </p:txBody>
      </p:sp>
    </p:spTree>
    <p:extLst>
      <p:ext uri="{BB962C8B-B14F-4D97-AF65-F5344CB8AC3E}">
        <p14:creationId xmlns:p14="http://schemas.microsoft.com/office/powerpoint/2010/main" val="3934549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charset="0"/>
                <a:ea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B490E5-EB36-EF45-9B0E-42403E9ADFE6}" type="slidenum">
              <a:rPr lang="en-US"/>
              <a:pPr eaLnBrk="1" hangingPunct="1"/>
              <a:t>22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410" tIns="45205" rIns="90410" bIns="45205">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a:xfrm>
            <a:off x="3970576" y="8829536"/>
            <a:ext cx="3038258" cy="465292"/>
          </a:xfrm>
          <a:prstGeom prst="rect">
            <a:avLst/>
          </a:prstGeom>
        </p:spPr>
        <p:txBody>
          <a:bodyPr lIns="90410" tIns="45205" rIns="90410" bIns="45205"/>
          <a:lstStyle/>
          <a:p>
            <a:fld id="{B39E42E0-426D-4ECE-8218-B6D058765173}" type="slidenum">
              <a:rPr lang="en-US" smtClean="0"/>
              <a:pPr/>
              <a:t>24</a:t>
            </a:fld>
            <a:endParaRPr lang="en-US"/>
          </a:p>
        </p:txBody>
      </p:sp>
    </p:spTree>
    <p:extLst>
      <p:ext uri="{BB962C8B-B14F-4D97-AF65-F5344CB8AC3E}">
        <p14:creationId xmlns:p14="http://schemas.microsoft.com/office/powerpoint/2010/main" val="1805177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eaLnBrk="0" hangingPunct="0">
              <a:defRPr>
                <a:solidFill>
                  <a:schemeClr val="tx1"/>
                </a:solidFill>
                <a:latin typeface="Arial" charset="0"/>
                <a:ea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B490E5-EB36-EF45-9B0E-42403E9ADFE6}" type="slidenum">
              <a:rPr lang="en-US"/>
              <a:pPr eaLnBrk="1" hangingPunct="1"/>
              <a:t>25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190048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6</a:t>
            </a:fld>
            <a:endParaRPr lang="en-US"/>
          </a:p>
        </p:txBody>
      </p:sp>
    </p:spTree>
    <p:extLst>
      <p:ext uri="{BB962C8B-B14F-4D97-AF65-F5344CB8AC3E}">
        <p14:creationId xmlns:p14="http://schemas.microsoft.com/office/powerpoint/2010/main" val="162451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7</a:t>
            </a:fld>
            <a:endParaRPr lang="en-US"/>
          </a:p>
        </p:txBody>
      </p:sp>
    </p:spTree>
    <p:extLst>
      <p:ext uri="{BB962C8B-B14F-4D97-AF65-F5344CB8AC3E}">
        <p14:creationId xmlns:p14="http://schemas.microsoft.com/office/powerpoint/2010/main" val="1486446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8</a:t>
            </a:fld>
            <a:endParaRPr lang="en-US"/>
          </a:p>
        </p:txBody>
      </p:sp>
    </p:spTree>
    <p:extLst>
      <p:ext uri="{BB962C8B-B14F-4D97-AF65-F5344CB8AC3E}">
        <p14:creationId xmlns:p14="http://schemas.microsoft.com/office/powerpoint/2010/main" val="10106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87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35D7BA96-BE00-463C-B557-7A18A63620E4}" type="slidenum">
              <a:rPr lang="en-US" smtClean="0"/>
              <a:t>10</a:t>
            </a:fld>
            <a:endParaRPr lang="en-US"/>
          </a:p>
        </p:txBody>
      </p:sp>
    </p:spTree>
    <p:extLst>
      <p:ext uri="{BB962C8B-B14F-4D97-AF65-F5344CB8AC3E}">
        <p14:creationId xmlns:p14="http://schemas.microsoft.com/office/powerpoint/2010/main" val="99177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94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1506931"/>
            <a:ext cx="7772400" cy="1691196"/>
          </a:xfrm>
          <a:prstGeom prst="rect">
            <a:avLst/>
          </a:prstGeom>
        </p:spPr>
        <p:txBody>
          <a:bodyPr anchor="ctr"/>
          <a:lstStyle>
            <a:lvl1pPr algn="ctr">
              <a:defRPr sz="4400" spc="600">
                <a:solidFill>
                  <a:srgbClr val="FFFFFF"/>
                </a:solidFill>
              </a:defRPr>
            </a:lvl1pPr>
          </a:lstStyle>
          <a:p>
            <a:r>
              <a:t>Title Text</a:t>
            </a:r>
          </a:p>
        </p:txBody>
      </p:sp>
      <p:sp>
        <p:nvSpPr>
          <p:cNvPr id="13" name="Body Level One…"/>
          <p:cNvSpPr txBox="1">
            <a:spLocks noGrp="1"/>
          </p:cNvSpPr>
          <p:nvPr>
            <p:ph type="body" sz="quarter" idx="1"/>
          </p:nvPr>
        </p:nvSpPr>
        <p:spPr>
          <a:xfrm>
            <a:off x="1371600" y="3886200"/>
            <a:ext cx="6400800" cy="1739189"/>
          </a:xfrm>
          <a:prstGeom prst="rect">
            <a:avLst/>
          </a:prstGeom>
        </p:spPr>
        <p:txBody>
          <a:bodyPr/>
          <a:lstStyle>
            <a:lvl1pPr marL="0" indent="0" algn="ctr">
              <a:spcBef>
                <a:spcPts val="400"/>
              </a:spcBef>
              <a:buSzTx/>
              <a:buFontTx/>
              <a:buNone/>
              <a:defRPr sz="2000" i="1">
                <a:solidFill>
                  <a:srgbClr val="FFFFFF"/>
                </a:solidFill>
                <a:latin typeface="Times New Roman"/>
                <a:ea typeface="Times New Roman"/>
                <a:cs typeface="Times New Roman"/>
                <a:sym typeface="Times New Roman"/>
              </a:defRPr>
            </a:lvl1pPr>
            <a:lvl2pPr marL="0" indent="457200" algn="ctr">
              <a:spcBef>
                <a:spcPts val="400"/>
              </a:spcBef>
              <a:buSzTx/>
              <a:buFontTx/>
              <a:buNone/>
              <a:defRPr sz="2000" i="1">
                <a:solidFill>
                  <a:srgbClr val="FFFFFF"/>
                </a:solidFill>
                <a:latin typeface="Times New Roman"/>
                <a:ea typeface="Times New Roman"/>
                <a:cs typeface="Times New Roman"/>
                <a:sym typeface="Times New Roman"/>
              </a:defRPr>
            </a:lvl2pPr>
            <a:lvl3pPr marL="0" indent="914400" algn="ctr">
              <a:spcBef>
                <a:spcPts val="400"/>
              </a:spcBef>
              <a:buSzTx/>
              <a:buFontTx/>
              <a:buNone/>
              <a:defRPr sz="2000" i="1">
                <a:solidFill>
                  <a:srgbClr val="FFFFFF"/>
                </a:solidFill>
                <a:latin typeface="Times New Roman"/>
                <a:ea typeface="Times New Roman"/>
                <a:cs typeface="Times New Roman"/>
                <a:sym typeface="Times New Roman"/>
              </a:defRPr>
            </a:lvl3pPr>
            <a:lvl4pPr marL="0" indent="1371600" algn="ctr">
              <a:spcBef>
                <a:spcPts val="400"/>
              </a:spcBef>
              <a:buSzTx/>
              <a:buFontTx/>
              <a:buNone/>
              <a:defRPr sz="2000" i="1">
                <a:solidFill>
                  <a:srgbClr val="FFFFFF"/>
                </a:solidFill>
                <a:latin typeface="Times New Roman"/>
                <a:ea typeface="Times New Roman"/>
                <a:cs typeface="Times New Roman"/>
                <a:sym typeface="Times New Roman"/>
              </a:defRPr>
            </a:lvl4pPr>
            <a:lvl5pPr marL="0" indent="1828800" algn="ctr">
              <a:spcBef>
                <a:spcPts val="400"/>
              </a:spcBef>
              <a:buSzTx/>
              <a:buFontTx/>
              <a:buNone/>
              <a:defRPr sz="20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pic>
        <p:nvPicPr>
          <p:cNvPr id="14" name="Picture 6" descr="Picture 6"/>
          <p:cNvPicPr>
            <a:picLocks noChangeAspect="1"/>
          </p:cNvPicPr>
          <p:nvPr/>
        </p:nvPicPr>
        <p:blipFill>
          <a:blip r:embed="rId2"/>
          <a:stretch>
            <a:fillRect/>
          </a:stretch>
        </p:blipFill>
        <p:spPr>
          <a:xfrm>
            <a:off x="2933700" y="3454994"/>
            <a:ext cx="3276600" cy="38101"/>
          </a:xfrm>
          <a:prstGeom prst="rect">
            <a:avLst/>
          </a:prstGeom>
          <a:ln w="12700">
            <a:miter lim="400000"/>
          </a:ln>
        </p:spPr>
      </p:pic>
      <p:pic>
        <p:nvPicPr>
          <p:cNvPr id="15" name="Picture 7" descr="Picture 7"/>
          <p:cNvPicPr>
            <a:picLocks noChangeAspect="1"/>
          </p:cNvPicPr>
          <p:nvPr/>
        </p:nvPicPr>
        <p:blipFill>
          <a:blip r:embed="rId3"/>
          <a:stretch>
            <a:fillRect/>
          </a:stretch>
        </p:blipFill>
        <p:spPr>
          <a:xfrm>
            <a:off x="3578578" y="6001751"/>
            <a:ext cx="1969784" cy="426786"/>
          </a:xfrm>
          <a:prstGeom prst="rect">
            <a:avLst/>
          </a:prstGeom>
          <a:ln w="12700">
            <a:miter lim="400000"/>
          </a:ln>
        </p:spPr>
      </p:pic>
      <p:sp>
        <p:nvSpPr>
          <p:cNvPr id="1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Text Placeholder 11"/>
          <p:cNvSpPr>
            <a:spLocks noGrp="1"/>
          </p:cNvSpPr>
          <p:nvPr>
            <p:ph type="body" sz="quarter" idx="13"/>
          </p:nvPr>
        </p:nvSpPr>
        <p:spPr>
          <a:xfrm>
            <a:off x="457200" y="1309687"/>
            <a:ext cx="8229600" cy="658102"/>
          </a:xfrm>
          <a:prstGeom prst="rect">
            <a:avLst/>
          </a:prstGeom>
        </p:spPr>
        <p:txBody>
          <a:bodyPr/>
          <a:lstStyle/>
          <a:p>
            <a:pPr marL="0" indent="0">
              <a:spcBef>
                <a:spcPts val="400"/>
              </a:spcBef>
              <a:buSzTx/>
              <a:buFontTx/>
              <a:buNone/>
              <a:defRPr sz="1800" b="1" i="1">
                <a:solidFill>
                  <a:srgbClr val="6A4C92"/>
                </a:solidFill>
                <a:latin typeface="Times New Roman"/>
                <a:ea typeface="Times New Roman"/>
                <a:cs typeface="Times New Roman"/>
                <a:sym typeface="Times New Roman"/>
              </a:defRPr>
            </a:pPr>
            <a:endParaRPr/>
          </a:p>
        </p:txBody>
      </p:sp>
      <p:sp>
        <p:nvSpPr>
          <p:cNvPr id="3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sp>
        <p:nvSpPr>
          <p:cNvPr id="43" name="Title Text"/>
          <p:cNvSpPr txBox="1">
            <a:spLocks noGrp="1"/>
          </p:cNvSpPr>
          <p:nvPr>
            <p:ph type="title"/>
          </p:nvPr>
        </p:nvSpPr>
        <p:spPr>
          <a:xfrm>
            <a:off x="548640" y="1451576"/>
            <a:ext cx="8069882" cy="2015830"/>
          </a:xfrm>
          <a:prstGeom prst="rect">
            <a:avLst/>
          </a:prstGeom>
        </p:spPr>
        <p:txBody>
          <a:bodyPr/>
          <a:lstStyle>
            <a:lvl1pPr>
              <a:defRPr>
                <a:solidFill>
                  <a:srgbClr val="FFFFFF"/>
                </a:solidFill>
              </a:defRPr>
            </a:lvl1pPr>
          </a:lstStyle>
          <a:p>
            <a:r>
              <a:t>Title Text</a:t>
            </a:r>
          </a:p>
        </p:txBody>
      </p:sp>
      <p:sp>
        <p:nvSpPr>
          <p:cNvPr id="44" name="Body Level One…"/>
          <p:cNvSpPr txBox="1">
            <a:spLocks noGrp="1"/>
          </p:cNvSpPr>
          <p:nvPr>
            <p:ph type="body" sz="quarter" idx="1"/>
          </p:nvPr>
        </p:nvSpPr>
        <p:spPr>
          <a:xfrm>
            <a:off x="548640" y="3557765"/>
            <a:ext cx="8069882" cy="1500188"/>
          </a:xfrm>
          <a:prstGeom prst="rect">
            <a:avLst/>
          </a:prstGeom>
        </p:spPr>
        <p:txBody>
          <a:bodyPr/>
          <a:lstStyle>
            <a:lvl1pPr marL="0" indent="0">
              <a:spcBef>
                <a:spcPts val="400"/>
              </a:spcBef>
              <a:buSzTx/>
              <a:buFontTx/>
              <a:buNone/>
              <a:defRPr sz="1800" i="1">
                <a:solidFill>
                  <a:srgbClr val="FFFFFF"/>
                </a:solidFill>
                <a:latin typeface="Times New Roman"/>
                <a:ea typeface="Times New Roman"/>
                <a:cs typeface="Times New Roman"/>
                <a:sym typeface="Times New Roman"/>
              </a:defRPr>
            </a:lvl1pPr>
            <a:lvl2pPr marL="0" indent="457200">
              <a:spcBef>
                <a:spcPts val="400"/>
              </a:spcBef>
              <a:buSzTx/>
              <a:buFontTx/>
              <a:buNone/>
              <a:defRPr sz="1800" i="1">
                <a:solidFill>
                  <a:srgbClr val="FFFFFF"/>
                </a:solidFill>
                <a:latin typeface="Times New Roman"/>
                <a:ea typeface="Times New Roman"/>
                <a:cs typeface="Times New Roman"/>
                <a:sym typeface="Times New Roman"/>
              </a:defRPr>
            </a:lvl2pPr>
            <a:lvl3pPr marL="0" indent="914400">
              <a:spcBef>
                <a:spcPts val="400"/>
              </a:spcBef>
              <a:buSzTx/>
              <a:buFontTx/>
              <a:buNone/>
              <a:defRPr sz="1800" i="1">
                <a:solidFill>
                  <a:srgbClr val="FFFFFF"/>
                </a:solidFill>
                <a:latin typeface="Times New Roman"/>
                <a:ea typeface="Times New Roman"/>
                <a:cs typeface="Times New Roman"/>
                <a:sym typeface="Times New Roman"/>
              </a:defRPr>
            </a:lvl3pPr>
            <a:lvl4pPr marL="0" indent="1371600">
              <a:spcBef>
                <a:spcPts val="400"/>
              </a:spcBef>
              <a:buSzTx/>
              <a:buFontTx/>
              <a:buNone/>
              <a:defRPr sz="1800" i="1">
                <a:solidFill>
                  <a:srgbClr val="FFFFFF"/>
                </a:solidFill>
                <a:latin typeface="Times New Roman"/>
                <a:ea typeface="Times New Roman"/>
                <a:cs typeface="Times New Roman"/>
                <a:sym typeface="Times New Roman"/>
              </a:defRPr>
            </a:lvl4pPr>
            <a:lvl5pPr marL="0" indent="1828800">
              <a:spcBef>
                <a:spcPts val="400"/>
              </a:spcBef>
              <a:buSzTx/>
              <a:buFontTx/>
              <a:buNone/>
              <a:defRPr sz="1800" i="1">
                <a:solidFill>
                  <a:srgbClr val="FFFFFF"/>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45" name="Text Placeholder 8"/>
          <p:cNvSpPr>
            <a:spLocks noGrp="1"/>
          </p:cNvSpPr>
          <p:nvPr>
            <p:ph type="body" sz="quarter" idx="13"/>
          </p:nvPr>
        </p:nvSpPr>
        <p:spPr>
          <a:xfrm>
            <a:off x="547687" y="322228"/>
            <a:ext cx="8069620" cy="475145"/>
          </a:xfrm>
          <a:prstGeom prst="rect">
            <a:avLst/>
          </a:prstGeom>
        </p:spPr>
        <p:txBody>
          <a:bodyPr anchor="ctr"/>
          <a:lstStyle/>
          <a:p>
            <a:pPr marL="0" indent="0">
              <a:spcBef>
                <a:spcPts val="400"/>
              </a:spcBef>
              <a:buSzTx/>
              <a:buFontTx/>
              <a:buNone/>
              <a:defRPr sz="2000">
                <a:solidFill>
                  <a:srgbClr val="FFFFFF"/>
                </a:solidFill>
              </a:defRPr>
            </a:pPr>
            <a:endParaRPr/>
          </a:p>
        </p:txBody>
      </p:sp>
      <p:sp>
        <p:nvSpPr>
          <p:cNvPr id="4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C0624-5B72-4257-909D-49B95A02B1C7}" type="datetime1">
              <a:rPr lang="en-US" smtClean="0"/>
              <a:t>10/8/2024</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r>
              <a:rPr lang="en-US"/>
              <a:t>Brokaw Jackson Consulting</a:t>
            </a:r>
          </a:p>
        </p:txBody>
      </p:sp>
      <p:sp>
        <p:nvSpPr>
          <p:cNvPr id="6" name="Slide Number Placeholder 5"/>
          <p:cNvSpPr>
            <a:spLocks noGrp="1"/>
          </p:cNvSpPr>
          <p:nvPr>
            <p:ph type="sldNum" sz="quarter" idx="12"/>
          </p:nvPr>
        </p:nvSpPr>
        <p:spPr>
          <a:xfrm>
            <a:off x="4419600" y="6172200"/>
            <a:ext cx="2133600" cy="368301"/>
          </a:xfrm>
          <a:prstGeom prst="rect">
            <a:avLst/>
          </a:prstGeom>
        </p:spPr>
        <p:txBody>
          <a:bodyPr/>
          <a:lstStyle/>
          <a:p>
            <a:fld id="{6206785A-BE67-4816-860B-B0762CA7F6E3}" type="slidenum">
              <a:rPr lang="en-US" smtClean="0"/>
              <a:pPr/>
              <a:t>‹#›</a:t>
            </a:fld>
            <a:endParaRPr lang="en-US"/>
          </a:p>
        </p:txBody>
      </p:sp>
    </p:spTree>
    <p:extLst>
      <p:ext uri="{BB962C8B-B14F-4D97-AF65-F5344CB8AC3E}">
        <p14:creationId xmlns:p14="http://schemas.microsoft.com/office/powerpoint/2010/main" val="413903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513"/>
            <a:ext cx="8229600" cy="742184"/>
          </a:xfrm>
          <a:prstGeom prst="rect">
            <a:avLst/>
          </a:prstGeom>
        </p:spPr>
        <p:txBody>
          <a:bodyPr anchor="t">
            <a:noAutofit/>
          </a:bodyPr>
          <a:lstStyle>
            <a:lvl1pPr algn="l">
              <a:defRPr sz="40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457200" y="2048256"/>
            <a:ext cx="8229600" cy="3503981"/>
          </a:xfrm>
          <a:prstGeom prst="rect">
            <a:avLst/>
          </a:prstGeom>
        </p:spPr>
        <p:txBody>
          <a:bodyPr>
            <a:normAutofit/>
          </a:bodyPr>
          <a:lstStyle>
            <a:lvl1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228600" y="5743195"/>
            <a:ext cx="8686800" cy="889000"/>
          </a:xfrm>
          <a:prstGeom prst="rect">
            <a:avLst/>
          </a:prstGeom>
        </p:spPr>
      </p:pic>
      <p:sp>
        <p:nvSpPr>
          <p:cNvPr id="12" name="Text Placeholder 11"/>
          <p:cNvSpPr>
            <a:spLocks noGrp="1"/>
          </p:cNvSpPr>
          <p:nvPr>
            <p:ph type="body" sz="quarter" idx="10"/>
          </p:nvPr>
        </p:nvSpPr>
        <p:spPr>
          <a:xfrm>
            <a:off x="457200" y="1309688"/>
            <a:ext cx="82296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688218014"/>
      </p:ext>
    </p:extLst>
  </p:cSld>
  <p:clrMapOvr>
    <a:masterClrMapping/>
  </p:clrMapOvr>
  <p:transition advClick="0">
    <p:diamon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457513"/>
            <a:ext cx="8229600" cy="74218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3" name="Body Level One…"/>
          <p:cNvSpPr txBox="1">
            <a:spLocks noGrp="1"/>
          </p:cNvSpPr>
          <p:nvPr>
            <p:ph type="body" idx="1"/>
          </p:nvPr>
        </p:nvSpPr>
        <p:spPr>
          <a:xfrm>
            <a:off x="457200" y="2048255"/>
            <a:ext cx="8229600" cy="350398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Rectangle 17"/>
          <p:cNvSpPr/>
          <p:nvPr userDrawn="1"/>
        </p:nvSpPr>
        <p:spPr>
          <a:xfrm>
            <a:off x="0" y="6595398"/>
            <a:ext cx="9144000" cy="262602"/>
          </a:xfrm>
          <a:prstGeom prst="rect">
            <a:avLst/>
          </a:prstGeom>
          <a:solidFill>
            <a:srgbClr val="3B2360"/>
          </a:solidFill>
          <a:ln w="25400">
            <a:solidFill>
              <a:srgbClr val="5D4976"/>
            </a:solidFill>
          </a:ln>
        </p:spPr>
        <p:txBody>
          <a:bodyPr lIns="45718" tIns="45718" rIns="45718" bIns="45718" anchor="ctr"/>
          <a:lstStyle/>
          <a:p>
            <a:pPr algn="ctr">
              <a:defRPr>
                <a:solidFill>
                  <a:srgbClr val="FFFFFF"/>
                </a:solidFill>
              </a:defRPr>
            </a:pPr>
            <a:endParaRPr/>
          </a:p>
        </p:txBody>
      </p:sp>
      <p:sp>
        <p:nvSpPr>
          <p:cNvPr id="9" name="Rectangle 18"/>
          <p:cNvSpPr/>
          <p:nvPr userDrawn="1"/>
        </p:nvSpPr>
        <p:spPr>
          <a:xfrm>
            <a:off x="0" y="6498771"/>
            <a:ext cx="9144000" cy="84514"/>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6" r:id="rId5"/>
  </p:sldLayoutIdLst>
  <p:transition spd="med"/>
  <p:txStyles>
    <p:title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p:titleStyle>
    <p:body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258042"/>
            <a:ext cx="91440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200" dirty="0">
                <a:solidFill>
                  <a:schemeClr val="bg1"/>
                </a:solidFill>
              </a:rPr>
              <a:t>BLI Networking Breakout</a:t>
            </a:r>
            <a:br>
              <a:rPr lang="en-US" sz="3200" dirty="0">
                <a:solidFill>
                  <a:schemeClr val="bg1"/>
                </a:solidFill>
              </a:rPr>
            </a:br>
            <a:r>
              <a:rPr lang="en-US" sz="1600" i="1" dirty="0">
                <a:solidFill>
                  <a:schemeClr val="bg1"/>
                </a:solidFill>
              </a:rPr>
              <a:t>8:45 a.m. – 9:00 a.m.</a:t>
            </a:r>
            <a:endParaRPr sz="1600" i="1" dirty="0">
              <a:solidFill>
                <a:schemeClr val="bg1"/>
              </a:solidFill>
            </a:endParaRPr>
          </a:p>
        </p:txBody>
      </p:sp>
      <p:sp>
        <p:nvSpPr>
          <p:cNvPr id="2" name="Google Shape;378;g756f6ddfea_1_7">
            <a:extLst>
              <a:ext uri="{FF2B5EF4-FFF2-40B4-BE49-F238E27FC236}">
                <a16:creationId xmlns:a16="http://schemas.microsoft.com/office/drawing/2014/main" id="{576E26B1-ABB8-2D2C-DF89-BE2FA58CB583}"/>
              </a:ext>
            </a:extLst>
          </p:cNvPr>
          <p:cNvSpPr txBox="1">
            <a:spLocks/>
          </p:cNvSpPr>
          <p:nvPr/>
        </p:nvSpPr>
        <p:spPr>
          <a:xfrm>
            <a:off x="216076" y="1616660"/>
            <a:ext cx="8697824" cy="4244100"/>
          </a:xfrm>
          <a:prstGeom prst="rect">
            <a:avLst/>
          </a:prstGeom>
          <a:noFill/>
          <a:ln w="12700">
            <a:noFill/>
            <a:miter lim="400000"/>
          </a:ln>
          <a:extLst>
            <a:ext uri="{C572A759-6A51-4108-AA02-DFA0A04FC94B}">
              <ma14:wrappingTextBoxFlag xmlns:ma14="http://schemas.microsoft.com/office/mac/drawingml/2011/main" xmlns=""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1800"/>
              <a:buFont typeface="Arial"/>
              <a:buNone/>
            </a:pPr>
            <a:endParaRPr lang="en-US" dirty="0"/>
          </a:p>
          <a:p>
            <a:pPr marL="12700" indent="0" hangingPunct="1">
              <a:spcBef>
                <a:spcPts val="0"/>
              </a:spcBef>
              <a:buSzPts val="1800"/>
              <a:buNone/>
            </a:pPr>
            <a:br>
              <a:rPr lang="en-US" b="1" dirty="0"/>
            </a:br>
            <a:endParaRPr lang="en-US" b="1" dirty="0"/>
          </a:p>
          <a:p>
            <a:pPr marL="914400" lvl="1" indent="-342900" hangingPunct="1">
              <a:spcBef>
                <a:spcPts val="0"/>
              </a:spcBef>
              <a:buClr>
                <a:schemeClr val="accent1"/>
              </a:buClr>
              <a:buSzPts val="1800"/>
              <a:buFont typeface="Courier New"/>
              <a:buChar char="o"/>
            </a:pPr>
            <a:r>
              <a:rPr lang="en-US" sz="2200" dirty="0">
                <a:solidFill>
                  <a:schemeClr val="dk1"/>
                </a:solidFill>
              </a:rPr>
              <a:t>Introduce yourselves &amp; your organization</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r>
              <a:rPr lang="en-US" sz="2200" i="1" dirty="0">
                <a:solidFill>
                  <a:schemeClr val="dk1"/>
                </a:solidFill>
              </a:rPr>
              <a:t>Discuss:</a:t>
            </a:r>
            <a:r>
              <a:rPr lang="en-US" sz="2200" dirty="0">
                <a:solidFill>
                  <a:schemeClr val="dk1"/>
                </a:solidFill>
              </a:rPr>
              <a:t> 1-2 identified strengths your organization / team possess that help you uniquely pursue your mission’s success</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r>
              <a:rPr lang="en-US" sz="2200" i="1" dirty="0">
                <a:solidFill>
                  <a:schemeClr val="dk1"/>
                </a:solidFill>
              </a:rPr>
              <a:t>Discuss: </a:t>
            </a:r>
            <a:r>
              <a:rPr lang="en-US" sz="2200" dirty="0">
                <a:solidFill>
                  <a:schemeClr val="dk1"/>
                </a:solidFill>
              </a:rPr>
              <a:t>Goals your team has regarding general board expectations, structure and operational effectiveness</a:t>
            </a:r>
          </a:p>
          <a:p>
            <a:pPr marL="914400" lvl="1" indent="-342900" hangingPunct="1">
              <a:spcBef>
                <a:spcPts val="0"/>
              </a:spcBef>
              <a:buClr>
                <a:schemeClr val="accent1"/>
              </a:buClr>
              <a:buSzPts val="1800"/>
              <a:buFont typeface="Courier New"/>
              <a:buChar char="o"/>
            </a:pPr>
            <a:endParaRPr lang="en-US" sz="2200" dirty="0">
              <a:solidFill>
                <a:schemeClr val="dk1"/>
              </a:solidFill>
            </a:endParaRPr>
          </a:p>
          <a:p>
            <a:pPr marL="914400" lvl="1" indent="-342900" hangingPunct="1">
              <a:spcBef>
                <a:spcPts val="0"/>
              </a:spcBef>
              <a:buClr>
                <a:schemeClr val="accent1"/>
              </a:buClr>
              <a:buSzPts val="1800"/>
              <a:buFont typeface="Courier New"/>
              <a:buChar char="o"/>
            </a:pPr>
            <a:endParaRPr lang="en-US" dirty="0"/>
          </a:p>
          <a:p>
            <a:pPr indent="-215900" hangingPunct="1">
              <a:spcBef>
                <a:spcPts val="2000"/>
              </a:spcBef>
              <a:buSzPts val="2000"/>
              <a:buFont typeface="Arial"/>
              <a:buNone/>
            </a:pPr>
            <a:endParaRPr lang="en-US" dirty="0"/>
          </a:p>
        </p:txBody>
      </p:sp>
      <p:sp>
        <p:nvSpPr>
          <p:cNvPr id="3" name="TextBox 2">
            <a:extLst>
              <a:ext uri="{FF2B5EF4-FFF2-40B4-BE49-F238E27FC236}">
                <a16:creationId xmlns:a16="http://schemas.microsoft.com/office/drawing/2014/main" id="{908E813A-6F6F-4217-B8BA-C45E9E7D67FB}"/>
              </a:ext>
            </a:extLst>
          </p:cNvPr>
          <p:cNvSpPr txBox="1"/>
          <p:nvPr/>
        </p:nvSpPr>
        <p:spPr>
          <a:xfrm>
            <a:off x="3044952" y="1309602"/>
            <a:ext cx="396037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n-lt"/>
                <a:ea typeface="+mn-ea"/>
                <a:cs typeface="+mn-cs"/>
                <a:sym typeface="Calibri"/>
              </a:rPr>
              <a:t>Discussion Prompts:</a:t>
            </a:r>
          </a:p>
        </p:txBody>
      </p:sp>
    </p:spTree>
    <p:extLst>
      <p:ext uri="{BB962C8B-B14F-4D97-AF65-F5344CB8AC3E}">
        <p14:creationId xmlns:p14="http://schemas.microsoft.com/office/powerpoint/2010/main" val="78331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8119" y="1389224"/>
            <a:ext cx="8549641" cy="4846947"/>
          </a:xfrm>
          <a:prstGeom prst="rect">
            <a:avLst/>
          </a:prstGeom>
        </p:spPr>
        <p:txBody>
          <a:bodyPr vert="horz" wrap="square" lIns="91440" tIns="45720" rIns="91440" bIns="45720" rtlCol="0" anchor="t">
            <a:noAutofit/>
          </a:bodyPr>
          <a:lstStyle/>
          <a:p>
            <a:endParaRPr lang="en-US" dirty="0"/>
          </a:p>
        </p:txBody>
      </p:sp>
      <p:sp>
        <p:nvSpPr>
          <p:cNvPr id="7" name="Google Shape;166;g7417394cd2_0_0">
            <a:extLst>
              <a:ext uri="{FF2B5EF4-FFF2-40B4-BE49-F238E27FC236}">
                <a16:creationId xmlns:a16="http://schemas.microsoft.com/office/drawing/2014/main" id="{A9B51065-4A09-4881-9039-638F81F15DE2}"/>
              </a:ext>
            </a:extLst>
          </p:cNvPr>
          <p:cNvSpPr txBox="1">
            <a:spLocks/>
          </p:cNvSpPr>
          <p:nvPr/>
        </p:nvSpPr>
        <p:spPr>
          <a:xfrm>
            <a:off x="396240" y="1593599"/>
            <a:ext cx="8549641" cy="4336145"/>
          </a:xfrm>
          <a:prstGeom prst="rect">
            <a:avLst/>
          </a:prstGeom>
          <a:noFill/>
          <a:ln>
            <a:noFill/>
          </a:ln>
        </p:spPr>
        <p:txBody>
          <a:bodyPr spcFirstLastPara="1" wrap="square" lIns="91425" tIns="45700" rIns="91425" bIns="45700" anchor="t" anchorCtr="0">
            <a:noAutofit/>
          </a:bodyPr>
          <a:lstStyle>
            <a:lvl1pPr marL="342900" indent="-3429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Font typeface="Arial"/>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55600">
              <a:lnSpc>
                <a:spcPct val="115000"/>
              </a:lnSpc>
              <a:spcBef>
                <a:spcPts val="0"/>
              </a:spcBef>
              <a:buSzPts val="2000"/>
              <a:buFont typeface="Arial"/>
              <a:buChar char="●"/>
            </a:pPr>
            <a:r>
              <a:rPr lang="en-US" sz="2400" dirty="0">
                <a:solidFill>
                  <a:schemeClr val="tx1"/>
                </a:solidFill>
              </a:rPr>
              <a:t>Society’s way of addressing needs and aspirations.</a:t>
            </a:r>
            <a:br>
              <a:rPr lang="en-US" sz="2400" dirty="0">
                <a:solidFill>
                  <a:schemeClr val="tx1"/>
                </a:solidFill>
              </a:rPr>
            </a:br>
            <a:endParaRPr lang="en-US" sz="2400" dirty="0">
              <a:solidFill>
                <a:schemeClr val="tx1"/>
              </a:solidFill>
            </a:endParaRPr>
          </a:p>
          <a:p>
            <a:pPr marL="457200" indent="-355600">
              <a:lnSpc>
                <a:spcPct val="115000"/>
              </a:lnSpc>
              <a:spcBef>
                <a:spcPts val="0"/>
              </a:spcBef>
              <a:buSzPts val="2000"/>
              <a:buFont typeface="Arial"/>
              <a:buChar char="●"/>
            </a:pPr>
            <a:r>
              <a:rPr lang="en-US" sz="2400" dirty="0">
                <a:solidFill>
                  <a:schemeClr val="tx1"/>
                </a:solidFill>
              </a:rPr>
              <a:t>Mission-focused rather than profit-focused.</a:t>
            </a:r>
          </a:p>
          <a:p>
            <a:pPr marL="457200" indent="0">
              <a:lnSpc>
                <a:spcPct val="115000"/>
              </a:lnSpc>
              <a:spcBef>
                <a:spcPts val="0"/>
              </a:spcBef>
              <a:buSzPts val="1800"/>
              <a:buFont typeface="Arial"/>
              <a:buNone/>
            </a:pPr>
            <a:endParaRPr lang="en-US" sz="2400" dirty="0">
              <a:solidFill>
                <a:schemeClr val="tx1"/>
              </a:solidFill>
            </a:endParaRPr>
          </a:p>
          <a:p>
            <a:pPr marL="457200" indent="-355600">
              <a:lnSpc>
                <a:spcPct val="115000"/>
              </a:lnSpc>
              <a:spcBef>
                <a:spcPts val="0"/>
              </a:spcBef>
              <a:buSzPts val="2000"/>
              <a:buFont typeface="Arial"/>
              <a:buChar char="●"/>
            </a:pPr>
            <a:r>
              <a:rPr lang="en-US" sz="2400" dirty="0">
                <a:solidFill>
                  <a:schemeClr val="tx1"/>
                </a:solidFill>
              </a:rPr>
              <a:t>Owned by the community, not the shareholders.</a:t>
            </a:r>
          </a:p>
          <a:p>
            <a:pPr marL="101600" indent="0">
              <a:lnSpc>
                <a:spcPct val="115000"/>
              </a:lnSpc>
              <a:spcBef>
                <a:spcPts val="0"/>
              </a:spcBef>
              <a:buSzPts val="2000"/>
              <a:buNone/>
            </a:pPr>
            <a:r>
              <a:rPr lang="en-US" sz="2400" dirty="0">
                <a:solidFill>
                  <a:schemeClr val="tx1"/>
                </a:solidFill>
              </a:rPr>
              <a:t> </a:t>
            </a:r>
          </a:p>
          <a:p>
            <a:pPr marL="457200" indent="-355600">
              <a:lnSpc>
                <a:spcPct val="115000"/>
              </a:lnSpc>
              <a:spcBef>
                <a:spcPts val="0"/>
              </a:spcBef>
              <a:buSzPts val="2000"/>
              <a:buFont typeface="Arial"/>
              <a:buChar char="●"/>
            </a:pPr>
            <a:r>
              <a:rPr lang="en-US" sz="2400" dirty="0">
                <a:solidFill>
                  <a:schemeClr val="tx1"/>
                </a:solidFill>
              </a:rPr>
              <a:t>Often address issues the “free” market does not</a:t>
            </a:r>
          </a:p>
          <a:p>
            <a:pPr marL="457200" indent="0">
              <a:spcBef>
                <a:spcPts val="2000"/>
              </a:spcBef>
              <a:buSzPts val="1800"/>
              <a:buFont typeface="Arial"/>
              <a:buNone/>
            </a:pPr>
            <a:endParaRPr lang="en-US" dirty="0"/>
          </a:p>
        </p:txBody>
      </p:sp>
      <p:sp>
        <p:nvSpPr>
          <p:cNvPr id="8" name="Title 1">
            <a:extLst>
              <a:ext uri="{FF2B5EF4-FFF2-40B4-BE49-F238E27FC236}">
                <a16:creationId xmlns:a16="http://schemas.microsoft.com/office/drawing/2014/main" id="{45197C2E-2765-49D3-B2E0-93E13C1F86E8}"/>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Makes Nonprofits Different?</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3766169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1FE0-98CD-B3FF-3FEE-11328D0B382C}"/>
              </a:ext>
            </a:extLst>
          </p:cNvPr>
          <p:cNvSpPr>
            <a:spLocks noGrp="1"/>
          </p:cNvSpPr>
          <p:nvPr>
            <p:ph type="title"/>
          </p:nvPr>
        </p:nvSpPr>
        <p:spPr>
          <a:xfrm>
            <a:off x="457200" y="2350967"/>
            <a:ext cx="8229600" cy="742184"/>
          </a:xfrm>
        </p:spPr>
        <p:txBody>
          <a:bodyPr/>
          <a:lstStyle/>
          <a:p>
            <a:pPr algn="ctr"/>
            <a:r>
              <a:rPr lang="en-US" dirty="0">
                <a:solidFill>
                  <a:schemeClr val="tx1"/>
                </a:solidFill>
              </a:rPr>
              <a:t>The Board Lifecycle</a:t>
            </a:r>
            <a:br>
              <a:rPr lang="en-US" dirty="0">
                <a:solidFill>
                  <a:schemeClr val="tx1"/>
                </a:solidFill>
              </a:rPr>
            </a:br>
            <a:br>
              <a:rPr lang="en-US" dirty="0">
                <a:solidFill>
                  <a:schemeClr val="tx1"/>
                </a:solidFill>
              </a:rPr>
            </a:br>
            <a:r>
              <a:rPr lang="en-US" sz="2000" dirty="0">
                <a:solidFill>
                  <a:schemeClr val="tx1"/>
                </a:solidFill>
              </a:rPr>
              <a:t>The nature and structure of Boards evolve over time.</a:t>
            </a:r>
            <a:endParaRPr lang="en-US" dirty="0">
              <a:solidFill>
                <a:schemeClr val="tx1"/>
              </a:solidFill>
            </a:endParaRPr>
          </a:p>
        </p:txBody>
      </p:sp>
    </p:spTree>
    <p:extLst>
      <p:ext uri="{BB962C8B-B14F-4D97-AF65-F5344CB8AC3E}">
        <p14:creationId xmlns:p14="http://schemas.microsoft.com/office/powerpoint/2010/main" val="327440375"/>
      </p:ext>
    </p:extLst>
  </p:cSld>
  <p:clrMapOvr>
    <a:masterClrMapping/>
  </p:clrMapOvr>
  <p:transition advClick="0">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e108e483bf_0_19"/>
          <p:cNvSpPr txBox="1">
            <a:spLocks noGrp="1"/>
          </p:cNvSpPr>
          <p:nvPr>
            <p:ph type="title"/>
          </p:nvPr>
        </p:nvSpPr>
        <p:spPr>
          <a:xfrm>
            <a:off x="0" y="632537"/>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sp>
        <p:nvSpPr>
          <p:cNvPr id="349" name="Google Shape;349;ge108e483bf_0_19"/>
          <p:cNvSpPr txBox="1">
            <a:spLocks noGrp="1"/>
          </p:cNvSpPr>
          <p:nvPr>
            <p:ph type="body" idx="1"/>
          </p:nvPr>
        </p:nvSpPr>
        <p:spPr>
          <a:xfrm>
            <a:off x="379849" y="1835024"/>
            <a:ext cx="7610400" cy="424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a:p>
            <a:pPr marL="355600" lvl="0" indent="-342900" algn="l" rtl="0">
              <a:lnSpc>
                <a:spcPct val="100000"/>
              </a:lnSpc>
              <a:spcBef>
                <a:spcPts val="0"/>
              </a:spcBef>
              <a:spcAft>
                <a:spcPts val="0"/>
              </a:spcAft>
              <a:buSzPts val="1800"/>
              <a:buFont typeface="Noto Sans Symbols"/>
              <a:buChar char="❖"/>
            </a:pPr>
            <a:r>
              <a:rPr lang="en-US" sz="2400">
                <a:solidFill>
                  <a:schemeClr val="dk1"/>
                </a:solidFill>
              </a:rPr>
              <a:t>Governance vs. Management: Depends on life stage of organization</a:t>
            </a:r>
            <a:endParaRPr sz="2400">
              <a:solidFill>
                <a:schemeClr val="dk1"/>
              </a:solidFill>
            </a:endParaRPr>
          </a:p>
          <a:p>
            <a:pPr marL="342900" lvl="0" indent="0" algn="l" rtl="0">
              <a:lnSpc>
                <a:spcPct val="100000"/>
              </a:lnSpc>
              <a:spcBef>
                <a:spcPts val="0"/>
              </a:spcBef>
              <a:spcAft>
                <a:spcPts val="0"/>
              </a:spcAft>
              <a:buSzPts val="1800"/>
              <a:buNone/>
            </a:pPr>
            <a:endParaRPr/>
          </a:p>
          <a:p>
            <a:pPr marL="342900" lvl="0" indent="-215900" algn="l" rtl="0">
              <a:lnSpc>
                <a:spcPct val="100000"/>
              </a:lnSpc>
              <a:spcBef>
                <a:spcPts val="2000"/>
              </a:spcBef>
              <a:spcAft>
                <a:spcPts val="0"/>
              </a:spcAft>
              <a:buSzPts val="2000"/>
              <a:buNone/>
            </a:pPr>
            <a:endParaRPr/>
          </a:p>
          <a:p>
            <a:pPr marL="342900" lvl="0" indent="-215900" algn="l" rtl="0">
              <a:lnSpc>
                <a:spcPct val="100000"/>
              </a:lnSpc>
              <a:spcBef>
                <a:spcPts val="2000"/>
              </a:spcBef>
              <a:spcAft>
                <a:spcPts val="0"/>
              </a:spcAft>
              <a:buSzPts val="2000"/>
              <a:buNone/>
            </a:pPr>
            <a:endParaRPr/>
          </a:p>
        </p:txBody>
      </p:sp>
      <p:pic>
        <p:nvPicPr>
          <p:cNvPr id="350" name="Google Shape;350;ge108e483bf_0_19"/>
          <p:cNvPicPr preferRelativeResize="0"/>
          <p:nvPr/>
        </p:nvPicPr>
        <p:blipFill rotWithShape="1">
          <a:blip r:embed="rId3">
            <a:alphaModFix/>
          </a:blip>
          <a:srcRect/>
          <a:stretch/>
        </p:blipFill>
        <p:spPr>
          <a:xfrm>
            <a:off x="2415888" y="3429000"/>
            <a:ext cx="4082124" cy="2940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5e2a2e5e5f_0_101"/>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57" name="Google Shape;357;g5e2a2e5e5f_0_101"/>
          <p:cNvPicPr preferRelativeResize="0"/>
          <p:nvPr/>
        </p:nvPicPr>
        <p:blipFill rotWithShape="1">
          <a:blip r:embed="rId3">
            <a:alphaModFix/>
          </a:blip>
          <a:srcRect/>
          <a:stretch/>
        </p:blipFill>
        <p:spPr>
          <a:xfrm>
            <a:off x="1358837" y="1628817"/>
            <a:ext cx="6426326" cy="4819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e108e483bf_0_27"/>
          <p:cNvSpPr txBox="1">
            <a:spLocks noGrp="1"/>
          </p:cNvSpPr>
          <p:nvPr>
            <p:ph type="title"/>
          </p:nvPr>
        </p:nvSpPr>
        <p:spPr>
          <a:xfrm>
            <a:off x="0" y="564298"/>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64" name="Google Shape;364;ge108e483bf_0_27"/>
          <p:cNvPicPr preferRelativeResize="0"/>
          <p:nvPr/>
        </p:nvPicPr>
        <p:blipFill rotWithShape="1">
          <a:blip r:embed="rId3">
            <a:alphaModFix/>
          </a:blip>
          <a:srcRect/>
          <a:stretch/>
        </p:blipFill>
        <p:spPr>
          <a:xfrm>
            <a:off x="1383000" y="1478698"/>
            <a:ext cx="6377999" cy="478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pic>
        <p:nvPicPr>
          <p:cNvPr id="371" name="Google Shape;371;ge108e483bf_0_34"/>
          <p:cNvPicPr preferRelativeResize="0"/>
          <p:nvPr/>
        </p:nvPicPr>
        <p:blipFill rotWithShape="1">
          <a:blip r:embed="rId3">
            <a:alphaModFix/>
          </a:blip>
          <a:srcRect/>
          <a:stretch/>
        </p:blipFill>
        <p:spPr>
          <a:xfrm>
            <a:off x="1358833" y="1465050"/>
            <a:ext cx="6426333" cy="481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550650"/>
            <a:ext cx="89139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4000" dirty="0">
                <a:solidFill>
                  <a:schemeClr val="bg1"/>
                </a:solidFill>
              </a:rPr>
              <a:t>Board Lifecycle</a:t>
            </a:r>
            <a:endParaRPr sz="4000" dirty="0">
              <a:solidFill>
                <a:schemeClr val="bg1"/>
              </a:solidFill>
            </a:endParaRPr>
          </a:p>
        </p:txBody>
      </p:sp>
      <p:sp>
        <p:nvSpPr>
          <p:cNvPr id="2" name="Google Shape;378;g756f6ddfea_1_7">
            <a:extLst>
              <a:ext uri="{FF2B5EF4-FFF2-40B4-BE49-F238E27FC236}">
                <a16:creationId xmlns:a16="http://schemas.microsoft.com/office/drawing/2014/main" id="{576E26B1-ABB8-2D2C-DF89-BE2FA58CB583}"/>
              </a:ext>
            </a:extLst>
          </p:cNvPr>
          <p:cNvSpPr txBox="1">
            <a:spLocks/>
          </p:cNvSpPr>
          <p:nvPr/>
        </p:nvSpPr>
        <p:spPr>
          <a:xfrm>
            <a:off x="216076" y="1616660"/>
            <a:ext cx="8697824" cy="42441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1800"/>
              <a:buFont typeface="Arial"/>
              <a:buNone/>
            </a:pPr>
            <a:endParaRPr lang="en-US" dirty="0"/>
          </a:p>
          <a:p>
            <a:pPr marL="355600" hangingPunct="1">
              <a:spcBef>
                <a:spcPts val="0"/>
              </a:spcBef>
              <a:buSzPts val="1800"/>
            </a:pPr>
            <a:r>
              <a:rPr lang="en-US" sz="2400" b="1" dirty="0">
                <a:solidFill>
                  <a:srgbClr val="7A9610"/>
                </a:solidFill>
              </a:rPr>
              <a:t>POLL:</a:t>
            </a:r>
            <a:br>
              <a:rPr lang="en-US" b="1" dirty="0"/>
            </a:br>
            <a:endParaRPr lang="en-US" b="1" dirty="0"/>
          </a:p>
          <a:p>
            <a:pPr marL="914400" lvl="1" indent="-342900" hangingPunct="1">
              <a:spcBef>
                <a:spcPts val="0"/>
              </a:spcBef>
              <a:buClr>
                <a:schemeClr val="accent1"/>
              </a:buClr>
              <a:buSzPts val="1800"/>
              <a:buFont typeface="Courier New"/>
              <a:buChar char="o"/>
            </a:pPr>
            <a:r>
              <a:rPr lang="en-US" sz="2200" dirty="0">
                <a:solidFill>
                  <a:schemeClr val="dk1"/>
                </a:solidFill>
              </a:rPr>
              <a:t>Which of the three stages of the board lifecycle best describes your board.</a:t>
            </a:r>
            <a:endParaRPr lang="en-US" dirty="0"/>
          </a:p>
          <a:p>
            <a:pPr indent="-215900" hangingPunct="1">
              <a:spcBef>
                <a:spcPts val="2000"/>
              </a:spcBef>
              <a:buSzPts val="2000"/>
              <a:buFont typeface="Arial"/>
              <a:buNone/>
            </a:pPr>
            <a:endParaRPr lang="en-US" dirty="0"/>
          </a:p>
        </p:txBody>
      </p:sp>
    </p:spTree>
    <p:extLst>
      <p:ext uri="{BB962C8B-B14F-4D97-AF65-F5344CB8AC3E}">
        <p14:creationId xmlns:p14="http://schemas.microsoft.com/office/powerpoint/2010/main" val="323574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FB0159-1824-480A-B9F8-2DE730A0DEFE}"/>
              </a:ext>
            </a:extLst>
          </p:cNvPr>
          <p:cNvSpPr txBox="1">
            <a:spLocks/>
          </p:cNvSpPr>
          <p:nvPr/>
        </p:nvSpPr>
        <p:spPr>
          <a:xfrm>
            <a:off x="384731" y="442347"/>
            <a:ext cx="8759269" cy="580397"/>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0" marR="0" indent="0" algn="l" defTabSz="406908" rtl="0" latinLnBrk="0">
              <a:lnSpc>
                <a:spcPct val="100000"/>
              </a:lnSpc>
              <a:spcBef>
                <a:spcPts val="0"/>
              </a:spcBef>
              <a:spcAft>
                <a:spcPts val="0"/>
              </a:spcAft>
              <a:buClrTx/>
              <a:buSzTx/>
              <a:buFontTx/>
              <a:buNone/>
              <a:tabLst/>
              <a:defRPr sz="3204"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hangingPunct="1"/>
            <a:r>
              <a:rPr lang="en-US" sz="4000" dirty="0">
                <a:solidFill>
                  <a:srgbClr val="3B2360"/>
                </a:solidFill>
              </a:rPr>
              <a:t>Board Member Duties</a:t>
            </a:r>
            <a:br>
              <a:rPr lang="en-US" sz="4000" dirty="0">
                <a:solidFill>
                  <a:srgbClr val="3B2360"/>
                </a:solidFill>
              </a:rPr>
            </a:br>
            <a:endParaRPr lang="en-US" sz="4000" dirty="0">
              <a:solidFill>
                <a:srgbClr val="3B2360"/>
              </a:solidFill>
            </a:endParaRPr>
          </a:p>
        </p:txBody>
      </p:sp>
      <p:pic>
        <p:nvPicPr>
          <p:cNvPr id="2" name="Picture 1">
            <a:extLst>
              <a:ext uri="{FF2B5EF4-FFF2-40B4-BE49-F238E27FC236}">
                <a16:creationId xmlns:a16="http://schemas.microsoft.com/office/drawing/2014/main" id="{727C99B1-D8AC-43DD-A793-BB64FA33EC71}"/>
              </a:ext>
            </a:extLst>
          </p:cNvPr>
          <p:cNvPicPr>
            <a:picLocks noChangeAspect="1"/>
          </p:cNvPicPr>
          <p:nvPr/>
        </p:nvPicPr>
        <p:blipFill rotWithShape="1">
          <a:blip r:embed="rId3"/>
          <a:srcRect l="19376" t="22592" r="69652" b="58588"/>
          <a:stretch/>
        </p:blipFill>
        <p:spPr>
          <a:xfrm>
            <a:off x="1291947" y="2042219"/>
            <a:ext cx="6560106" cy="3164781"/>
          </a:xfrm>
          <a:prstGeom prst="rect">
            <a:avLst/>
          </a:prstGeom>
        </p:spPr>
      </p:pic>
    </p:spTree>
    <p:extLst>
      <p:ext uri="{BB962C8B-B14F-4D97-AF65-F5344CB8AC3E}">
        <p14:creationId xmlns:p14="http://schemas.microsoft.com/office/powerpoint/2010/main" val="24220223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527"/>
            <a:ext cx="8229600" cy="3503983"/>
          </a:xfrm>
        </p:spPr>
        <p:txBody>
          <a:bodyPr>
            <a:normAutofit/>
          </a:bodyPr>
          <a:lstStyle/>
          <a:p>
            <a:pPr>
              <a:buFont typeface="Wingdings" panose="05000000000000000000" pitchFamily="2" charset="2"/>
              <a:buChar char="ü"/>
            </a:pPr>
            <a:r>
              <a:rPr lang="en-US" sz="2400" dirty="0"/>
              <a:t>Participate actively</a:t>
            </a:r>
          </a:p>
          <a:p>
            <a:pPr>
              <a:buFont typeface="Wingdings" panose="05000000000000000000" pitchFamily="2" charset="2"/>
              <a:buChar char="ü"/>
            </a:pPr>
            <a:r>
              <a:rPr lang="en-US" sz="2400" dirty="0"/>
              <a:t>Make reasonable inquiries</a:t>
            </a:r>
          </a:p>
          <a:p>
            <a:pPr>
              <a:buFont typeface="Wingdings" panose="05000000000000000000" pitchFamily="2" charset="2"/>
              <a:buChar char="ü"/>
            </a:pPr>
            <a:r>
              <a:rPr lang="en-US" sz="2400" dirty="0"/>
              <a:t>Make reasonable decisions</a:t>
            </a:r>
          </a:p>
          <a:p>
            <a:pPr>
              <a:buFont typeface="Wingdings" panose="05000000000000000000" pitchFamily="2" charset="2"/>
              <a:buChar char="ü"/>
            </a:pPr>
            <a:r>
              <a:rPr lang="en-US" sz="2400" dirty="0"/>
              <a:t>Participate in financial oversight</a:t>
            </a:r>
          </a:p>
          <a:p>
            <a:pPr>
              <a:buFont typeface="Wingdings" panose="05000000000000000000" pitchFamily="2" charset="2"/>
              <a:buChar char="ü"/>
            </a:pPr>
            <a:r>
              <a:rPr lang="en-US" sz="2400" dirty="0"/>
              <a:t>Establish policies</a:t>
            </a:r>
          </a:p>
          <a:p>
            <a:pPr>
              <a:buFont typeface="Wingdings" panose="05000000000000000000" pitchFamily="2" charset="2"/>
              <a:buChar char="ü"/>
            </a:pPr>
            <a:r>
              <a:rPr lang="en-US" sz="2400" dirty="0"/>
              <a:t>Investigate suspicious circumstances</a:t>
            </a:r>
          </a:p>
          <a:p>
            <a:pPr>
              <a:buFont typeface="Wingdings" panose="05000000000000000000" pitchFamily="2" charset="2"/>
              <a:buChar char="ü"/>
            </a:pPr>
            <a:r>
              <a:rPr lang="en-US" sz="2400" dirty="0"/>
              <a:t>Manage risk</a:t>
            </a:r>
          </a:p>
        </p:txBody>
      </p:sp>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457200"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Duty of Care</a:t>
            </a:r>
            <a:endParaRPr dirty="0">
              <a:solidFill>
                <a:srgbClr val="3B2360"/>
              </a:solidFill>
            </a:endParaRPr>
          </a:p>
        </p:txBody>
      </p:sp>
    </p:spTree>
    <p:extLst>
      <p:ext uri="{BB962C8B-B14F-4D97-AF65-F5344CB8AC3E}">
        <p14:creationId xmlns:p14="http://schemas.microsoft.com/office/powerpoint/2010/main" val="89605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04"/>
            <a:ext cx="8229600" cy="742185"/>
          </a:xfrm>
        </p:spPr>
        <p:txBody>
          <a:bodyPr>
            <a:normAutofit/>
          </a:bodyPr>
          <a:lstStyle/>
          <a:p>
            <a:r>
              <a:rPr lang="en-US" dirty="0">
                <a:solidFill>
                  <a:srgbClr val="3B2360"/>
                </a:solidFill>
              </a:rPr>
              <a:t>Duty of Obedience</a:t>
            </a:r>
            <a:endParaRPr lang="en-US" b="1" dirty="0"/>
          </a:p>
        </p:txBody>
      </p:sp>
      <p:sp>
        <p:nvSpPr>
          <p:cNvPr id="3" name="Content Placeholder 2"/>
          <p:cNvSpPr>
            <a:spLocks noGrp="1"/>
          </p:cNvSpPr>
          <p:nvPr>
            <p:ph idx="1"/>
          </p:nvPr>
        </p:nvSpPr>
        <p:spPr>
          <a:xfrm>
            <a:off x="457200" y="1629328"/>
            <a:ext cx="8229600" cy="4751421"/>
          </a:xfrm>
        </p:spPr>
        <p:txBody>
          <a:bodyPr/>
          <a:lstStyle/>
          <a:p>
            <a:pPr>
              <a:buFont typeface="Wingdings" panose="05000000000000000000" pitchFamily="2" charset="2"/>
              <a:buChar char="ü"/>
            </a:pPr>
            <a:r>
              <a:rPr lang="en-US" sz="2400" dirty="0"/>
              <a:t>Follow Articles of Incorporation, Bylaws, Policies</a:t>
            </a:r>
          </a:p>
          <a:p>
            <a:pPr>
              <a:buFont typeface="Wingdings" panose="05000000000000000000" pitchFamily="2" charset="2"/>
              <a:buChar char="ü"/>
            </a:pPr>
            <a:r>
              <a:rPr lang="en-US" sz="2400" dirty="0"/>
              <a:t>Obey federal and state laws</a:t>
            </a:r>
          </a:p>
          <a:p>
            <a:pPr>
              <a:buFont typeface="Wingdings" panose="05000000000000000000" pitchFamily="2" charset="2"/>
              <a:buChar char="ü"/>
            </a:pPr>
            <a:r>
              <a:rPr lang="en-US" sz="2400" dirty="0"/>
              <a:t>Keep satisfactory corporate documents and records</a:t>
            </a:r>
          </a:p>
          <a:p>
            <a:pPr>
              <a:buFont typeface="Wingdings" panose="05000000000000000000" pitchFamily="2" charset="2"/>
              <a:buChar char="ü"/>
            </a:pPr>
            <a:r>
              <a:rPr lang="en-US" sz="2400" dirty="0"/>
              <a:t>Establish financial records and controls</a:t>
            </a:r>
          </a:p>
          <a:p>
            <a:pPr>
              <a:buFont typeface="Wingdings" panose="05000000000000000000" pitchFamily="2" charset="2"/>
              <a:buChar char="ü"/>
            </a:pPr>
            <a:r>
              <a:rPr lang="en-US" sz="2400" dirty="0"/>
              <a:t>Observe donor restrictions</a:t>
            </a:r>
          </a:p>
        </p:txBody>
      </p:sp>
    </p:spTree>
    <p:extLst>
      <p:ext uri="{BB962C8B-B14F-4D97-AF65-F5344CB8AC3E}">
        <p14:creationId xmlns:p14="http://schemas.microsoft.com/office/powerpoint/2010/main" val="35018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e108e483bf_0_34"/>
          <p:cNvSpPr txBox="1">
            <a:spLocks noGrp="1"/>
          </p:cNvSpPr>
          <p:nvPr>
            <p:ph type="title"/>
          </p:nvPr>
        </p:nvSpPr>
        <p:spPr>
          <a:xfrm>
            <a:off x="0" y="258042"/>
            <a:ext cx="9144000" cy="914400"/>
          </a:xfrm>
          <a:prstGeom prst="rect">
            <a:avLst/>
          </a:prstGeom>
          <a:solidFill>
            <a:schemeClr val="dk2"/>
          </a:solidFill>
          <a:ln>
            <a:noFill/>
          </a:ln>
        </p:spPr>
        <p:txBody>
          <a:bodyPr spcFirstLastPara="1" wrap="square" lIns="1188700" tIns="45700" rIns="274300" bIns="45700" anchor="ctr" anchorCtr="0">
            <a:noAutofit/>
          </a:bodyPr>
          <a:lstStyle/>
          <a:p>
            <a:pPr marL="0" lvl="0" indent="0" algn="ctr" rtl="0">
              <a:lnSpc>
                <a:spcPct val="100000"/>
              </a:lnSpc>
              <a:spcBef>
                <a:spcPts val="0"/>
              </a:spcBef>
              <a:spcAft>
                <a:spcPts val="0"/>
              </a:spcAft>
              <a:buClr>
                <a:schemeClr val="lt1"/>
              </a:buClr>
              <a:buSzPts val="3600"/>
              <a:buFont typeface="Century Gothic"/>
              <a:buNone/>
            </a:pPr>
            <a:r>
              <a:rPr lang="en-US" sz="3200" dirty="0">
                <a:solidFill>
                  <a:schemeClr val="bg1"/>
                </a:solidFill>
              </a:rPr>
              <a:t>Digital Community Agreements</a:t>
            </a:r>
            <a:br>
              <a:rPr lang="en-US" sz="3200" dirty="0">
                <a:solidFill>
                  <a:schemeClr val="bg1"/>
                </a:solidFill>
              </a:rPr>
            </a:br>
            <a:endParaRPr sz="1600" i="1" dirty="0">
              <a:solidFill>
                <a:schemeClr val="bg1"/>
              </a:solidFill>
            </a:endParaRPr>
          </a:p>
        </p:txBody>
      </p:sp>
      <p:sp>
        <p:nvSpPr>
          <p:cNvPr id="4" name="Rectangle 3">
            <a:extLst>
              <a:ext uri="{FF2B5EF4-FFF2-40B4-BE49-F238E27FC236}">
                <a16:creationId xmlns:a16="http://schemas.microsoft.com/office/drawing/2014/main" id="{9504F18C-2E33-437C-A0ED-3F9B101C73A7}"/>
              </a:ext>
            </a:extLst>
          </p:cNvPr>
          <p:cNvSpPr/>
          <p:nvPr/>
        </p:nvSpPr>
        <p:spPr>
          <a:xfrm>
            <a:off x="91440" y="1294532"/>
            <a:ext cx="4343400" cy="4816703"/>
          </a:xfrm>
          <a:prstGeom prst="rect">
            <a:avLst/>
          </a:prstGeom>
        </p:spPr>
        <p:txBody>
          <a:bodyPr wrap="square">
            <a:spAutoFit/>
          </a:bodyPr>
          <a:lstStyle/>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Start and end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on time</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Commit to </a:t>
            </a:r>
            <a:r>
              <a:rPr lang="en-US" sz="1200" b="1" i="1" dirty="0">
                <a:latin typeface="Century Gothic" panose="020B0502020202020204" pitchFamily="34" charset="0"/>
                <a:ea typeface="Calibri" panose="020F0502020204030204" pitchFamily="34" charset="0"/>
                <a:cs typeface="Century Gothic" panose="020B0502020202020204" pitchFamily="34" charset="0"/>
              </a:rPr>
              <a:t>participate in sessions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do the work</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present. Come prepared. Be vulnerable. Have the courage to engage and share.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open-minded and stay engaged. </a:t>
            </a:r>
          </a:p>
          <a:p>
            <a:pPr>
              <a:spcAft>
                <a:spcPts val="600"/>
              </a:spcAft>
            </a:pPr>
            <a:r>
              <a:rPr lang="en-US" sz="1200" b="1" i="1" dirty="0">
                <a:latin typeface="Century Gothic" panose="020B0502020202020204" pitchFamily="34" charset="0"/>
                <a:ea typeface="Calibri" panose="020F0502020204030204" pitchFamily="34" charset="0"/>
                <a:cs typeface="Century Gothic" panose="020B0502020202020204" pitchFamily="34" charset="0"/>
              </a:rPr>
              <a:t>Avoid multi-tasking.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Keep camera on, if you can. If not, feel free to turn off Zoom </a:t>
            </a:r>
            <a:r>
              <a:rPr lang="en-US" sz="1200" b="1" i="1" dirty="0">
                <a:latin typeface="Century Gothic" panose="020B0502020202020204" pitchFamily="34" charset="0"/>
                <a:ea typeface="Calibri" panose="020F0502020204030204" pitchFamily="34" charset="0"/>
                <a:cs typeface="Century Gothic" panose="020B0502020202020204" pitchFamily="34" charset="0"/>
              </a:rPr>
              <a:t>video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microphone </a:t>
            </a:r>
            <a:r>
              <a:rPr lang="en-US" sz="1200" dirty="0">
                <a:latin typeface="Century Gothic" panose="020B0502020202020204" pitchFamily="34" charset="0"/>
                <a:ea typeface="Calibri" panose="020F0502020204030204" pitchFamily="34" charset="0"/>
                <a:cs typeface="Century Gothic" panose="020B0502020202020204" pitchFamily="34" charset="0"/>
              </a:rPr>
              <a:t>as you need. Trust that all participants are doing what is best for them.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Treat all participants and facilitators with </a:t>
            </a:r>
            <a:r>
              <a:rPr lang="en-US" sz="1200" b="1" i="1" dirty="0">
                <a:latin typeface="Century Gothic" panose="020B0502020202020204" pitchFamily="34" charset="0"/>
                <a:ea typeface="Calibri" panose="020F0502020204030204" pitchFamily="34" charset="0"/>
                <a:cs typeface="Century Gothic" panose="020B0502020202020204" pitchFamily="34" charset="0"/>
              </a:rPr>
              <a:t>respect</a:t>
            </a:r>
            <a:r>
              <a:rPr lang="en-US" sz="1200" dirty="0">
                <a:latin typeface="Century Gothic" panose="020B0502020202020204" pitchFamily="34" charset="0"/>
                <a:ea typeface="Calibri" panose="020F0502020204030204" pitchFamily="34" charset="0"/>
                <a:cs typeface="Century Gothic" panose="020B0502020202020204" pitchFamily="34" charset="0"/>
              </a:rPr>
              <a:t>. Meet each other </a:t>
            </a:r>
            <a:r>
              <a:rPr lang="en-US" sz="1200" b="1" i="1" dirty="0">
                <a:latin typeface="Century Gothic" panose="020B0502020202020204" pitchFamily="34" charset="0"/>
                <a:ea typeface="Calibri" panose="020F0502020204030204" pitchFamily="34" charset="0"/>
                <a:cs typeface="Century Gothic" panose="020B0502020202020204" pitchFamily="34" charset="0"/>
              </a:rPr>
              <a:t>where they are.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Avoid multiple people speaking at once, no interrupting.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Everyone has a voice and deserves to be heard. Share space with one another.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Contribute and listen</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b="1" i="1" dirty="0">
                <a:latin typeface="Century Gothic" panose="020B0502020202020204" pitchFamily="34" charset="0"/>
                <a:ea typeface="Calibri" panose="020F0502020204030204" pitchFamily="34" charset="0"/>
                <a:cs typeface="Century Gothic" panose="020B0502020202020204" pitchFamily="34" charset="0"/>
              </a:rPr>
              <a:t>Listen </a:t>
            </a:r>
            <a:r>
              <a:rPr lang="en-US" sz="1200" dirty="0">
                <a:latin typeface="Century Gothic" panose="020B0502020202020204" pitchFamily="34" charset="0"/>
                <a:ea typeface="Calibri" panose="020F0502020204030204" pitchFamily="34" charset="0"/>
                <a:cs typeface="Century Gothic" panose="020B0502020202020204" pitchFamily="34" charset="0"/>
              </a:rPr>
              <a:t>to understand. Embrace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transparency</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Talk </a:t>
            </a:r>
            <a:r>
              <a:rPr lang="en-US" sz="1200" b="1" i="1" dirty="0">
                <a:latin typeface="Century Gothic" panose="020B0502020202020204" pitchFamily="34" charset="0"/>
                <a:ea typeface="Calibri" panose="020F0502020204030204" pitchFamily="34" charset="0"/>
                <a:cs typeface="Century Gothic" panose="020B0502020202020204" pitchFamily="34" charset="0"/>
              </a:rPr>
              <a:t>straight </a:t>
            </a:r>
            <a:r>
              <a:rPr lang="en-US" sz="1200" dirty="0">
                <a:latin typeface="Century Gothic" panose="020B0502020202020204" pitchFamily="34" charset="0"/>
                <a:ea typeface="Calibri" panose="020F0502020204030204" pitchFamily="34" charset="0"/>
                <a:cs typeface="Century Gothic" panose="020B0502020202020204" pitchFamily="34" charset="0"/>
              </a:rPr>
              <a:t>and speak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truth</a:t>
            </a:r>
            <a:r>
              <a:rPr lang="en-US" sz="1200" dirty="0">
                <a:latin typeface="Century Gothic" panose="020B0502020202020204" pitchFamily="34" charset="0"/>
                <a:ea typeface="Calibri" panose="020F0502020204030204" pitchFamily="34" charset="0"/>
                <a:cs typeface="Century Gothic" panose="020B0502020202020204" pitchFamily="34" charset="0"/>
              </a:rPr>
              <a:t>. Speak up if you have something to say. Share as openly as possible. Speak to </a:t>
            </a:r>
            <a:r>
              <a:rPr lang="en-US" sz="1200" b="1" i="1" dirty="0">
                <a:latin typeface="Century Gothic" panose="020B0502020202020204" pitchFamily="34" charset="0"/>
                <a:ea typeface="Calibri" panose="020F0502020204030204" pitchFamily="34" charset="0"/>
                <a:cs typeface="Century Gothic" panose="020B0502020202020204" pitchFamily="34" charset="0"/>
              </a:rPr>
              <a:t>your own experiences</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Put the </a:t>
            </a:r>
            <a:r>
              <a:rPr lang="en-US" sz="1200" b="1" i="1" dirty="0">
                <a:latin typeface="Century Gothic" panose="020B0502020202020204" pitchFamily="34" charset="0"/>
                <a:ea typeface="Calibri" panose="020F0502020204030204" pitchFamily="34" charset="0"/>
                <a:cs typeface="Century Gothic" panose="020B0502020202020204" pitchFamily="34" charset="0"/>
              </a:rPr>
              <a:t>health </a:t>
            </a:r>
            <a:r>
              <a:rPr lang="en-US" sz="1200" dirty="0">
                <a:latin typeface="Century Gothic" panose="020B0502020202020204" pitchFamily="34" charset="0"/>
                <a:ea typeface="Calibri" panose="020F0502020204030204" pitchFamily="34" charset="0"/>
                <a:cs typeface="Century Gothic" panose="020B0502020202020204" pitchFamily="34" charset="0"/>
              </a:rPr>
              <a:t>and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safety </a:t>
            </a:r>
            <a:r>
              <a:rPr lang="en-US" sz="1200" dirty="0">
                <a:latin typeface="Century Gothic" panose="020B0502020202020204" pitchFamily="34" charset="0"/>
                <a:ea typeface="Calibri" panose="020F0502020204030204" pitchFamily="34" charset="0"/>
                <a:cs typeface="Century Gothic" panose="020B0502020202020204" pitchFamily="34" charset="0"/>
              </a:rPr>
              <a:t>of the community as top priority. </a:t>
            </a:r>
          </a:p>
        </p:txBody>
      </p:sp>
      <p:sp>
        <p:nvSpPr>
          <p:cNvPr id="5" name="Rectangle 4">
            <a:extLst>
              <a:ext uri="{FF2B5EF4-FFF2-40B4-BE49-F238E27FC236}">
                <a16:creationId xmlns:a16="http://schemas.microsoft.com/office/drawing/2014/main" id="{8CB3FBAF-BDEE-47FF-B0DE-6474AC97F6A3}"/>
              </a:ext>
            </a:extLst>
          </p:cNvPr>
          <p:cNvSpPr/>
          <p:nvPr/>
        </p:nvSpPr>
        <p:spPr>
          <a:xfrm>
            <a:off x="4736592" y="1325812"/>
            <a:ext cx="4343398" cy="4724820"/>
          </a:xfrm>
          <a:prstGeom prst="rect">
            <a:avLst/>
          </a:prstGeom>
        </p:spPr>
        <p:txBody>
          <a:bodyPr wrap="square">
            <a:spAutoFit/>
          </a:bodyPr>
          <a:lstStyle/>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Extend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trust </a:t>
            </a:r>
            <a:r>
              <a:rPr lang="en-US" sz="1200" dirty="0">
                <a:latin typeface="Century Gothic" panose="020B0502020202020204" pitchFamily="34" charset="0"/>
                <a:ea typeface="Calibri" panose="020F0502020204030204" pitchFamily="34" charset="0"/>
                <a:cs typeface="Century Gothic" panose="020B0502020202020204" pitchFamily="34" charset="0"/>
              </a:rPr>
              <a:t>when possible, assume </a:t>
            </a:r>
            <a:r>
              <a:rPr lang="en-US" sz="1200" b="1" i="1" dirty="0">
                <a:latin typeface="Century Gothic" panose="020B0502020202020204" pitchFamily="34" charset="0"/>
                <a:ea typeface="Calibri" panose="020F0502020204030204" pitchFamily="34" charset="0"/>
                <a:cs typeface="Century Gothic" panose="020B0502020202020204" pitchFamily="34" charset="0"/>
              </a:rPr>
              <a:t>positive intent</a:t>
            </a:r>
            <a:r>
              <a:rPr lang="en-US" sz="1200" dirty="0">
                <a:latin typeface="Century Gothic" panose="020B0502020202020204" pitchFamily="34" charset="0"/>
                <a:ea typeface="Calibri" panose="020F0502020204030204" pitchFamily="34" charset="0"/>
                <a:cs typeface="Century Gothic" panose="020B0502020202020204" pitchFamily="34" charset="0"/>
              </a:rPr>
              <a:t>. </a:t>
            </a:r>
            <a:r>
              <a:rPr lang="en-US" sz="1200" b="1" i="1" dirty="0">
                <a:latin typeface="Century Gothic" panose="020B0502020202020204" pitchFamily="34" charset="0"/>
                <a:ea typeface="Calibri" panose="020F0502020204030204" pitchFamily="34" charset="0"/>
                <a:cs typeface="Century Gothic" panose="020B0502020202020204" pitchFamily="34" charset="0"/>
              </a:rPr>
              <a:t>Trust the process.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Maintain and honor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confidentiality</a:t>
            </a:r>
            <a:r>
              <a:rPr lang="en-US" sz="1200" dirty="0">
                <a:latin typeface="Century Gothic" panose="020B0502020202020204" pitchFamily="34" charset="0"/>
                <a:ea typeface="Calibri" panose="020F0502020204030204" pitchFamily="34" charset="0"/>
                <a:cs typeface="Century Gothic" panose="020B0502020202020204" pitchFamily="34" charset="0"/>
              </a:rPr>
              <a:t>. What is said here, stays here.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Ask </a:t>
            </a:r>
            <a:r>
              <a:rPr lang="en-US" sz="1200" b="1" i="1" dirty="0">
                <a:latin typeface="Century Gothic" panose="020B0502020202020204" pitchFamily="34" charset="0"/>
                <a:ea typeface="Calibri" panose="020F0502020204030204" pitchFamily="34" charset="0"/>
                <a:cs typeface="Century Gothic" panose="020B0502020202020204" pitchFamily="34" charset="0"/>
              </a:rPr>
              <a:t>open, honest questions</a:t>
            </a:r>
            <a:r>
              <a:rPr lang="en-US" sz="1200" dirty="0">
                <a:latin typeface="Century Gothic" panose="020B0502020202020204" pitchFamily="34" charset="0"/>
                <a:ea typeface="Calibri" panose="020F0502020204030204" pitchFamily="34" charset="0"/>
                <a:cs typeface="Century Gothic" panose="020B0502020202020204" pitchFamily="34" charset="0"/>
              </a:rPr>
              <a:t>. Free of judgement.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Embrace difficult conversations, lean into discomfort. </a:t>
            </a:r>
          </a:p>
          <a:p>
            <a:pPr>
              <a:spcAft>
                <a:spcPts val="600"/>
              </a:spcAft>
            </a:pPr>
            <a:r>
              <a:rPr lang="en-US" sz="1200" b="1" dirty="0">
                <a:latin typeface="Century Gothic" panose="020B0502020202020204" pitchFamily="34" charset="0"/>
                <a:ea typeface="Calibri" panose="020F0502020204030204" pitchFamily="34" charset="0"/>
                <a:cs typeface="Century Gothic" panose="020B0502020202020204" pitchFamily="34" charset="0"/>
              </a:rPr>
              <a:t>THINK</a:t>
            </a:r>
            <a:r>
              <a:rPr lang="en-US" sz="1200" dirty="0">
                <a:latin typeface="Century Gothic" panose="020B0502020202020204" pitchFamily="34" charset="0"/>
                <a:ea typeface="Calibri" panose="020F0502020204030204" pitchFamily="34" charset="0"/>
                <a:cs typeface="Century Gothic" panose="020B0502020202020204" pitchFamily="34" charset="0"/>
              </a:rPr>
              <a:t>…is it true, helpful, inspiring, necessary, kind?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There are </a:t>
            </a:r>
            <a:r>
              <a:rPr lang="en-US" sz="1200" b="1" i="1" dirty="0">
                <a:latin typeface="Century Gothic" panose="020B0502020202020204" pitchFamily="34" charset="0"/>
                <a:ea typeface="Calibri" panose="020F0502020204030204" pitchFamily="34" charset="0"/>
                <a:cs typeface="Century Gothic" panose="020B0502020202020204" pitchFamily="34" charset="0"/>
              </a:rPr>
              <a:t>no dumb questions</a:t>
            </a:r>
            <a:r>
              <a:rPr lang="en-US" sz="1200" dirty="0">
                <a:latin typeface="Century Gothic" panose="020B0502020202020204" pitchFamily="34" charset="0"/>
                <a:ea typeface="Calibri" panose="020F0502020204030204" pitchFamily="34" charset="0"/>
                <a:cs typeface="Century Gothic" panose="020B0502020202020204" pitchFamily="34" charset="0"/>
              </a:rPr>
              <a:t>. Invite </a:t>
            </a:r>
            <a:r>
              <a:rPr lang="en-US" sz="1200" b="1" i="1" dirty="0">
                <a:latin typeface="Century Gothic" panose="020B0502020202020204" pitchFamily="34" charset="0"/>
                <a:ea typeface="Calibri" panose="020F0502020204030204" pitchFamily="34" charset="0"/>
                <a:cs typeface="Century Gothic" panose="020B0502020202020204" pitchFamily="34" charset="0"/>
              </a:rPr>
              <a:t>inquisitiveness. </a:t>
            </a:r>
            <a:endParaRPr lang="en-US" sz="1200" dirty="0">
              <a:latin typeface="Century Gothic" panose="020B0502020202020204" pitchFamily="34" charset="0"/>
              <a:ea typeface="Calibri" panose="020F0502020204030204" pitchFamily="34" charset="0"/>
              <a:cs typeface="Century Gothic" panose="020B0502020202020204" pitchFamily="34" charset="0"/>
            </a:endParaRP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Be generative and use “Yes…and” thinking (not, “Yes…but”)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Look at the </a:t>
            </a:r>
            <a:r>
              <a:rPr lang="en-US" sz="1200" b="1" i="1" dirty="0">
                <a:latin typeface="Century Gothic" panose="020B0502020202020204" pitchFamily="34" charset="0"/>
                <a:ea typeface="Calibri" panose="020F0502020204030204" pitchFamily="34" charset="0"/>
                <a:cs typeface="Century Gothic" panose="020B0502020202020204" pitchFamily="34" charset="0"/>
              </a:rPr>
              <a:t>entire picture</a:t>
            </a:r>
            <a:r>
              <a:rPr lang="en-US" sz="1200" dirty="0">
                <a:latin typeface="Century Gothic" panose="020B0502020202020204" pitchFamily="34" charset="0"/>
                <a:ea typeface="Calibri" panose="020F0502020204030204" pitchFamily="34" charset="0"/>
                <a:cs typeface="Century Gothic" panose="020B0502020202020204" pitchFamily="34" charset="0"/>
              </a:rPr>
              <a:t>, not just through you own lens.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Listen and lead with </a:t>
            </a:r>
            <a:r>
              <a:rPr lang="en-US" sz="1200" b="1" i="1" dirty="0">
                <a:latin typeface="Century Gothic" panose="020B0502020202020204" pitchFamily="34" charset="0"/>
                <a:ea typeface="Calibri" panose="020F0502020204030204" pitchFamily="34" charset="0"/>
                <a:cs typeface="Century Gothic" panose="020B0502020202020204" pitchFamily="34" charset="0"/>
              </a:rPr>
              <a:t>empathy and grace</a:t>
            </a:r>
            <a:r>
              <a:rPr lang="en-US" sz="1200" dirty="0">
                <a:latin typeface="Century Gothic" panose="020B0502020202020204" pitchFamily="34" charset="0"/>
                <a:ea typeface="Calibri" panose="020F0502020204030204" pitchFamily="34" charset="0"/>
                <a:cs typeface="Century Gothic" panose="020B0502020202020204" pitchFamily="34" charset="0"/>
              </a:rPr>
              <a: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Articulate hidden assumptions. Challenge cherished beliefs.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Seek </a:t>
            </a:r>
            <a:r>
              <a:rPr lang="en-US" sz="1200" b="1" i="1" dirty="0">
                <a:latin typeface="Century Gothic" panose="020B0502020202020204" pitchFamily="34" charset="0"/>
                <a:ea typeface="Calibri" panose="020F0502020204030204" pitchFamily="34" charset="0"/>
                <a:cs typeface="Century Gothic" panose="020B0502020202020204" pitchFamily="34" charset="0"/>
              </a:rPr>
              <a:t>common ground </a:t>
            </a:r>
            <a:r>
              <a:rPr lang="en-US" sz="1200" dirty="0">
                <a:latin typeface="Century Gothic" panose="020B0502020202020204" pitchFamily="34" charset="0"/>
                <a:ea typeface="Calibri" panose="020F0502020204030204" pitchFamily="34" charset="0"/>
                <a:cs typeface="Century Gothic" panose="020B0502020202020204" pitchFamily="34" charset="0"/>
              </a:rPr>
              <a:t>and understanding (not problems and conflict) </a:t>
            </a:r>
          </a:p>
          <a:p>
            <a:pPr>
              <a:spcAft>
                <a:spcPts val="600"/>
              </a:spcAft>
            </a:pPr>
            <a:r>
              <a:rPr lang="en-US" sz="1200" dirty="0">
                <a:latin typeface="Century Gothic" panose="020B0502020202020204" pitchFamily="34" charset="0"/>
                <a:ea typeface="Calibri" panose="020F0502020204030204" pitchFamily="34" charset="0"/>
                <a:cs typeface="Century Gothic" panose="020B0502020202020204" pitchFamily="34" charset="0"/>
              </a:rPr>
              <a:t>Take stretch </a:t>
            </a:r>
            <a:r>
              <a:rPr lang="en-US" sz="1200" b="1" i="1" dirty="0">
                <a:latin typeface="Century Gothic" panose="020B0502020202020204" pitchFamily="34" charset="0"/>
                <a:ea typeface="Calibri" panose="020F0502020204030204" pitchFamily="34" charset="0"/>
                <a:cs typeface="Century Gothic" panose="020B0502020202020204" pitchFamily="34" charset="0"/>
              </a:rPr>
              <a:t>breaks</a:t>
            </a:r>
            <a:r>
              <a:rPr lang="en-US" sz="1200" dirty="0">
                <a:latin typeface="Century Gothic" panose="020B0502020202020204" pitchFamily="34" charset="0"/>
                <a:ea typeface="Calibri" panose="020F0502020204030204" pitchFamily="34" charset="0"/>
                <a:cs typeface="Century Gothic" panose="020B0502020202020204" pitchFamily="34" charset="0"/>
              </a:rPr>
              <a:t>, bio breaks and grab refreshments as you need. </a:t>
            </a:r>
          </a:p>
          <a:p>
            <a:pPr>
              <a:lnSpc>
                <a:spcPct val="107000"/>
              </a:lnSpc>
              <a:spcAft>
                <a:spcPts val="600"/>
              </a:spcAft>
            </a:pPr>
            <a:r>
              <a:rPr lang="en-US" sz="1200" dirty="0">
                <a:latin typeface="Century Gothic" panose="020B0502020202020204" pitchFamily="34" charset="0"/>
                <a:ea typeface="Calibri" panose="020F0502020204030204" pitchFamily="34" charset="0"/>
                <a:cs typeface="Times New Roman" panose="02020603050405020304" pitchFamily="18" charset="0"/>
              </a:rPr>
              <a:t>Take what we </a:t>
            </a:r>
            <a:r>
              <a:rPr lang="en-US" sz="1200" b="1" i="1" dirty="0">
                <a:latin typeface="Century Gothic" panose="020B0502020202020204" pitchFamily="34" charset="0"/>
                <a:ea typeface="Calibri" panose="020F0502020204030204" pitchFamily="34" charset="0"/>
                <a:cs typeface="Times New Roman" panose="02020603050405020304" pitchFamily="18" charset="0"/>
              </a:rPr>
              <a:t>learn and share </a:t>
            </a:r>
            <a:r>
              <a:rPr lang="en-US" sz="1200" dirty="0">
                <a:latin typeface="Century Gothic" panose="020B0502020202020204" pitchFamily="34" charset="0"/>
                <a:ea typeface="Calibri" panose="020F0502020204030204" pitchFamily="34" charset="0"/>
                <a:cs typeface="Times New Roman" panose="02020603050405020304" pitchFamily="18" charset="0"/>
              </a:rPr>
              <a:t>with others, seek input from board colleagues not participating.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063714C-0B8D-469C-A467-E34FE36766E5}"/>
              </a:ext>
            </a:extLst>
          </p:cNvPr>
          <p:cNvCxnSpPr/>
          <p:nvPr/>
        </p:nvCxnSpPr>
        <p:spPr>
          <a:xfrm>
            <a:off x="4572000" y="1408176"/>
            <a:ext cx="0" cy="475488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20721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1382"/>
            <a:ext cx="8229600" cy="4389120"/>
          </a:xfrm>
        </p:spPr>
        <p:txBody>
          <a:bodyPr/>
          <a:lstStyle/>
          <a:p>
            <a:pPr>
              <a:buFont typeface="Wingdings" panose="05000000000000000000" pitchFamily="2" charset="2"/>
              <a:buChar char="ü"/>
            </a:pPr>
            <a:r>
              <a:rPr lang="en-US" sz="2400" dirty="0"/>
              <a:t>Act in corporation’s best interest</a:t>
            </a:r>
          </a:p>
          <a:p>
            <a:pPr>
              <a:buFont typeface="Wingdings" panose="05000000000000000000" pitchFamily="2" charset="2"/>
              <a:buChar char="ü"/>
            </a:pPr>
            <a:r>
              <a:rPr lang="en-US" sz="2400" dirty="0"/>
              <a:t>Manage conflicts of interest</a:t>
            </a:r>
          </a:p>
          <a:p>
            <a:pPr>
              <a:buFont typeface="Wingdings" panose="05000000000000000000" pitchFamily="2" charset="2"/>
              <a:buChar char="ü"/>
            </a:pPr>
            <a:r>
              <a:rPr lang="en-US" sz="2400" dirty="0"/>
              <a:t>Safeguard organization resources</a:t>
            </a:r>
          </a:p>
          <a:p>
            <a:pPr>
              <a:buFont typeface="Wingdings" panose="05000000000000000000" pitchFamily="2" charset="2"/>
              <a:buChar char="ü"/>
            </a:pPr>
            <a:r>
              <a:rPr lang="en-US" sz="2400" dirty="0"/>
              <a:t>Avoid private benefit</a:t>
            </a:r>
          </a:p>
          <a:p>
            <a:pPr>
              <a:buFont typeface="Wingdings" panose="05000000000000000000" pitchFamily="2" charset="2"/>
              <a:buChar char="ü"/>
            </a:pPr>
            <a:r>
              <a:rPr lang="en-US" sz="2400" dirty="0"/>
              <a:t>Be true to the mission</a:t>
            </a:r>
          </a:p>
          <a:p>
            <a:endParaRPr lang="en-US" dirty="0"/>
          </a:p>
        </p:txBody>
      </p:sp>
      <p:sp>
        <p:nvSpPr>
          <p:cNvPr id="11" name="Title 1">
            <a:extLst>
              <a:ext uri="{FF2B5EF4-FFF2-40B4-BE49-F238E27FC236}">
                <a16:creationId xmlns:a16="http://schemas.microsoft.com/office/drawing/2014/main" id="{760D63B2-60AA-4154-9A9F-86887C060256}"/>
              </a:ext>
            </a:extLst>
          </p:cNvPr>
          <p:cNvSpPr txBox="1">
            <a:spLocks noGrp="1"/>
          </p:cNvSpPr>
          <p:nvPr>
            <p:ph type="title"/>
          </p:nvPr>
        </p:nvSpPr>
        <p:spPr>
          <a:xfrm>
            <a:off x="457200"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Duty of Loyalty</a:t>
            </a:r>
            <a:endParaRPr dirty="0">
              <a:solidFill>
                <a:srgbClr val="3B2360"/>
              </a:solidFill>
            </a:endParaRPr>
          </a:p>
        </p:txBody>
      </p:sp>
    </p:spTree>
    <p:extLst>
      <p:ext uri="{BB962C8B-B14F-4D97-AF65-F5344CB8AC3E}">
        <p14:creationId xmlns:p14="http://schemas.microsoft.com/office/powerpoint/2010/main" val="198181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0" y="239147"/>
            <a:ext cx="9070109" cy="580397"/>
          </a:xfrm>
          <a:prstGeom prst="rect">
            <a:avLst/>
          </a:prstGeom>
        </p:spPr>
        <p:txBody>
          <a:bodyPr>
            <a:noAutofit/>
          </a:bodyPr>
          <a:lstStyle>
            <a:lvl1pPr defTabSz="406908">
              <a:defRPr sz="3204"/>
            </a:lvl1pPr>
          </a:lstStyle>
          <a:p>
            <a:pPr algn="ctr"/>
            <a:r>
              <a:rPr lang="en-US" sz="3600" dirty="0">
                <a:solidFill>
                  <a:srgbClr val="3B2360"/>
                </a:solidFill>
              </a:rPr>
              <a:t>10 Responsibilities </a:t>
            </a:r>
            <a:br>
              <a:rPr lang="en-US" sz="3600" dirty="0">
                <a:solidFill>
                  <a:srgbClr val="3B2360"/>
                </a:solidFill>
              </a:rPr>
            </a:br>
            <a:r>
              <a:rPr lang="en-US" sz="3600" dirty="0">
                <a:solidFill>
                  <a:srgbClr val="3B2360"/>
                </a:solidFill>
              </a:rPr>
              <a:t>of Nonprofit Boards</a:t>
            </a:r>
            <a:endParaRPr sz="3600" dirty="0">
              <a:solidFill>
                <a:srgbClr val="3B2360"/>
              </a:solidFill>
            </a:endParaRPr>
          </a:p>
        </p:txBody>
      </p:sp>
      <p:sp>
        <p:nvSpPr>
          <p:cNvPr id="6" name="Google Shape;272;g5e2a2e5e5f_0_204">
            <a:extLst>
              <a:ext uri="{FF2B5EF4-FFF2-40B4-BE49-F238E27FC236}">
                <a16:creationId xmlns:a16="http://schemas.microsoft.com/office/drawing/2014/main" id="{712A82A2-8217-4AA1-8C60-2145056EAC6C}"/>
              </a:ext>
            </a:extLst>
          </p:cNvPr>
          <p:cNvSpPr txBox="1">
            <a:spLocks/>
          </p:cNvSpPr>
          <p:nvPr/>
        </p:nvSpPr>
        <p:spPr>
          <a:xfrm>
            <a:off x="290250" y="2052950"/>
            <a:ext cx="4115700" cy="33690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hangingPunct="1">
              <a:spcBef>
                <a:spcPts val="0"/>
              </a:spcBef>
              <a:buSzPts val="2000"/>
              <a:buFont typeface="Century Gothic"/>
              <a:buAutoNum type="arabicPeriod"/>
            </a:pPr>
            <a:r>
              <a:rPr lang="en-US" sz="2000" dirty="0"/>
              <a:t>Determine mission &amp;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purpose</a:t>
            </a:r>
            <a:endParaRPr lang="en-US" dirty="0"/>
          </a:p>
          <a:p>
            <a:pPr hangingPunct="1">
              <a:spcBef>
                <a:spcPts val="2000"/>
              </a:spcBef>
              <a:buSzPts val="2000"/>
              <a:buFont typeface="Century Gothic"/>
              <a:buAutoNum type="arabicPeriod"/>
            </a:pPr>
            <a:r>
              <a:rPr lang="en-US" sz="2000" dirty="0"/>
              <a:t>Select the chief executive</a:t>
            </a:r>
            <a:endParaRPr lang="en-US" dirty="0"/>
          </a:p>
          <a:p>
            <a:pPr hangingPunct="1">
              <a:spcBef>
                <a:spcPts val="2000"/>
              </a:spcBef>
              <a:buSzPts val="2000"/>
              <a:buFont typeface="Century Gothic"/>
              <a:buAutoNum type="arabicPeriod"/>
            </a:pPr>
            <a:r>
              <a:rPr lang="en-US" sz="2000" dirty="0"/>
              <a:t>Support &amp; evaluate the chief executive</a:t>
            </a:r>
            <a:endParaRPr lang="en-US" dirty="0"/>
          </a:p>
          <a:p>
            <a:pPr hangingPunct="1">
              <a:spcBef>
                <a:spcPts val="2000"/>
              </a:spcBef>
              <a:buSzPts val="2000"/>
              <a:buFont typeface="Century Gothic"/>
              <a:buAutoNum type="arabicPeriod"/>
            </a:pPr>
            <a:r>
              <a:rPr lang="en-US" sz="2000" dirty="0"/>
              <a:t>Ensure effective planning</a:t>
            </a:r>
            <a:endParaRPr lang="en-US" dirty="0"/>
          </a:p>
          <a:p>
            <a:pPr hangingPunct="1">
              <a:spcBef>
                <a:spcPts val="2000"/>
              </a:spcBef>
              <a:buSzPts val="2000"/>
              <a:buFont typeface="Century Gothic"/>
              <a:buAutoNum type="arabicPeriod"/>
            </a:pPr>
            <a:r>
              <a:rPr lang="en-US" sz="2000" dirty="0"/>
              <a:t>Monitor &amp; strengthen programs and services</a:t>
            </a:r>
          </a:p>
        </p:txBody>
      </p:sp>
      <p:sp>
        <p:nvSpPr>
          <p:cNvPr id="8" name="Google Shape;273;g5e2a2e5e5f_0_204">
            <a:extLst>
              <a:ext uri="{FF2B5EF4-FFF2-40B4-BE49-F238E27FC236}">
                <a16:creationId xmlns:a16="http://schemas.microsoft.com/office/drawing/2014/main" id="{90545AD7-92C1-4204-929A-C8DD95349176}"/>
              </a:ext>
            </a:extLst>
          </p:cNvPr>
          <p:cNvSpPr txBox="1">
            <a:spLocks/>
          </p:cNvSpPr>
          <p:nvPr/>
        </p:nvSpPr>
        <p:spPr>
          <a:xfrm>
            <a:off x="4764174" y="2052938"/>
            <a:ext cx="4115700" cy="36813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457200" indent="-457200" hangingPunct="1">
              <a:spcBef>
                <a:spcPts val="0"/>
              </a:spcBef>
              <a:buSzPts val="2000"/>
              <a:buFont typeface="Century Gothic"/>
              <a:buAutoNum type="arabicPeriod" startAt="6"/>
            </a:pPr>
            <a:r>
              <a:rPr lang="en-US" sz="2000"/>
              <a:t>Ensure adequate financial resources</a:t>
            </a:r>
            <a:endParaRPr lang="en-US"/>
          </a:p>
          <a:p>
            <a:pPr marL="457200" indent="-457200" hangingPunct="1">
              <a:spcBef>
                <a:spcPts val="2000"/>
              </a:spcBef>
              <a:buSzPts val="2000"/>
              <a:buFont typeface="Century Gothic"/>
              <a:buAutoNum type="arabicPeriod" startAt="6"/>
            </a:pPr>
            <a:r>
              <a:rPr lang="en-US" sz="2000"/>
              <a:t>Protect assets and provide proper financial oversight</a:t>
            </a:r>
            <a:endParaRPr lang="en-US"/>
          </a:p>
          <a:p>
            <a:pPr marL="457200" indent="-457200" hangingPunct="1">
              <a:spcBef>
                <a:spcPts val="2000"/>
              </a:spcBef>
              <a:buSzPts val="2000"/>
              <a:buFont typeface="Century Gothic"/>
              <a:buAutoNum type="arabicPeriod" startAt="6"/>
            </a:pPr>
            <a:r>
              <a:rPr lang="en-US" sz="2000"/>
              <a:t>Build a competent board</a:t>
            </a:r>
            <a:endParaRPr lang="en-US"/>
          </a:p>
          <a:p>
            <a:pPr marL="457200" indent="-457200" hangingPunct="1">
              <a:spcBef>
                <a:spcPts val="2000"/>
              </a:spcBef>
              <a:buSzPts val="2000"/>
              <a:buFont typeface="Century Gothic"/>
              <a:buAutoNum type="arabicPeriod" startAt="6"/>
            </a:pPr>
            <a:r>
              <a:rPr lang="en-US" sz="2000"/>
              <a:t>Ensure legal and ethical integrity</a:t>
            </a:r>
            <a:endParaRPr lang="en-US"/>
          </a:p>
          <a:p>
            <a:pPr marL="457200" indent="-457200" hangingPunct="1">
              <a:spcBef>
                <a:spcPts val="2000"/>
              </a:spcBef>
              <a:buSzPts val="2000"/>
              <a:buFont typeface="Century Gothic"/>
              <a:buAutoNum type="arabicPeriod" startAt="6"/>
            </a:pPr>
            <a:r>
              <a:rPr lang="en-US" sz="2000"/>
              <a:t>Enhance the organization’s public standing</a:t>
            </a:r>
          </a:p>
        </p:txBody>
      </p:sp>
      <p:sp>
        <p:nvSpPr>
          <p:cNvPr id="2" name="TextBox 1">
            <a:extLst>
              <a:ext uri="{FF2B5EF4-FFF2-40B4-BE49-F238E27FC236}">
                <a16:creationId xmlns:a16="http://schemas.microsoft.com/office/drawing/2014/main" id="{222B7AC0-C39B-4E65-6640-D3644543192F}"/>
              </a:ext>
            </a:extLst>
          </p:cNvPr>
          <p:cNvSpPr txBox="1"/>
          <p:nvPr/>
        </p:nvSpPr>
        <p:spPr>
          <a:xfrm>
            <a:off x="471055" y="6096000"/>
            <a:ext cx="29556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Source: </a:t>
            </a:r>
            <a:r>
              <a:rPr kumimoji="0" lang="en-US" sz="1800" b="0" i="0" u="none" strike="noStrike" cap="none" spc="0" normalizeH="0" baseline="0" dirty="0" err="1">
                <a:ln>
                  <a:noFill/>
                </a:ln>
                <a:solidFill>
                  <a:srgbClr val="000000"/>
                </a:solidFill>
                <a:effectLst/>
                <a:uFillTx/>
                <a:latin typeface="+mn-lt"/>
                <a:ea typeface="+mn-ea"/>
                <a:cs typeface="+mn-cs"/>
                <a:sym typeface="Calibri"/>
              </a:rPr>
              <a:t>BoardSource</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76172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166290"/>
            <a:ext cx="8229600" cy="1143000"/>
          </a:xfrm>
        </p:spPr>
        <p:txBody>
          <a:bodyPr>
            <a:noAutofit/>
          </a:bodyPr>
          <a:lstStyle/>
          <a:p>
            <a:pPr eaLnBrk="1" hangingPunct="1"/>
            <a:r>
              <a:rPr lang="en-US" dirty="0">
                <a:solidFill>
                  <a:srgbClr val="3B2360"/>
                </a:solidFill>
              </a:rPr>
              <a:t>Case Study</a:t>
            </a:r>
            <a:br>
              <a:rPr lang="en-US" dirty="0">
                <a:solidFill>
                  <a:srgbClr val="4D264D"/>
                </a:solidFill>
              </a:rPr>
            </a:br>
            <a:endParaRPr lang="en-US" dirty="0">
              <a:solidFill>
                <a:srgbClr val="4D264D"/>
              </a:solidFill>
            </a:endParaRPr>
          </a:p>
        </p:txBody>
      </p:sp>
      <p:sp>
        <p:nvSpPr>
          <p:cNvPr id="4101" name="Rectangle 5"/>
          <p:cNvSpPr>
            <a:spLocks noGrp="1" noChangeArrowheads="1"/>
          </p:cNvSpPr>
          <p:nvPr>
            <p:ph type="body" idx="1"/>
          </p:nvPr>
        </p:nvSpPr>
        <p:spPr>
          <a:xfrm>
            <a:off x="457200" y="1309290"/>
            <a:ext cx="8229600" cy="4234543"/>
          </a:xfrm>
        </p:spPr>
        <p:txBody>
          <a:bodyPr>
            <a:normAutofit/>
          </a:bodyPr>
          <a:lstStyle/>
          <a:p>
            <a:pPr marL="0" indent="0" eaLnBrk="1" hangingPunct="1">
              <a:spcBef>
                <a:spcPct val="0"/>
              </a:spcBef>
              <a:spcAft>
                <a:spcPts val="2400"/>
              </a:spcAft>
              <a:buNone/>
            </a:pPr>
            <a:r>
              <a:rPr lang="en-US" sz="1600" dirty="0"/>
              <a:t>Your executive director has decided to step down from her current role and </a:t>
            </a:r>
            <a:r>
              <a:rPr lang="en-US" sz="1600" u="sng" dirty="0"/>
              <a:t>stay on </a:t>
            </a:r>
            <a:r>
              <a:rPr lang="en-US" sz="1600" dirty="0"/>
              <a:t>with your agency in the capacity of program manager.  Following a six-month search for the right new executive director, you have hired someone who the board thinks is a perfect match for the organization and the community.  </a:t>
            </a:r>
          </a:p>
          <a:p>
            <a:pPr marL="0" indent="0" eaLnBrk="1" hangingPunct="1">
              <a:spcBef>
                <a:spcPct val="0"/>
              </a:spcBef>
              <a:spcAft>
                <a:spcPts val="2400"/>
              </a:spcAft>
              <a:buNone/>
            </a:pPr>
            <a:r>
              <a:rPr lang="en-US" sz="1600" dirty="0"/>
              <a:t>Six weeks after you hire the new executive, you receive a call from the program manager (formerly the executive director) complaining that the new E.D. is micro-managing her programs.  The program manager adds that she doesn’t like the new E.D.’s communication style either and wants “someone from the board to speak with” the new E.D.</a:t>
            </a:r>
          </a:p>
          <a:p>
            <a:pPr marL="0" indent="0" eaLnBrk="1" hangingPunct="1">
              <a:spcBef>
                <a:spcPct val="0"/>
              </a:spcBef>
              <a:spcAft>
                <a:spcPts val="2400"/>
              </a:spcAft>
              <a:buNone/>
            </a:pPr>
            <a:endParaRPr lang="en-US" sz="1600" dirty="0"/>
          </a:p>
        </p:txBody>
      </p:sp>
    </p:spTree>
    <p:extLst>
      <p:ext uri="{BB962C8B-B14F-4D97-AF65-F5344CB8AC3E}">
        <p14:creationId xmlns:p14="http://schemas.microsoft.com/office/powerpoint/2010/main" val="276022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in)">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in)">
                                      <p:cBhvr>
                                        <p:cTn id="12"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US" dirty="0"/>
              <a:t>What do you do?</a:t>
            </a:r>
          </a:p>
          <a:p>
            <a:pPr lvl="0"/>
            <a:endParaRPr lang="en-US" dirty="0"/>
          </a:p>
          <a:p>
            <a:pPr lvl="0"/>
            <a:r>
              <a:rPr lang="en-US" dirty="0"/>
              <a:t>What, if anything, will you say to the former E.D./program manager?</a:t>
            </a:r>
          </a:p>
          <a:p>
            <a:pPr lvl="0"/>
            <a:endParaRPr lang="en-US" dirty="0"/>
          </a:p>
          <a:p>
            <a:pPr lvl="0"/>
            <a:r>
              <a:rPr lang="en-US" dirty="0"/>
              <a:t>What, if anything, will you say to the new Executive Director?</a:t>
            </a:r>
          </a:p>
        </p:txBody>
      </p:sp>
    </p:spTree>
    <p:extLst>
      <p:ext uri="{BB962C8B-B14F-4D97-AF65-F5344CB8AC3E}">
        <p14:creationId xmlns:p14="http://schemas.microsoft.com/office/powerpoint/2010/main" val="145776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DC9FF7-AAA1-4B2F-BDB1-F4649C8300EF}"/>
              </a:ext>
            </a:extLst>
          </p:cNvPr>
          <p:cNvSpPr txBox="1">
            <a:spLocks noGrp="1"/>
          </p:cNvSpPr>
          <p:nvPr>
            <p:ph type="title"/>
          </p:nvPr>
        </p:nvSpPr>
        <p:spPr>
          <a:xfrm>
            <a:off x="0" y="239147"/>
            <a:ext cx="9216469" cy="580397"/>
          </a:xfrm>
          <a:prstGeom prst="rect">
            <a:avLst/>
          </a:prstGeom>
        </p:spPr>
        <p:txBody>
          <a:bodyPr>
            <a:noAutofit/>
          </a:bodyPr>
          <a:lstStyle>
            <a:lvl1pPr defTabSz="406908">
              <a:defRPr sz="3204"/>
            </a:lvl1pPr>
          </a:lstStyle>
          <a:p>
            <a:r>
              <a:rPr lang="en-US" sz="3600" dirty="0">
                <a:solidFill>
                  <a:srgbClr val="3B2360"/>
                </a:solidFill>
              </a:rPr>
              <a:t>10 Responsibilities: Areas of Impact</a:t>
            </a:r>
            <a:endParaRPr sz="3600" dirty="0">
              <a:solidFill>
                <a:srgbClr val="3B2360"/>
              </a:solidFill>
            </a:endParaRPr>
          </a:p>
        </p:txBody>
      </p:sp>
      <p:sp>
        <p:nvSpPr>
          <p:cNvPr id="6" name="Google Shape;272;g5e2a2e5e5f_0_204">
            <a:extLst>
              <a:ext uri="{FF2B5EF4-FFF2-40B4-BE49-F238E27FC236}">
                <a16:creationId xmlns:a16="http://schemas.microsoft.com/office/drawing/2014/main" id="{712A82A2-8217-4AA1-8C60-2145056EAC6C}"/>
              </a:ext>
            </a:extLst>
          </p:cNvPr>
          <p:cNvSpPr txBox="1">
            <a:spLocks/>
          </p:cNvSpPr>
          <p:nvPr/>
        </p:nvSpPr>
        <p:spPr>
          <a:xfrm>
            <a:off x="290250" y="1324186"/>
            <a:ext cx="4189386" cy="4403281"/>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2000"/>
              <a:buNone/>
            </a:pPr>
            <a:r>
              <a:rPr lang="en-US" sz="1600" b="1" dirty="0"/>
              <a:t>Set Strategic Direction</a:t>
            </a:r>
          </a:p>
          <a:p>
            <a:pPr marL="0" indent="0" hangingPunct="1">
              <a:spcBef>
                <a:spcPts val="0"/>
              </a:spcBef>
              <a:buSzPts val="2000"/>
              <a:buNone/>
            </a:pPr>
            <a:endParaRPr lang="en-US" sz="1600" dirty="0"/>
          </a:p>
          <a:p>
            <a:pPr marL="0" indent="0" hangingPunct="1">
              <a:spcBef>
                <a:spcPts val="0"/>
              </a:spcBef>
              <a:buSzPts val="2000"/>
              <a:buNone/>
            </a:pPr>
            <a:r>
              <a:rPr lang="en-US" sz="1600" dirty="0"/>
              <a:t>1. Determine mission &amp; </a:t>
            </a:r>
            <a:r>
              <a:rPr lang="en-US" sz="1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purpose</a:t>
            </a:r>
            <a:endParaRPr lang="en-US" sz="1600" dirty="0"/>
          </a:p>
          <a:p>
            <a:pPr marL="0" indent="0" hangingPunct="1">
              <a:spcBef>
                <a:spcPts val="2000"/>
              </a:spcBef>
              <a:buSzPts val="2000"/>
              <a:buNone/>
            </a:pPr>
            <a:r>
              <a:rPr lang="en-US" sz="1600" dirty="0"/>
              <a:t>2. Select the chief executive</a:t>
            </a:r>
          </a:p>
          <a:p>
            <a:pPr marL="0" indent="0" hangingPunct="1">
              <a:spcBef>
                <a:spcPts val="2000"/>
              </a:spcBef>
              <a:buSzPts val="2000"/>
              <a:buNone/>
            </a:pPr>
            <a:r>
              <a:rPr lang="en-US" sz="1600" dirty="0"/>
              <a:t>3. Ensure Effective Planning</a:t>
            </a:r>
          </a:p>
          <a:p>
            <a:pPr marL="0" indent="0" hangingPunct="1">
              <a:spcBef>
                <a:spcPts val="2000"/>
              </a:spcBef>
              <a:buSzPts val="2000"/>
              <a:buNone/>
            </a:pPr>
            <a:r>
              <a:rPr lang="en-US" sz="1600" b="1" dirty="0"/>
              <a:t>Provide Oversight</a:t>
            </a:r>
          </a:p>
          <a:p>
            <a:pPr marL="0" indent="0" hangingPunct="1">
              <a:spcBef>
                <a:spcPts val="2000"/>
              </a:spcBef>
              <a:buSzPts val="2000"/>
              <a:buNone/>
            </a:pPr>
            <a:r>
              <a:rPr lang="en-US" sz="1600" dirty="0"/>
              <a:t>1. Support &amp; evaluate the chief executive</a:t>
            </a:r>
          </a:p>
          <a:p>
            <a:pPr marL="0" indent="0" hangingPunct="1">
              <a:spcBef>
                <a:spcPts val="2000"/>
              </a:spcBef>
              <a:buSzPts val="2000"/>
              <a:buNone/>
            </a:pPr>
            <a:r>
              <a:rPr lang="en-US" sz="1600" dirty="0"/>
              <a:t>2. Protect assets and provide proper financial oversight</a:t>
            </a:r>
          </a:p>
          <a:p>
            <a:pPr marL="0" indent="0" hangingPunct="1">
              <a:spcBef>
                <a:spcPts val="2000"/>
              </a:spcBef>
              <a:buSzPts val="2000"/>
              <a:buNone/>
            </a:pPr>
            <a:r>
              <a:rPr lang="en-US" sz="1600" dirty="0"/>
              <a:t>3. Monitor Programs/Services</a:t>
            </a:r>
          </a:p>
          <a:p>
            <a:pPr hangingPunct="1">
              <a:spcBef>
                <a:spcPts val="2000"/>
              </a:spcBef>
              <a:buSzPts val="2000"/>
              <a:buFont typeface="Century Gothic"/>
              <a:buAutoNum type="arabicPeriod"/>
            </a:pPr>
            <a:endParaRPr lang="en-US" sz="1600" dirty="0"/>
          </a:p>
          <a:p>
            <a:pPr hangingPunct="1">
              <a:spcBef>
                <a:spcPts val="2000"/>
              </a:spcBef>
              <a:buSzPts val="2000"/>
              <a:buFont typeface="Century Gothic"/>
              <a:buAutoNum type="arabicPeriod"/>
            </a:pPr>
            <a:endParaRPr lang="en-US" sz="2000" dirty="0"/>
          </a:p>
        </p:txBody>
      </p:sp>
      <p:sp>
        <p:nvSpPr>
          <p:cNvPr id="8" name="Google Shape;273;g5e2a2e5e5f_0_204">
            <a:extLst>
              <a:ext uri="{FF2B5EF4-FFF2-40B4-BE49-F238E27FC236}">
                <a16:creationId xmlns:a16="http://schemas.microsoft.com/office/drawing/2014/main" id="{90545AD7-92C1-4204-929A-C8DD95349176}"/>
              </a:ext>
            </a:extLst>
          </p:cNvPr>
          <p:cNvSpPr txBox="1">
            <a:spLocks/>
          </p:cNvSpPr>
          <p:nvPr/>
        </p:nvSpPr>
        <p:spPr>
          <a:xfrm>
            <a:off x="4664366" y="1324186"/>
            <a:ext cx="4115700" cy="36813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5" tIns="45700" rIns="91425" bIns="45700" anchor="t" anchorCtr="0">
            <a:noAutofit/>
          </a:bodyPr>
          <a:lstStyle>
            <a:lvl1pPr marL="342900" marR="0" indent="-3429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1pPr>
            <a:lvl2pPr marL="742950" marR="0" indent="-2857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2pPr>
            <a:lvl3pPr marL="11430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3pPr>
            <a:lvl4pPr marL="16002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4pPr>
            <a:lvl5pPr marL="2057400" marR="0" indent="-22860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chemeClr val="tx1"/>
                </a:solidFill>
                <a:uFillTx/>
                <a:latin typeface="Verdana"/>
                <a:ea typeface="Verdana"/>
                <a:cs typeface="Verdana"/>
                <a:sym typeface="Verdana"/>
              </a:defRPr>
            </a:lvl5pPr>
            <a:lvl6pPr marL="24574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6pPr>
            <a:lvl7pPr marL="29146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7pPr>
            <a:lvl8pPr marL="33718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8pPr>
            <a:lvl9pPr marL="3829050" marR="0" indent="-171450" algn="l" defTabSz="457200" rtl="0" latinLnBrk="0">
              <a:lnSpc>
                <a:spcPct val="100000"/>
              </a:lnSpc>
              <a:spcBef>
                <a:spcPts val="300"/>
              </a:spcBef>
              <a:spcAft>
                <a:spcPts val="0"/>
              </a:spcAft>
              <a:buClrTx/>
              <a:buSzPct val="100000"/>
              <a:buFont typeface="Arial"/>
              <a:buChar char="•"/>
              <a:tabLst/>
              <a:defRPr sz="1500" b="0" i="0" u="none" strike="noStrike" cap="none" spc="0" baseline="0">
                <a:ln>
                  <a:noFill/>
                </a:ln>
                <a:solidFill>
                  <a:srgbClr val="808080"/>
                </a:solidFill>
                <a:uFillTx/>
                <a:latin typeface="Verdana"/>
                <a:ea typeface="Verdana"/>
                <a:cs typeface="Verdana"/>
                <a:sym typeface="Verdana"/>
              </a:defRPr>
            </a:lvl9pPr>
          </a:lstStyle>
          <a:p>
            <a:pPr marL="0" indent="0" hangingPunct="1">
              <a:spcBef>
                <a:spcPts val="0"/>
              </a:spcBef>
              <a:buSzPts val="2000"/>
              <a:buNone/>
            </a:pPr>
            <a:r>
              <a:rPr lang="en-US" sz="1600" b="1" dirty="0"/>
              <a:t>Engage the Community</a:t>
            </a:r>
          </a:p>
          <a:p>
            <a:pPr marL="0" indent="0" hangingPunct="1">
              <a:spcBef>
                <a:spcPts val="0"/>
              </a:spcBef>
              <a:buSzPts val="2000"/>
              <a:buNone/>
            </a:pPr>
            <a:endParaRPr lang="en-US" sz="1600" dirty="0"/>
          </a:p>
          <a:p>
            <a:pPr marL="0" indent="0" hangingPunct="1">
              <a:spcBef>
                <a:spcPts val="0"/>
              </a:spcBef>
              <a:buSzPts val="2000"/>
              <a:buNone/>
            </a:pPr>
            <a:r>
              <a:rPr lang="en-US" sz="1600" dirty="0"/>
              <a:t>1. Enhance the organization’s public standing</a:t>
            </a:r>
          </a:p>
          <a:p>
            <a:pPr marL="0" indent="0" hangingPunct="1">
              <a:spcBef>
                <a:spcPts val="0"/>
              </a:spcBef>
              <a:buSzPts val="2000"/>
              <a:buNone/>
            </a:pPr>
            <a:r>
              <a:rPr lang="en-US" sz="1600" dirty="0"/>
              <a:t>2. Ensure adequate financial resources</a:t>
            </a:r>
          </a:p>
          <a:p>
            <a:pPr marL="457200" indent="-457200" hangingPunct="1">
              <a:spcBef>
                <a:spcPts val="0"/>
              </a:spcBef>
              <a:buSzPts val="2000"/>
              <a:buFont typeface="Century Gothic"/>
              <a:buAutoNum type="arabicPeriod" startAt="6"/>
            </a:pPr>
            <a:endParaRPr lang="en-US" sz="1600" dirty="0"/>
          </a:p>
          <a:p>
            <a:pPr marL="0" indent="0" hangingPunct="1">
              <a:spcBef>
                <a:spcPts val="0"/>
              </a:spcBef>
              <a:buSzPts val="2000"/>
              <a:buNone/>
            </a:pPr>
            <a:r>
              <a:rPr lang="en-US" sz="1600" b="1" dirty="0"/>
              <a:t>Develop the Board</a:t>
            </a:r>
          </a:p>
          <a:p>
            <a:pPr marL="0" indent="0" hangingPunct="1">
              <a:spcBef>
                <a:spcPts val="2000"/>
              </a:spcBef>
              <a:buSzPts val="2000"/>
              <a:buNone/>
            </a:pPr>
            <a:r>
              <a:rPr lang="en-US" sz="1600" dirty="0"/>
              <a:t>1. Build a competent board through recruitment and training</a:t>
            </a:r>
          </a:p>
          <a:p>
            <a:pPr marL="0" indent="0" hangingPunct="1">
              <a:spcBef>
                <a:spcPts val="2000"/>
              </a:spcBef>
              <a:buSzPts val="2000"/>
              <a:buNone/>
            </a:pPr>
            <a:r>
              <a:rPr lang="en-US" sz="1600" dirty="0"/>
              <a:t>2. Ensure legal and ethical integrity</a:t>
            </a:r>
          </a:p>
        </p:txBody>
      </p:sp>
    </p:spTree>
    <p:extLst>
      <p:ext uri="{BB962C8B-B14F-4D97-AF65-F5344CB8AC3E}">
        <p14:creationId xmlns:p14="http://schemas.microsoft.com/office/powerpoint/2010/main" val="4139867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457200" y="166290"/>
            <a:ext cx="8229600" cy="1143000"/>
          </a:xfrm>
        </p:spPr>
        <p:txBody>
          <a:bodyPr>
            <a:noAutofit/>
          </a:bodyPr>
          <a:lstStyle/>
          <a:p>
            <a:pPr eaLnBrk="1" hangingPunct="1"/>
            <a:r>
              <a:rPr lang="en-US" dirty="0">
                <a:solidFill>
                  <a:srgbClr val="3B2360"/>
                </a:solidFill>
              </a:rPr>
              <a:t>Case Study</a:t>
            </a:r>
            <a:br>
              <a:rPr lang="en-US" dirty="0">
                <a:solidFill>
                  <a:srgbClr val="4D264D"/>
                </a:solidFill>
              </a:rPr>
            </a:br>
            <a:endParaRPr lang="en-US" dirty="0">
              <a:solidFill>
                <a:srgbClr val="4D264D"/>
              </a:solidFill>
            </a:endParaRPr>
          </a:p>
        </p:txBody>
      </p:sp>
      <p:sp>
        <p:nvSpPr>
          <p:cNvPr id="4101" name="Rectangle 5"/>
          <p:cNvSpPr>
            <a:spLocks noGrp="1" noChangeArrowheads="1"/>
          </p:cNvSpPr>
          <p:nvPr>
            <p:ph type="body" idx="1"/>
          </p:nvPr>
        </p:nvSpPr>
        <p:spPr>
          <a:xfrm>
            <a:off x="457200" y="1309290"/>
            <a:ext cx="8229600" cy="4234543"/>
          </a:xfrm>
        </p:spPr>
        <p:txBody>
          <a:bodyPr>
            <a:normAutofit/>
          </a:bodyPr>
          <a:lstStyle/>
          <a:p>
            <a:pPr marL="0" indent="0">
              <a:spcBef>
                <a:spcPct val="0"/>
              </a:spcBef>
              <a:spcAft>
                <a:spcPts val="2400"/>
              </a:spcAft>
              <a:buNone/>
            </a:pPr>
            <a:r>
              <a:rPr lang="en-US" sz="1600" dirty="0"/>
              <a:t>Your organization has </a:t>
            </a:r>
            <a:r>
              <a:rPr lang="en-US" dirty="0"/>
              <a:t>developed a fundraising plan.  Board and staff are working together to meet fund development goals.  Mid-way through the year you are accomplishing 90% of what you intended to accomplish under the plan.</a:t>
            </a:r>
          </a:p>
          <a:p>
            <a:pPr marL="0" indent="0" eaLnBrk="1" hangingPunct="1">
              <a:spcBef>
                <a:spcPct val="0"/>
              </a:spcBef>
              <a:spcAft>
                <a:spcPts val="2400"/>
              </a:spcAft>
              <a:buNone/>
            </a:pPr>
            <a:r>
              <a:rPr lang="en-US" sz="1600" dirty="0"/>
              <a:t>An officer of the board identifies an opportunity for a new fundraising event.  Without consulting the E.D. or the rest of the board, the board officer commits the organization to the event and to the payment of deposits and other up-front costs because she sees this as a “can’t miss opportunity.”  The officer presents the idea as a fait accompli at the next board meeting. </a:t>
            </a:r>
          </a:p>
        </p:txBody>
      </p:sp>
    </p:spTree>
    <p:extLst>
      <p:ext uri="{BB962C8B-B14F-4D97-AF65-F5344CB8AC3E}">
        <p14:creationId xmlns:p14="http://schemas.microsoft.com/office/powerpoint/2010/main" val="329392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ox(in)">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1">
                                            <p:txEl>
                                              <p:pRg st="1" end="1"/>
                                            </p:txEl>
                                          </p:spTgt>
                                        </p:tgtEl>
                                        <p:attrNameLst>
                                          <p:attrName>style.visibility</p:attrName>
                                        </p:attrNameLst>
                                      </p:cBhvr>
                                      <p:to>
                                        <p:strVal val="visible"/>
                                      </p:to>
                                    </p:set>
                                    <p:animEffect transition="in" filter="box(in)">
                                      <p:cBhvr>
                                        <p:cTn id="12" dur="500"/>
                                        <p:tgtEl>
                                          <p:spTgt spid="4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5FCA-3669-C24D-8D2A-CB38101A58F3}"/>
              </a:ext>
            </a:extLst>
          </p:cNvPr>
          <p:cNvSpPr>
            <a:spLocks noGrp="1"/>
          </p:cNvSpPr>
          <p:nvPr>
            <p:ph type="title"/>
          </p:nvPr>
        </p:nvSpPr>
        <p:spPr>
          <a:xfrm>
            <a:off x="457200" y="241613"/>
            <a:ext cx="8229600" cy="742185"/>
          </a:xfrm>
        </p:spPr>
        <p:txBody>
          <a:bodyPr/>
          <a:lstStyle/>
          <a:p>
            <a:r>
              <a:rPr lang="en-US" dirty="0">
                <a:solidFill>
                  <a:srgbClr val="3B2360"/>
                </a:solidFill>
              </a:rPr>
              <a:t>Breakout Rooms: 6 minutes</a:t>
            </a:r>
          </a:p>
        </p:txBody>
      </p:sp>
      <p:sp>
        <p:nvSpPr>
          <p:cNvPr id="3" name="Content Placeholder 2">
            <a:extLst>
              <a:ext uri="{FF2B5EF4-FFF2-40B4-BE49-F238E27FC236}">
                <a16:creationId xmlns:a16="http://schemas.microsoft.com/office/drawing/2014/main" id="{C0481B30-B0E6-284B-886F-66D0C3583824}"/>
              </a:ext>
            </a:extLst>
          </p:cNvPr>
          <p:cNvSpPr>
            <a:spLocks noGrp="1"/>
          </p:cNvSpPr>
          <p:nvPr>
            <p:ph idx="1"/>
          </p:nvPr>
        </p:nvSpPr>
        <p:spPr>
          <a:xfrm>
            <a:off x="457200" y="1438655"/>
            <a:ext cx="8229600" cy="3503983"/>
          </a:xfrm>
        </p:spPr>
        <p:txBody>
          <a:bodyPr/>
          <a:lstStyle/>
          <a:p>
            <a:pPr lvl="1"/>
            <a:endParaRPr lang="en-US" sz="1800" dirty="0"/>
          </a:p>
          <a:p>
            <a:endParaRPr lang="en-US" dirty="0"/>
          </a:p>
        </p:txBody>
      </p:sp>
      <p:sp>
        <p:nvSpPr>
          <p:cNvPr id="5" name="TextBox 4">
            <a:extLst>
              <a:ext uri="{FF2B5EF4-FFF2-40B4-BE49-F238E27FC236}">
                <a16:creationId xmlns:a16="http://schemas.microsoft.com/office/drawing/2014/main" id="{091F3809-E6CA-50D6-83F0-44DFEA2DF5B5}"/>
              </a:ext>
            </a:extLst>
          </p:cNvPr>
          <p:cNvSpPr txBox="1"/>
          <p:nvPr/>
        </p:nvSpPr>
        <p:spPr>
          <a:xfrm>
            <a:off x="457200" y="2207491"/>
            <a:ext cx="6430818"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n-US" dirty="0">
                <a:latin typeface="Verdana" panose="020B0604030504040204" pitchFamily="34" charset="0"/>
                <a:ea typeface="Verdana" panose="020B0604030504040204" pitchFamily="34" charset="0"/>
              </a:rPr>
              <a:t>What do you do?</a:t>
            </a:r>
          </a:p>
          <a:p>
            <a:pPr lvl="0"/>
            <a:endParaRPr lang="en-US" dirty="0">
              <a:latin typeface="Verdana" panose="020B0604030504040204" pitchFamily="34" charset="0"/>
              <a:ea typeface="Verdana" panose="020B0604030504040204" pitchFamily="34" charset="0"/>
            </a:endParaRPr>
          </a:p>
          <a:p>
            <a:pPr lvl="0"/>
            <a:r>
              <a:rPr lang="en-US" dirty="0">
                <a:latin typeface="Verdana" panose="020B0604030504040204" pitchFamily="34" charset="0"/>
                <a:ea typeface="Verdana" panose="020B0604030504040204" pitchFamily="34" charset="0"/>
              </a:rPr>
              <a:t>How will you address the board officer’s actions?</a:t>
            </a:r>
          </a:p>
          <a:p>
            <a:pPr lvl="0"/>
            <a:endParaRPr lang="en-US" dirty="0">
              <a:latin typeface="Verdana" panose="020B0604030504040204" pitchFamily="34" charset="0"/>
              <a:ea typeface="Verdana" panose="020B0604030504040204" pitchFamily="34" charset="0"/>
            </a:endParaRPr>
          </a:p>
          <a:p>
            <a:pPr lvl="0"/>
            <a:r>
              <a:rPr lang="en-US" dirty="0">
                <a:latin typeface="Verdana" panose="020B0604030504040204" pitchFamily="34" charset="0"/>
                <a:ea typeface="Verdana" panose="020B0604030504040204" pitchFamily="34" charset="0"/>
              </a:rPr>
              <a:t>How will you handle the commitment of organization funds?</a:t>
            </a:r>
          </a:p>
          <a:p>
            <a:pPr lvl="0"/>
            <a:endParaRPr lang="en-US" dirty="0"/>
          </a:p>
        </p:txBody>
      </p:sp>
    </p:spTree>
    <p:extLst>
      <p:ext uri="{BB962C8B-B14F-4D97-AF65-F5344CB8AC3E}">
        <p14:creationId xmlns:p14="http://schemas.microsoft.com/office/powerpoint/2010/main" val="333631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50506" y="315888"/>
            <a:ext cx="8229600" cy="742185"/>
          </a:xfrm>
        </p:spPr>
        <p:txBody>
          <a:bodyPr>
            <a:normAutofit fontScale="90000"/>
          </a:bodyPr>
          <a:lstStyle/>
          <a:p>
            <a:r>
              <a:rPr lang="en-US" dirty="0">
                <a:solidFill>
                  <a:srgbClr val="3B2360"/>
                </a:solidFill>
              </a:rPr>
              <a:t>Developing the Board: Structure</a:t>
            </a:r>
          </a:p>
        </p:txBody>
      </p:sp>
      <p:sp>
        <p:nvSpPr>
          <p:cNvPr id="16" name="Content Placeholder 15"/>
          <p:cNvSpPr>
            <a:spLocks noGrp="1"/>
          </p:cNvSpPr>
          <p:nvPr>
            <p:ph idx="1"/>
          </p:nvPr>
        </p:nvSpPr>
        <p:spPr>
          <a:xfrm>
            <a:off x="457200" y="1438655"/>
            <a:ext cx="8229600" cy="3503983"/>
          </a:xfrm>
        </p:spPr>
        <p:txBody>
          <a:bodyPr>
            <a:normAutofit fontScale="92500" lnSpcReduction="20000"/>
          </a:bodyPr>
          <a:lstStyle/>
          <a:p>
            <a:r>
              <a:rPr lang="en-US" sz="2400" dirty="0"/>
              <a:t>What’s the right size?</a:t>
            </a:r>
          </a:p>
          <a:p>
            <a:endParaRPr lang="en-US" sz="2400" dirty="0"/>
          </a:p>
          <a:p>
            <a:r>
              <a:rPr lang="en-US" sz="2400" dirty="0"/>
              <a:t>How many committees should there be?  What are they?</a:t>
            </a:r>
          </a:p>
          <a:p>
            <a:endParaRPr lang="en-US" sz="2400" dirty="0"/>
          </a:p>
          <a:p>
            <a:r>
              <a:rPr lang="en-US" sz="2400" dirty="0"/>
              <a:t>What should Board–Committee interaction look like?</a:t>
            </a:r>
          </a:p>
          <a:p>
            <a:pPr marL="0" indent="0">
              <a:buNone/>
            </a:pPr>
            <a:endParaRPr lang="en-US" sz="2400" dirty="0"/>
          </a:p>
          <a:p>
            <a:r>
              <a:rPr lang="en-US" sz="2400" dirty="0"/>
              <a:t>Should there be term limits?</a:t>
            </a:r>
          </a:p>
          <a:p>
            <a:endParaRPr lang="en-US" sz="2400" dirty="0"/>
          </a:p>
          <a:p>
            <a:r>
              <a:rPr lang="en-US" sz="2400" dirty="0"/>
              <a:t>What officers do we need? How should they be selected?</a:t>
            </a:r>
          </a:p>
          <a:p>
            <a:endParaRPr lang="en-US" sz="2400" b="1" dirty="0"/>
          </a:p>
        </p:txBody>
      </p:sp>
    </p:spTree>
    <p:extLst>
      <p:ext uri="{BB962C8B-B14F-4D97-AF65-F5344CB8AC3E}">
        <p14:creationId xmlns:p14="http://schemas.microsoft.com/office/powerpoint/2010/main" val="120126992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50506" y="315888"/>
            <a:ext cx="8229600" cy="742185"/>
          </a:xfrm>
        </p:spPr>
        <p:txBody>
          <a:bodyPr>
            <a:normAutofit fontScale="90000"/>
          </a:bodyPr>
          <a:lstStyle/>
          <a:p>
            <a:r>
              <a:rPr lang="en-US" dirty="0">
                <a:solidFill>
                  <a:srgbClr val="3B2360"/>
                </a:solidFill>
              </a:rPr>
              <a:t>Developing the Board: Structure</a:t>
            </a:r>
          </a:p>
        </p:txBody>
      </p:sp>
      <p:pic>
        <p:nvPicPr>
          <p:cNvPr id="1026" name="Picture 2" descr="https://images.squarespace-cdn.com/content/v1/5b9fd9cc2487fd198ffd5c40/946ea616-7087-44d5-8291-4c83cedcd44f/image-asset.jpg">
            <a:extLst>
              <a:ext uri="{FF2B5EF4-FFF2-40B4-BE49-F238E27FC236}">
                <a16:creationId xmlns:a16="http://schemas.microsoft.com/office/drawing/2014/main" id="{33A8DA2C-A9E4-4D98-AD5E-88250514E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507485"/>
            <a:ext cx="3364569" cy="25153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4">
            <a:extLst>
              <a:ext uri="{FF2B5EF4-FFF2-40B4-BE49-F238E27FC236}">
                <a16:creationId xmlns:a16="http://schemas.microsoft.com/office/drawing/2014/main" id="{011A932B-20D6-4509-BE75-0C9FC9B003FA}"/>
              </a:ext>
            </a:extLst>
          </p:cNvPr>
          <p:cNvSpPr txBox="1">
            <a:spLocks/>
          </p:cNvSpPr>
          <p:nvPr/>
        </p:nvSpPr>
        <p:spPr>
          <a:xfrm>
            <a:off x="1068537" y="1852590"/>
            <a:ext cx="2427644" cy="45246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7500"/>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algn="ctr" hangingPunct="1"/>
            <a:r>
              <a:rPr lang="en-US" sz="1800" dirty="0">
                <a:solidFill>
                  <a:srgbClr val="3B2360"/>
                </a:solidFill>
              </a:rPr>
              <a:t>3 Committee Model</a:t>
            </a:r>
          </a:p>
        </p:txBody>
      </p:sp>
      <p:pic>
        <p:nvPicPr>
          <p:cNvPr id="1028" name="Picture 4" descr="How to Build a Nonprofit Board of Directors">
            <a:extLst>
              <a:ext uri="{FF2B5EF4-FFF2-40B4-BE49-F238E27FC236}">
                <a16:creationId xmlns:a16="http://schemas.microsoft.com/office/drawing/2014/main" id="{DB2295F1-3F9D-4B7A-A836-069959E56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282" y="2609850"/>
            <a:ext cx="4821968" cy="2641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4">
            <a:extLst>
              <a:ext uri="{FF2B5EF4-FFF2-40B4-BE49-F238E27FC236}">
                <a16:creationId xmlns:a16="http://schemas.microsoft.com/office/drawing/2014/main" id="{EF54B9AF-0B78-4C77-8796-2C444E934827}"/>
              </a:ext>
            </a:extLst>
          </p:cNvPr>
          <p:cNvSpPr txBox="1">
            <a:spLocks/>
          </p:cNvSpPr>
          <p:nvPr/>
        </p:nvSpPr>
        <p:spPr>
          <a:xfrm>
            <a:off x="5557987" y="1858942"/>
            <a:ext cx="2427644" cy="45246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7500"/>
          </a:bodyPr>
          <a:lstStyle>
            <a:lvl1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1pPr>
            <a:lvl2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2pPr>
            <a:lvl3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3pPr>
            <a:lvl4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4pPr>
            <a:lvl5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5pPr>
            <a:lvl6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6pPr>
            <a:lvl7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7pPr>
            <a:lvl8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8pPr>
            <a:lvl9pPr marL="0" marR="0" indent="0" algn="l" defTabSz="457200" rtl="0" latinLnBrk="0">
              <a:lnSpc>
                <a:spcPct val="100000"/>
              </a:lnSpc>
              <a:spcBef>
                <a:spcPts val="0"/>
              </a:spcBef>
              <a:spcAft>
                <a:spcPts val="0"/>
              </a:spcAft>
              <a:buClrTx/>
              <a:buSzTx/>
              <a:buFontTx/>
              <a:buNone/>
              <a:tabLst/>
              <a:defRPr sz="4000" b="0" i="0" u="none" strike="noStrike" cap="none" spc="0" baseline="0">
                <a:ln>
                  <a:noFill/>
                </a:ln>
                <a:solidFill>
                  <a:srgbClr val="331E54"/>
                </a:solidFill>
                <a:uFillTx/>
                <a:latin typeface="Verdana"/>
                <a:ea typeface="Verdana"/>
                <a:cs typeface="Verdana"/>
                <a:sym typeface="Verdana"/>
              </a:defRPr>
            </a:lvl9pPr>
          </a:lstStyle>
          <a:p>
            <a:pPr algn="ctr" hangingPunct="1"/>
            <a:r>
              <a:rPr lang="en-US" sz="1800" dirty="0">
                <a:solidFill>
                  <a:srgbClr val="3B2360"/>
                </a:solidFill>
              </a:rPr>
              <a:t>Traditional Model</a:t>
            </a:r>
          </a:p>
        </p:txBody>
      </p:sp>
    </p:spTree>
    <p:extLst>
      <p:ext uri="{BB962C8B-B14F-4D97-AF65-F5344CB8AC3E}">
        <p14:creationId xmlns:p14="http://schemas.microsoft.com/office/powerpoint/2010/main" val="22407654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281"/>
            <a:ext cx="8229600" cy="742185"/>
          </a:xfrm>
        </p:spPr>
        <p:txBody>
          <a:bodyPr>
            <a:noAutofit/>
          </a:bodyPr>
          <a:lstStyle/>
          <a:p>
            <a:r>
              <a:rPr lang="en-US" sz="2400" b="1" dirty="0">
                <a:solidFill>
                  <a:schemeClr val="tx1"/>
                </a:solidFill>
              </a:rPr>
              <a:t>Do we have the right people on the board now?</a:t>
            </a:r>
            <a:br>
              <a:rPr lang="en-US" sz="2400" b="1" dirty="0">
                <a:solidFill>
                  <a:schemeClr val="tx1"/>
                </a:solidFill>
              </a:rPr>
            </a:br>
            <a:br>
              <a:rPr lang="en-US" sz="2400" b="1" dirty="0">
                <a:solidFill>
                  <a:schemeClr val="tx1"/>
                </a:solidFill>
              </a:rPr>
            </a:br>
            <a:br>
              <a:rPr lang="en-US" sz="2400" b="1" dirty="0">
                <a:solidFill>
                  <a:schemeClr val="tx1"/>
                </a:solidFill>
              </a:rPr>
            </a:br>
            <a:r>
              <a:rPr lang="en-US" sz="2400" b="1" dirty="0">
                <a:solidFill>
                  <a:schemeClr val="tx1"/>
                </a:solidFill>
              </a:rPr>
              <a:t>                       Who or what are we missing?</a:t>
            </a:r>
            <a:br>
              <a:rPr lang="en-US" sz="2400" b="1" dirty="0">
                <a:solidFill>
                  <a:schemeClr val="tx1"/>
                </a:solidFill>
              </a:rPr>
            </a:br>
            <a:br>
              <a:rPr lang="en-US" sz="2400" b="1" dirty="0">
                <a:solidFill>
                  <a:schemeClr val="tx1"/>
                </a:solidFill>
              </a:rPr>
            </a:br>
            <a:r>
              <a:rPr lang="en-US" sz="2400" b="1" dirty="0">
                <a:solidFill>
                  <a:schemeClr val="tx1"/>
                </a:solidFill>
              </a:rPr>
              <a:t>					</a:t>
            </a:r>
            <a:br>
              <a:rPr lang="en-US" sz="2400" b="1" dirty="0">
                <a:solidFill>
                  <a:schemeClr val="tx1"/>
                </a:solidFill>
              </a:rPr>
            </a:br>
            <a:r>
              <a:rPr lang="en-US" sz="2400" b="1" dirty="0">
                <a:solidFill>
                  <a:schemeClr val="tx1"/>
                </a:solidFill>
              </a:rPr>
              <a:t>					</a:t>
            </a:r>
            <a:br>
              <a:rPr lang="en-US" sz="1800" b="1" dirty="0">
                <a:solidFill>
                  <a:schemeClr val="tx1"/>
                </a:solidFill>
              </a:rPr>
            </a:br>
            <a:r>
              <a:rPr lang="en-US" sz="1800" b="1" dirty="0">
                <a:solidFill>
                  <a:schemeClr val="tx1"/>
                </a:solidFill>
              </a:rPr>
              <a:t>   -</a:t>
            </a:r>
            <a:r>
              <a:rPr lang="en-US" sz="2400" b="1" dirty="0">
                <a:solidFill>
                  <a:schemeClr val="tx1"/>
                </a:solidFill>
              </a:rPr>
              <a:t> bouquet</a:t>
            </a:r>
          </a:p>
        </p:txBody>
      </p:sp>
      <p:sp>
        <p:nvSpPr>
          <p:cNvPr id="4" name="Rectangle 3"/>
          <p:cNvSpPr/>
          <p:nvPr/>
        </p:nvSpPr>
        <p:spPr>
          <a:xfrm>
            <a:off x="274236" y="316320"/>
            <a:ext cx="8648091" cy="646331"/>
          </a:xfrm>
          <a:prstGeom prst="rect">
            <a:avLst/>
          </a:prstGeom>
        </p:spPr>
        <p:txBody>
          <a:bodyPr wrap="square">
            <a:spAutoFit/>
          </a:bodyPr>
          <a:lstStyle/>
          <a:p>
            <a:r>
              <a:rPr lang="en-US" sz="3600" dirty="0">
                <a:solidFill>
                  <a:srgbClr val="3B2360"/>
                </a:solidFill>
                <a:latin typeface="Verdana"/>
                <a:cs typeface="Verdana"/>
              </a:rPr>
              <a:t>Developing the Board: Composition</a:t>
            </a:r>
          </a:p>
        </p:txBody>
      </p:sp>
      <p:pic>
        <p:nvPicPr>
          <p:cNvPr id="5" name="Picture 4">
            <a:extLst>
              <a:ext uri="{FF2B5EF4-FFF2-40B4-BE49-F238E27FC236}">
                <a16:creationId xmlns:a16="http://schemas.microsoft.com/office/drawing/2014/main" id="{2FE0E895-56C0-8446-A93F-661A4C599DA1}"/>
              </a:ext>
            </a:extLst>
          </p:cNvPr>
          <p:cNvPicPr>
            <a:picLocks noChangeAspect="1"/>
          </p:cNvPicPr>
          <p:nvPr/>
        </p:nvPicPr>
        <p:blipFill>
          <a:blip r:embed="rId2"/>
          <a:stretch>
            <a:fillRect/>
          </a:stretch>
        </p:blipFill>
        <p:spPr>
          <a:xfrm>
            <a:off x="93039" y="3762031"/>
            <a:ext cx="2833041" cy="2607190"/>
          </a:xfrm>
          <a:prstGeom prst="rect">
            <a:avLst/>
          </a:prstGeom>
        </p:spPr>
      </p:pic>
      <p:sp>
        <p:nvSpPr>
          <p:cNvPr id="11" name="TextBox 10">
            <a:extLst>
              <a:ext uri="{FF2B5EF4-FFF2-40B4-BE49-F238E27FC236}">
                <a16:creationId xmlns:a16="http://schemas.microsoft.com/office/drawing/2014/main" id="{3777F8C4-8DFF-9A4B-A5EF-707EBB30DAA6}"/>
              </a:ext>
            </a:extLst>
          </p:cNvPr>
          <p:cNvSpPr txBox="1"/>
          <p:nvPr/>
        </p:nvSpPr>
        <p:spPr>
          <a:xfrm>
            <a:off x="3147568" y="4529616"/>
            <a:ext cx="456046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 lot of different flowers make a bouquet</a:t>
            </a:r>
          </a:p>
          <a:p>
            <a:pPr marL="0" marR="0" indent="0" algn="l" defTabSz="457200" rtl="0" fontAlgn="auto" latinLnBrk="0" hangingPunct="0">
              <a:lnSpc>
                <a:spcPct val="100000"/>
              </a:lnSpc>
              <a:spcBef>
                <a:spcPts val="0"/>
              </a:spcBef>
              <a:spcAft>
                <a:spcPts val="0"/>
              </a:spcAft>
              <a:buClrTx/>
              <a:buSzTx/>
              <a:buFontTx/>
              <a:buNone/>
              <a:tabLst/>
            </a:pPr>
            <a:r>
              <a:rPr lang="en-US" dirty="0"/>
              <a:t>                                                              </a:t>
            </a:r>
            <a:r>
              <a:rPr lang="en-US" sz="1400" dirty="0"/>
              <a:t>- Muslim origin</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19789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770"/>
            <a:ext cx="8229600" cy="742185"/>
          </a:xfrm>
        </p:spPr>
        <p:txBody>
          <a:bodyPr>
            <a:normAutofit fontScale="90000"/>
          </a:bodyPr>
          <a:lstStyle/>
          <a:p>
            <a:pPr algn="ctr"/>
            <a:r>
              <a:rPr lang="en-US" sz="4400" dirty="0">
                <a:solidFill>
                  <a:srgbClr val="3B2360"/>
                </a:solidFill>
              </a:rPr>
              <a:t>Board Leadership Institute</a:t>
            </a:r>
            <a:r>
              <a:rPr lang="en-US" dirty="0"/>
              <a:t>	</a:t>
            </a:r>
            <a:br>
              <a:rPr lang="en-US" dirty="0"/>
            </a:br>
            <a:endParaRPr lang="en-US" dirty="0"/>
          </a:p>
        </p:txBody>
      </p:sp>
      <p:sp>
        <p:nvSpPr>
          <p:cNvPr id="4" name="Text Placeholder 3"/>
          <p:cNvSpPr>
            <a:spLocks noGrp="1"/>
          </p:cNvSpPr>
          <p:nvPr>
            <p:ph type="body" sz="quarter" idx="13"/>
          </p:nvPr>
        </p:nvSpPr>
        <p:spPr>
          <a:xfrm>
            <a:off x="457200" y="3679588"/>
            <a:ext cx="8229600" cy="658102"/>
          </a:xfrm>
        </p:spPr>
        <p:txBody>
          <a:bodyPr>
            <a:normAutofit/>
          </a:bodyPr>
          <a:lstStyle/>
          <a:p>
            <a:pPr marL="0" indent="0" algn="ctr">
              <a:buNone/>
            </a:pPr>
            <a:r>
              <a:rPr lang="en-US" sz="3600" dirty="0"/>
              <a:t>Module I: Board Service 101</a:t>
            </a:r>
          </a:p>
          <a:p>
            <a:pPr marL="0" indent="0" algn="ctr">
              <a:buNone/>
            </a:pPr>
            <a:endParaRPr lang="en-US" sz="3600" dirty="0"/>
          </a:p>
        </p:txBody>
      </p:sp>
      <p:pic>
        <p:nvPicPr>
          <p:cNvPr id="6" name="Picture 9" descr="Picture 9"/>
          <p:cNvPicPr>
            <a:picLocks noChangeAspect="1"/>
          </p:cNvPicPr>
          <p:nvPr/>
        </p:nvPicPr>
        <p:blipFill>
          <a:blip r:embed="rId2"/>
          <a:srcRect l="4211" t="6362" r="18257" b="66284"/>
          <a:stretch>
            <a:fillRect/>
          </a:stretch>
        </p:blipFill>
        <p:spPr>
          <a:xfrm>
            <a:off x="-245329" y="0"/>
            <a:ext cx="10001964" cy="1984918"/>
          </a:xfrm>
          <a:prstGeom prst="rect">
            <a:avLst/>
          </a:prstGeom>
          <a:ln w="12700">
            <a:miter lim="400000"/>
          </a:ln>
        </p:spPr>
      </p:pic>
      <p:sp>
        <p:nvSpPr>
          <p:cNvPr id="8"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9"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 name="Rectangle 2">
            <a:extLst>
              <a:ext uri="{FF2B5EF4-FFF2-40B4-BE49-F238E27FC236}">
                <a16:creationId xmlns:a16="http://schemas.microsoft.com/office/drawing/2014/main" id="{4E5104A3-24A8-4D4A-9EBB-835F4C8641DD}"/>
              </a:ext>
            </a:extLst>
          </p:cNvPr>
          <p:cNvSpPr/>
          <p:nvPr/>
        </p:nvSpPr>
        <p:spPr>
          <a:xfrm>
            <a:off x="4046054" y="4367769"/>
            <a:ext cx="1051891" cy="369332"/>
          </a:xfrm>
          <a:prstGeom prst="rect">
            <a:avLst/>
          </a:prstGeom>
        </p:spPr>
        <p:txBody>
          <a:bodyPr wrap="none">
            <a:spAutoFit/>
          </a:bodyPr>
          <a:lstStyle/>
          <a:p>
            <a:pPr algn="ctr"/>
            <a:r>
              <a:rPr lang="en-US" dirty="0"/>
              <a:t>Session 1</a:t>
            </a:r>
          </a:p>
        </p:txBody>
      </p:sp>
    </p:spTree>
    <p:extLst>
      <p:ext uri="{BB962C8B-B14F-4D97-AF65-F5344CB8AC3E}">
        <p14:creationId xmlns:p14="http://schemas.microsoft.com/office/powerpoint/2010/main" val="21845768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3976"/>
            <a:ext cx="8229600" cy="742185"/>
          </a:xfrm>
        </p:spPr>
        <p:txBody>
          <a:bodyPr>
            <a:noAutofit/>
          </a:bodyPr>
          <a:lstStyle/>
          <a:p>
            <a:pPr algn="ctr"/>
            <a:br>
              <a:rPr lang="en-US" sz="2400" dirty="0">
                <a:solidFill>
                  <a:schemeClr val="tx1"/>
                </a:solidFill>
              </a:rPr>
            </a:br>
            <a:br>
              <a:rPr lang="en-US" sz="2400" dirty="0">
                <a:solidFill>
                  <a:schemeClr val="tx1"/>
                </a:solidFill>
              </a:rPr>
            </a:br>
            <a:r>
              <a:rPr lang="en-US" sz="2400" i="1" dirty="0">
                <a:solidFill>
                  <a:srgbClr val="0070C0"/>
                </a:solidFill>
              </a:rPr>
              <a:t>The structure of your Board will be driven by your organization’s mission and goals</a:t>
            </a:r>
          </a:p>
        </p:txBody>
      </p:sp>
      <p:sp>
        <p:nvSpPr>
          <p:cNvPr id="4" name="Rectangle 3"/>
          <p:cNvSpPr/>
          <p:nvPr/>
        </p:nvSpPr>
        <p:spPr>
          <a:xfrm>
            <a:off x="274235" y="316320"/>
            <a:ext cx="8638855" cy="646331"/>
          </a:xfrm>
          <a:prstGeom prst="rect">
            <a:avLst/>
          </a:prstGeom>
        </p:spPr>
        <p:txBody>
          <a:bodyPr wrap="square">
            <a:spAutoFit/>
          </a:bodyPr>
          <a:lstStyle/>
          <a:p>
            <a:r>
              <a:rPr lang="en-US" sz="3600" dirty="0">
                <a:solidFill>
                  <a:srgbClr val="3B2360"/>
                </a:solidFill>
                <a:latin typeface="Verdana"/>
                <a:cs typeface="Verdana"/>
              </a:rPr>
              <a:t>Developing the Board: Setting Goals</a:t>
            </a:r>
          </a:p>
        </p:txBody>
      </p:sp>
    </p:spTree>
    <p:extLst>
      <p:ext uri="{BB962C8B-B14F-4D97-AF65-F5344CB8AC3E}">
        <p14:creationId xmlns:p14="http://schemas.microsoft.com/office/powerpoint/2010/main" val="85562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F6A3-44D1-C444-8C8A-CA6B791D2FB7}"/>
              </a:ext>
            </a:extLst>
          </p:cNvPr>
          <p:cNvSpPr>
            <a:spLocks noGrp="1"/>
          </p:cNvSpPr>
          <p:nvPr>
            <p:ph type="title"/>
          </p:nvPr>
        </p:nvSpPr>
        <p:spPr/>
        <p:txBody>
          <a:bodyPr/>
          <a:lstStyle/>
          <a:p>
            <a:r>
              <a:rPr lang="en-US" dirty="0"/>
              <a:t>Breakout Rooms: 8 minutes</a:t>
            </a:r>
          </a:p>
        </p:txBody>
      </p:sp>
      <p:sp>
        <p:nvSpPr>
          <p:cNvPr id="3" name="Content Placeholder 2">
            <a:extLst>
              <a:ext uri="{FF2B5EF4-FFF2-40B4-BE49-F238E27FC236}">
                <a16:creationId xmlns:a16="http://schemas.microsoft.com/office/drawing/2014/main" id="{96E1BA35-6802-5C43-A3A1-9E8CC23D48D4}"/>
              </a:ext>
            </a:extLst>
          </p:cNvPr>
          <p:cNvSpPr>
            <a:spLocks noGrp="1"/>
          </p:cNvSpPr>
          <p:nvPr>
            <p:ph idx="1"/>
          </p:nvPr>
        </p:nvSpPr>
        <p:spPr>
          <a:xfrm>
            <a:off x="457200" y="1677008"/>
            <a:ext cx="8229600" cy="3503983"/>
          </a:xfrm>
        </p:spPr>
        <p:txBody>
          <a:bodyPr>
            <a:normAutofit fontScale="85000" lnSpcReduction="20000"/>
          </a:bodyPr>
          <a:lstStyle/>
          <a:p>
            <a:r>
              <a:rPr lang="en-US" sz="2400" dirty="0"/>
              <a:t>Discuss:</a:t>
            </a:r>
          </a:p>
          <a:p>
            <a:pPr lvl="1"/>
            <a:r>
              <a:rPr lang="en-US" sz="2400" dirty="0"/>
              <a:t>What are your goals for your BOARD and your ORGANIZATION over the next 2-3 years?</a:t>
            </a:r>
          </a:p>
          <a:p>
            <a:pPr lvl="1"/>
            <a:r>
              <a:rPr lang="en-US" sz="2400" dirty="0"/>
              <a:t>What skills, attributes, identities, or styles are needed on your board to reach those goals?</a:t>
            </a:r>
          </a:p>
          <a:p>
            <a:pPr lvl="1"/>
            <a:r>
              <a:rPr lang="en-US" sz="2400" dirty="0"/>
              <a:t>Which of these is currently missing on your board?</a:t>
            </a:r>
          </a:p>
          <a:p>
            <a:pPr lvl="1"/>
            <a:r>
              <a:rPr lang="en-US" sz="2400" dirty="0"/>
              <a:t>What strategies might you use to recruit to fill those gaps?</a:t>
            </a:r>
          </a:p>
          <a:p>
            <a:pPr lvl="1"/>
            <a:endParaRPr lang="en-US" sz="2400" dirty="0"/>
          </a:p>
          <a:p>
            <a:pPr marL="457200" lvl="1" indent="0">
              <a:buNone/>
            </a:pPr>
            <a:r>
              <a:rPr lang="en-US" sz="2400" dirty="0"/>
              <a:t>Be prepared to share one strategic goal for board development or one characteristic you are trying to recruit for currently (in the chat).</a:t>
            </a:r>
          </a:p>
        </p:txBody>
      </p:sp>
    </p:spTree>
    <p:extLst>
      <p:ext uri="{BB962C8B-B14F-4D97-AF65-F5344CB8AC3E}">
        <p14:creationId xmlns:p14="http://schemas.microsoft.com/office/powerpoint/2010/main" val="91749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235" y="316320"/>
            <a:ext cx="8638855" cy="646331"/>
          </a:xfrm>
          <a:prstGeom prst="rect">
            <a:avLst/>
          </a:prstGeom>
        </p:spPr>
        <p:txBody>
          <a:bodyPr wrap="square">
            <a:spAutoFit/>
          </a:bodyPr>
          <a:lstStyle/>
          <a:p>
            <a:r>
              <a:rPr lang="en-US" sz="3600" dirty="0">
                <a:solidFill>
                  <a:srgbClr val="3B2360"/>
                </a:solidFill>
                <a:latin typeface="Verdana"/>
                <a:cs typeface="Verdana"/>
              </a:rPr>
              <a:t>Developing the Board: Taking Stock</a:t>
            </a:r>
          </a:p>
        </p:txBody>
      </p:sp>
      <p:pic>
        <p:nvPicPr>
          <p:cNvPr id="8" name="Picture 7">
            <a:extLst>
              <a:ext uri="{FF2B5EF4-FFF2-40B4-BE49-F238E27FC236}">
                <a16:creationId xmlns:a16="http://schemas.microsoft.com/office/drawing/2014/main" id="{53F77EA4-B5E1-4D68-8EC7-6C5EE560BE5E}"/>
              </a:ext>
            </a:extLst>
          </p:cNvPr>
          <p:cNvPicPr>
            <a:picLocks noChangeAspect="1"/>
          </p:cNvPicPr>
          <p:nvPr/>
        </p:nvPicPr>
        <p:blipFill rotWithShape="1">
          <a:blip r:embed="rId2"/>
          <a:srcRect l="11893" t="51500" r="70120" b="38475"/>
          <a:stretch/>
        </p:blipFill>
        <p:spPr>
          <a:xfrm>
            <a:off x="274235" y="1442819"/>
            <a:ext cx="8587608" cy="1346200"/>
          </a:xfrm>
          <a:prstGeom prst="rect">
            <a:avLst/>
          </a:prstGeom>
        </p:spPr>
      </p:pic>
      <p:sp>
        <p:nvSpPr>
          <p:cNvPr id="9" name="TextBox 8">
            <a:extLst>
              <a:ext uri="{FF2B5EF4-FFF2-40B4-BE49-F238E27FC236}">
                <a16:creationId xmlns:a16="http://schemas.microsoft.com/office/drawing/2014/main" id="{03DE2D7A-7C12-4B8A-AF0B-F3454AC60A05}"/>
              </a:ext>
            </a:extLst>
          </p:cNvPr>
          <p:cNvSpPr txBox="1"/>
          <p:nvPr/>
        </p:nvSpPr>
        <p:spPr>
          <a:xfrm>
            <a:off x="577851" y="2789019"/>
            <a:ext cx="19939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Resource Development</a:t>
            </a:r>
          </a:p>
          <a:p>
            <a:pPr marL="0" marR="0" indent="0" algn="l" defTabSz="457200" rtl="0" fontAlgn="auto" latinLnBrk="0" hangingPunct="0">
              <a:lnSpc>
                <a:spcPct val="100000"/>
              </a:lnSpc>
              <a:spcBef>
                <a:spcPts val="0"/>
              </a:spcBef>
              <a:spcAft>
                <a:spcPts val="0"/>
              </a:spcAft>
              <a:buClrTx/>
              <a:buSzTx/>
              <a:buFontTx/>
              <a:buNone/>
              <a:tabLst/>
            </a:pPr>
            <a:r>
              <a:rPr lang="en-US" sz="1400" dirty="0"/>
              <a:t>Fundraising</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Special Events</a:t>
            </a:r>
          </a:p>
          <a:p>
            <a:pPr marL="0" marR="0" indent="0" algn="l" defTabSz="457200" rtl="0" fontAlgn="auto" latinLnBrk="0" hangingPunct="0">
              <a:lnSpc>
                <a:spcPct val="100000"/>
              </a:lnSpc>
              <a:spcBef>
                <a:spcPts val="0"/>
              </a:spcBef>
              <a:spcAft>
                <a:spcPts val="0"/>
              </a:spcAft>
              <a:buClrTx/>
              <a:buSzTx/>
              <a:buFontTx/>
              <a:buNone/>
              <a:tabLst/>
            </a:pPr>
            <a:r>
              <a:rPr lang="en-US" sz="1400" dirty="0"/>
              <a:t>Marketing</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a:extLst>
              <a:ext uri="{FF2B5EF4-FFF2-40B4-BE49-F238E27FC236}">
                <a16:creationId xmlns:a16="http://schemas.microsoft.com/office/drawing/2014/main" id="{59012A76-D62A-4957-8459-685A8C0B1D24}"/>
              </a:ext>
            </a:extLst>
          </p:cNvPr>
          <p:cNvSpPr txBox="1"/>
          <p:nvPr/>
        </p:nvSpPr>
        <p:spPr>
          <a:xfrm>
            <a:off x="2667001" y="2789019"/>
            <a:ext cx="1993900"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Lived Experience</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Legal</a:t>
            </a:r>
          </a:p>
          <a:p>
            <a:pPr marL="0" marR="0" indent="0" algn="l" defTabSz="457200" rtl="0" fontAlgn="auto" latinLnBrk="0" hangingPunct="0">
              <a:lnSpc>
                <a:spcPct val="100000"/>
              </a:lnSpc>
              <a:spcBef>
                <a:spcPts val="0"/>
              </a:spcBef>
              <a:spcAft>
                <a:spcPts val="0"/>
              </a:spcAft>
              <a:buClrTx/>
              <a:buSzTx/>
              <a:buFontTx/>
              <a:buNone/>
              <a:tabLst/>
            </a:pPr>
            <a:r>
              <a:rPr lang="en-US" sz="1400" dirty="0"/>
              <a:t>Finance &amp; Accounting</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HR &amp; Personnel</a:t>
            </a:r>
          </a:p>
          <a:p>
            <a:pPr marL="0" marR="0" indent="0" algn="l" defTabSz="457200" rtl="0" fontAlgn="auto" latinLnBrk="0" hangingPunct="0">
              <a:lnSpc>
                <a:spcPct val="100000"/>
              </a:lnSpc>
              <a:spcBef>
                <a:spcPts val="0"/>
              </a:spcBef>
              <a:spcAft>
                <a:spcPts val="0"/>
              </a:spcAft>
              <a:buClrTx/>
              <a:buSzTx/>
              <a:buFontTx/>
              <a:buNone/>
              <a:tabLst/>
            </a:pPr>
            <a:r>
              <a:rPr lang="en-US" sz="1400" dirty="0"/>
              <a:t>Science</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US" sz="1400" dirty="0"/>
              <a:t>Facility Management</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Risk Management</a:t>
            </a:r>
          </a:p>
        </p:txBody>
      </p:sp>
      <p:sp>
        <p:nvSpPr>
          <p:cNvPr id="11" name="TextBox 10">
            <a:extLst>
              <a:ext uri="{FF2B5EF4-FFF2-40B4-BE49-F238E27FC236}">
                <a16:creationId xmlns:a16="http://schemas.microsoft.com/office/drawing/2014/main" id="{26D06CF2-CC20-4F57-B939-2221F5FA510A}"/>
              </a:ext>
            </a:extLst>
          </p:cNvPr>
          <p:cNvSpPr txBox="1"/>
          <p:nvPr/>
        </p:nvSpPr>
        <p:spPr>
          <a:xfrm>
            <a:off x="4767472" y="2789019"/>
            <a:ext cx="19939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Program Expertise</a:t>
            </a:r>
          </a:p>
          <a:p>
            <a:pPr marL="0" marR="0" indent="0" algn="l" defTabSz="457200" rtl="0" fontAlgn="auto" latinLnBrk="0" hangingPunct="0">
              <a:lnSpc>
                <a:spcPct val="100000"/>
              </a:lnSpc>
              <a:spcBef>
                <a:spcPts val="0"/>
              </a:spcBef>
              <a:spcAft>
                <a:spcPts val="0"/>
              </a:spcAft>
              <a:buClrTx/>
              <a:buSzTx/>
              <a:buFontTx/>
              <a:buNone/>
              <a:tabLst/>
            </a:pPr>
            <a:r>
              <a:rPr lang="en-US" sz="1400" dirty="0"/>
              <a:t>Evaluation</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Planning</a:t>
            </a:r>
          </a:p>
          <a:p>
            <a:pPr marL="0" marR="0" indent="0" algn="l" defTabSz="457200" rtl="0" fontAlgn="auto" latinLnBrk="0" hangingPunct="0">
              <a:lnSpc>
                <a:spcPct val="100000"/>
              </a:lnSpc>
              <a:spcBef>
                <a:spcPts val="0"/>
              </a:spcBef>
              <a:spcAft>
                <a:spcPts val="0"/>
              </a:spcAft>
              <a:buClrTx/>
              <a:buSzTx/>
              <a:buFontTx/>
              <a:buNone/>
              <a:tabLst/>
            </a:pPr>
            <a:r>
              <a:rPr lang="en-US" sz="1400" dirty="0"/>
              <a:t>Access / Network</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p:txBody>
      </p:sp>
      <p:sp>
        <p:nvSpPr>
          <p:cNvPr id="12" name="TextBox 11">
            <a:extLst>
              <a:ext uri="{FF2B5EF4-FFF2-40B4-BE49-F238E27FC236}">
                <a16:creationId xmlns:a16="http://schemas.microsoft.com/office/drawing/2014/main" id="{F9D99287-0353-4CB3-84BC-13100D1E79BF}"/>
              </a:ext>
            </a:extLst>
          </p:cNvPr>
          <p:cNvSpPr txBox="1"/>
          <p:nvPr/>
        </p:nvSpPr>
        <p:spPr>
          <a:xfrm>
            <a:off x="6867943" y="2789019"/>
            <a:ext cx="19939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n-lt"/>
                <a:ea typeface="+mn-ea"/>
                <a:cs typeface="+mn-cs"/>
                <a:sym typeface="Calibri"/>
              </a:rPr>
              <a:t>Passion</a:t>
            </a:r>
          </a:p>
          <a:p>
            <a:pPr marL="0" marR="0" indent="0" algn="l" defTabSz="457200" rtl="0" fontAlgn="auto" latinLnBrk="0" hangingPunct="0">
              <a:lnSpc>
                <a:spcPct val="100000"/>
              </a:lnSpc>
              <a:spcBef>
                <a:spcPts val="0"/>
              </a:spcBef>
              <a:spcAft>
                <a:spcPts val="0"/>
              </a:spcAft>
              <a:buClrTx/>
              <a:buSzTx/>
              <a:buFontTx/>
              <a:buNone/>
              <a:tabLst/>
            </a:pPr>
            <a:r>
              <a:rPr lang="en-US" sz="1400" dirty="0"/>
              <a:t>Connection</a:t>
            </a:r>
            <a:endParaRPr kumimoji="0" lang="en-US" sz="1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637851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513"/>
            <a:ext cx="8229600" cy="632378"/>
          </a:xfrm>
        </p:spPr>
        <p:txBody>
          <a:bodyPr>
            <a:normAutofit fontScale="90000"/>
          </a:bodyPr>
          <a:lstStyle/>
          <a:p>
            <a:r>
              <a:rPr lang="en-US" sz="3200" dirty="0">
                <a:solidFill>
                  <a:srgbClr val="3B2360"/>
                </a:solidFill>
              </a:rPr>
              <a:t>Developing the Board: Before you recruit</a:t>
            </a:r>
          </a:p>
        </p:txBody>
      </p:sp>
      <p:sp>
        <p:nvSpPr>
          <p:cNvPr id="3" name="Content Placeholder 2"/>
          <p:cNvSpPr>
            <a:spLocks noGrp="1"/>
          </p:cNvSpPr>
          <p:nvPr>
            <p:ph idx="1"/>
          </p:nvPr>
        </p:nvSpPr>
        <p:spPr>
          <a:xfrm>
            <a:off x="412750" y="1573256"/>
            <a:ext cx="8229600" cy="3873016"/>
          </a:xfrm>
        </p:spPr>
        <p:txBody>
          <a:bodyPr>
            <a:normAutofit/>
          </a:bodyPr>
          <a:lstStyle/>
          <a:p>
            <a:pPr marL="0" indent="0">
              <a:buNone/>
            </a:pPr>
            <a:endParaRPr lang="en-US" sz="2400" b="1" dirty="0"/>
          </a:p>
          <a:p>
            <a:pPr lvl="1">
              <a:buFont typeface="Wingdings" panose="05000000000000000000" pitchFamily="2" charset="2"/>
              <a:buChar char="Ø"/>
            </a:pPr>
            <a:r>
              <a:rPr lang="en-US" sz="2400" dirty="0"/>
              <a:t>Job Descriptions</a:t>
            </a:r>
          </a:p>
          <a:p>
            <a:pPr lvl="1">
              <a:buFont typeface="Wingdings" panose="05000000000000000000" pitchFamily="2" charset="2"/>
              <a:buChar char="Ø"/>
            </a:pPr>
            <a:r>
              <a:rPr lang="en-US" sz="2400" dirty="0"/>
              <a:t>Board Calendar</a:t>
            </a:r>
          </a:p>
          <a:p>
            <a:pPr lvl="1">
              <a:buFont typeface="Wingdings" panose="05000000000000000000" pitchFamily="2" charset="2"/>
              <a:buChar char="Ø"/>
            </a:pPr>
            <a:r>
              <a:rPr lang="en-US" sz="2400" dirty="0"/>
              <a:t>Organization Description</a:t>
            </a:r>
          </a:p>
          <a:p>
            <a:pPr marL="457200" lvl="1" indent="0">
              <a:buNone/>
            </a:pPr>
            <a:endParaRPr lang="en-US" sz="2400" b="1" dirty="0"/>
          </a:p>
        </p:txBody>
      </p:sp>
      <p:pic>
        <p:nvPicPr>
          <p:cNvPr id="4" name="Picture 3"/>
          <p:cNvPicPr>
            <a:picLocks noChangeAspect="1"/>
          </p:cNvPicPr>
          <p:nvPr/>
        </p:nvPicPr>
        <p:blipFill>
          <a:blip r:embed="rId2"/>
          <a:stretch>
            <a:fillRect/>
          </a:stretch>
        </p:blipFill>
        <p:spPr>
          <a:xfrm>
            <a:off x="6489927" y="4378654"/>
            <a:ext cx="2196873" cy="1843314"/>
          </a:xfrm>
          <a:prstGeom prst="rect">
            <a:avLst/>
          </a:prstGeom>
        </p:spPr>
      </p:pic>
      <p:pic>
        <p:nvPicPr>
          <p:cNvPr id="2050" name="Picture 2" descr="Board Member Roles and Responsibilities | BoardSource">
            <a:extLst>
              <a:ext uri="{FF2B5EF4-FFF2-40B4-BE49-F238E27FC236}">
                <a16:creationId xmlns:a16="http://schemas.microsoft.com/office/drawing/2014/main" id="{37C2B734-EE62-4D0A-9833-D21FF2FF1C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7698" y="1411728"/>
            <a:ext cx="1703000" cy="2204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6BE7D6-48CA-4189-9DC6-60B57666F47C}"/>
              </a:ext>
            </a:extLst>
          </p:cNvPr>
          <p:cNvPicPr>
            <a:picLocks noChangeAspect="1"/>
          </p:cNvPicPr>
          <p:nvPr/>
        </p:nvPicPr>
        <p:blipFill rotWithShape="1">
          <a:blip r:embed="rId4"/>
          <a:srcRect l="20972" t="36769" r="62708" b="27461"/>
          <a:stretch/>
        </p:blipFill>
        <p:spPr>
          <a:xfrm>
            <a:off x="1308598" y="4201412"/>
            <a:ext cx="2990108" cy="1843314"/>
          </a:xfrm>
          <a:prstGeom prst="rect">
            <a:avLst/>
          </a:prstGeom>
          <a:ln>
            <a:solidFill>
              <a:schemeClr val="tx1"/>
            </a:solidFill>
          </a:ln>
        </p:spPr>
      </p:pic>
    </p:spTree>
    <p:extLst>
      <p:ext uri="{BB962C8B-B14F-4D97-AF65-F5344CB8AC3E}">
        <p14:creationId xmlns:p14="http://schemas.microsoft.com/office/powerpoint/2010/main" val="3761621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B2360"/>
                </a:solidFill>
              </a:rPr>
              <a:t>Developing the Board: Onboarding</a:t>
            </a:r>
          </a:p>
        </p:txBody>
      </p:sp>
      <p:sp>
        <p:nvSpPr>
          <p:cNvPr id="3" name="Content Placeholder 2"/>
          <p:cNvSpPr>
            <a:spLocks noGrp="1"/>
          </p:cNvSpPr>
          <p:nvPr>
            <p:ph idx="1"/>
          </p:nvPr>
        </p:nvSpPr>
        <p:spPr>
          <a:xfrm>
            <a:off x="145143" y="1425039"/>
            <a:ext cx="8541657" cy="4975448"/>
          </a:xfrm>
        </p:spPr>
        <p:txBody>
          <a:bodyPr>
            <a:normAutofit fontScale="92500" lnSpcReduction="10000"/>
          </a:bodyPr>
          <a:lstStyle/>
          <a:p>
            <a:pPr marL="457200" lvl="1" indent="0">
              <a:buNone/>
            </a:pPr>
            <a:r>
              <a:rPr lang="en-US" sz="2400" dirty="0"/>
              <a:t>The board binder (physical or electronic) should include:</a:t>
            </a:r>
          </a:p>
          <a:p>
            <a:pPr lvl="1"/>
            <a:r>
              <a:rPr lang="en-US" sz="2400" dirty="0"/>
              <a:t>Organizational documents </a:t>
            </a:r>
            <a:r>
              <a:rPr lang="en-US" sz="2000" dirty="0"/>
              <a:t>(articles of incorporation, bylaws, vision &amp; mission, strategic plan, descriptive documents)</a:t>
            </a:r>
          </a:p>
          <a:p>
            <a:pPr lvl="1"/>
            <a:r>
              <a:rPr lang="en-US" sz="2400" dirty="0"/>
              <a:t>Board &amp; Committee Rosters</a:t>
            </a:r>
          </a:p>
          <a:p>
            <a:pPr lvl="1"/>
            <a:r>
              <a:rPr lang="en-US" sz="2400" dirty="0"/>
              <a:t>Board Member Agreement</a:t>
            </a:r>
          </a:p>
          <a:p>
            <a:pPr lvl="1"/>
            <a:r>
              <a:rPr lang="en-US" sz="2400" dirty="0"/>
              <a:t>Board Calendar</a:t>
            </a:r>
          </a:p>
          <a:p>
            <a:pPr lvl="1"/>
            <a:r>
              <a:rPr lang="en-US" sz="2400" dirty="0"/>
              <a:t>Recent Meeting Minutes</a:t>
            </a:r>
          </a:p>
          <a:p>
            <a:pPr lvl="1"/>
            <a:r>
              <a:rPr lang="en-US" sz="2400" dirty="0"/>
              <a:t>Financial information</a:t>
            </a:r>
          </a:p>
          <a:p>
            <a:pPr lvl="2"/>
            <a:r>
              <a:rPr lang="en-US" sz="2400" dirty="0"/>
              <a:t>Current budget</a:t>
            </a:r>
          </a:p>
          <a:p>
            <a:pPr lvl="2"/>
            <a:r>
              <a:rPr lang="en-US" sz="2400" dirty="0"/>
              <a:t>Current financial statements</a:t>
            </a:r>
          </a:p>
          <a:p>
            <a:pPr lvl="1"/>
            <a:r>
              <a:rPr lang="en-US" sz="2400" dirty="0"/>
              <a:t>Policies &amp; Procedures</a:t>
            </a:r>
          </a:p>
          <a:p>
            <a:pPr lvl="2"/>
            <a:r>
              <a:rPr lang="en-US" sz="2400" dirty="0"/>
              <a:t>Conflict of Interest</a:t>
            </a:r>
          </a:p>
          <a:p>
            <a:pPr lvl="2"/>
            <a:r>
              <a:rPr lang="en-US" sz="2400" dirty="0"/>
              <a:t>Confidentiality Agreement</a:t>
            </a:r>
          </a:p>
          <a:p>
            <a:pPr lvl="2"/>
            <a:endParaRPr lang="en-US" sz="2000" b="1" dirty="0"/>
          </a:p>
          <a:p>
            <a:pPr lvl="2"/>
            <a:endParaRPr lang="en-US" sz="2000" dirty="0"/>
          </a:p>
          <a:p>
            <a:endParaRPr lang="en-US" sz="2000" dirty="0"/>
          </a:p>
        </p:txBody>
      </p:sp>
      <p:pic>
        <p:nvPicPr>
          <p:cNvPr id="4" name="Picture 3">
            <a:extLst>
              <a:ext uri="{FF2B5EF4-FFF2-40B4-BE49-F238E27FC236}">
                <a16:creationId xmlns:a16="http://schemas.microsoft.com/office/drawing/2014/main" id="{DAEEDE39-2D79-47C5-929C-A04122103F58}"/>
              </a:ext>
            </a:extLst>
          </p:cNvPr>
          <p:cNvPicPr>
            <a:picLocks noChangeAspect="1"/>
          </p:cNvPicPr>
          <p:nvPr/>
        </p:nvPicPr>
        <p:blipFill rotWithShape="1">
          <a:blip r:embed="rId2"/>
          <a:srcRect l="18125" t="13457" r="64028" b="5555"/>
          <a:stretch/>
        </p:blipFill>
        <p:spPr>
          <a:xfrm>
            <a:off x="6186135" y="2734272"/>
            <a:ext cx="2576865" cy="3288763"/>
          </a:xfrm>
          <a:prstGeom prst="rect">
            <a:avLst/>
          </a:prstGeom>
          <a:ln>
            <a:solidFill>
              <a:schemeClr val="tx1"/>
            </a:solidFill>
          </a:ln>
        </p:spPr>
      </p:pic>
    </p:spTree>
    <p:extLst>
      <p:ext uri="{BB962C8B-B14F-4D97-AF65-F5344CB8AC3E}">
        <p14:creationId xmlns:p14="http://schemas.microsoft.com/office/powerpoint/2010/main" val="107133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638E-76A3-277A-53F1-5A88025F2AC4}"/>
              </a:ext>
            </a:extLst>
          </p:cNvPr>
          <p:cNvSpPr>
            <a:spLocks noGrp="1"/>
          </p:cNvSpPr>
          <p:nvPr>
            <p:ph type="title"/>
          </p:nvPr>
        </p:nvSpPr>
        <p:spPr/>
        <p:txBody>
          <a:bodyPr>
            <a:normAutofit fontScale="90000"/>
          </a:bodyPr>
          <a:lstStyle/>
          <a:p>
            <a:r>
              <a:rPr lang="en-US" dirty="0"/>
              <a:t>Onboarding: Orientation Process</a:t>
            </a:r>
          </a:p>
        </p:txBody>
      </p:sp>
      <p:sp>
        <p:nvSpPr>
          <p:cNvPr id="3" name="Content Placeholder 2">
            <a:extLst>
              <a:ext uri="{FF2B5EF4-FFF2-40B4-BE49-F238E27FC236}">
                <a16:creationId xmlns:a16="http://schemas.microsoft.com/office/drawing/2014/main" id="{72A549F5-4CB1-35AC-9D40-9B62ED02E451}"/>
              </a:ext>
            </a:extLst>
          </p:cNvPr>
          <p:cNvSpPr>
            <a:spLocks noGrp="1"/>
          </p:cNvSpPr>
          <p:nvPr>
            <p:ph idx="1"/>
          </p:nvPr>
        </p:nvSpPr>
        <p:spPr>
          <a:xfrm>
            <a:off x="457200" y="2048255"/>
            <a:ext cx="8229600" cy="4134831"/>
          </a:xfrm>
        </p:spPr>
        <p:txBody>
          <a:bodyPr>
            <a:normAutofit lnSpcReduction="10000"/>
          </a:bodyPr>
          <a:lstStyle/>
          <a:p>
            <a:r>
              <a:rPr lang="en-US" sz="2200" dirty="0"/>
              <a:t>Share the board position description and answer any questions</a:t>
            </a:r>
          </a:p>
          <a:p>
            <a:pPr marL="0" indent="0">
              <a:buNone/>
            </a:pPr>
            <a:r>
              <a:rPr lang="en-US" sz="2200" dirty="0"/>
              <a:t>In a formal orientation session (with one or a small group of new board members):</a:t>
            </a:r>
          </a:p>
          <a:p>
            <a:r>
              <a:rPr lang="en-US" sz="2200" dirty="0"/>
              <a:t>Introduce board and staff leaders</a:t>
            </a:r>
          </a:p>
          <a:p>
            <a:r>
              <a:rPr lang="en-US" sz="2200" dirty="0"/>
              <a:t>Share the organization’s strategic plan</a:t>
            </a:r>
          </a:p>
          <a:p>
            <a:r>
              <a:rPr lang="en-US" sz="2200" dirty="0"/>
              <a:t>Review and explain policies and programs</a:t>
            </a:r>
          </a:p>
          <a:p>
            <a:r>
              <a:rPr lang="en-US" sz="2200" dirty="0"/>
              <a:t>Review basic board roles and responsibilities</a:t>
            </a:r>
          </a:p>
          <a:p>
            <a:r>
              <a:rPr lang="en-US" sz="2200" dirty="0"/>
              <a:t>Share best practices in board service</a:t>
            </a:r>
          </a:p>
          <a:p>
            <a:r>
              <a:rPr lang="en-US" sz="2200" dirty="0"/>
              <a:t>Be direct about the board culture (how things are accomplished by the board)</a:t>
            </a:r>
          </a:p>
          <a:p>
            <a:r>
              <a:rPr lang="en-US" sz="2200" dirty="0"/>
              <a:t>Outline committees and other opportunities to serve</a:t>
            </a:r>
          </a:p>
          <a:p>
            <a:endParaRPr lang="en-US" sz="2000" dirty="0"/>
          </a:p>
          <a:p>
            <a:pPr marL="0" indent="0">
              <a:buNone/>
            </a:pPr>
            <a:endParaRPr lang="en-US" sz="2000" dirty="0"/>
          </a:p>
        </p:txBody>
      </p:sp>
    </p:spTree>
    <p:extLst>
      <p:ext uri="{BB962C8B-B14F-4D97-AF65-F5344CB8AC3E}">
        <p14:creationId xmlns:p14="http://schemas.microsoft.com/office/powerpoint/2010/main" val="20206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3AAE-4027-AB7E-BC6C-469A62FFDC31}"/>
              </a:ext>
            </a:extLst>
          </p:cNvPr>
          <p:cNvSpPr>
            <a:spLocks noGrp="1"/>
          </p:cNvSpPr>
          <p:nvPr>
            <p:ph type="title"/>
          </p:nvPr>
        </p:nvSpPr>
        <p:spPr/>
        <p:txBody>
          <a:bodyPr/>
          <a:lstStyle/>
          <a:p>
            <a:r>
              <a:rPr lang="en-US" dirty="0"/>
              <a:t>Onboarding (continued)</a:t>
            </a:r>
          </a:p>
        </p:txBody>
      </p:sp>
      <p:sp>
        <p:nvSpPr>
          <p:cNvPr id="3" name="Content Placeholder 2">
            <a:extLst>
              <a:ext uri="{FF2B5EF4-FFF2-40B4-BE49-F238E27FC236}">
                <a16:creationId xmlns:a16="http://schemas.microsoft.com/office/drawing/2014/main" id="{2BD8CACE-CF97-8C55-B0C6-50D23285EAB9}"/>
              </a:ext>
            </a:extLst>
          </p:cNvPr>
          <p:cNvSpPr>
            <a:spLocks noGrp="1"/>
          </p:cNvSpPr>
          <p:nvPr>
            <p:ph idx="1"/>
          </p:nvPr>
        </p:nvSpPr>
        <p:spPr/>
        <p:txBody>
          <a:bodyPr>
            <a:normAutofit fontScale="92500" lnSpcReduction="10000"/>
          </a:bodyPr>
          <a:lstStyle/>
          <a:p>
            <a:pPr marL="0" indent="0">
              <a:buNone/>
            </a:pPr>
            <a:r>
              <a:rPr lang="en-US" sz="2400" dirty="0"/>
              <a:t>After the formal orientation:</a:t>
            </a:r>
          </a:p>
          <a:p>
            <a:r>
              <a:rPr lang="en-US" sz="2400" dirty="0"/>
              <a:t>Conduct an evaluation of the session with the goal of continuous improvement</a:t>
            </a:r>
          </a:p>
          <a:p>
            <a:r>
              <a:rPr lang="en-US" sz="2400" dirty="0"/>
              <a:t>Match the new member(s) with committee assignments</a:t>
            </a:r>
          </a:p>
          <a:p>
            <a:r>
              <a:rPr lang="en-US" sz="2400" dirty="0"/>
              <a:t>Engage the new member(s) at meetings (encourage questions and contributions)</a:t>
            </a:r>
          </a:p>
          <a:p>
            <a:r>
              <a:rPr lang="en-US" sz="2400" dirty="0"/>
              <a:t>Consider assigning a buddy/mentor </a:t>
            </a:r>
          </a:p>
          <a:p>
            <a:r>
              <a:rPr lang="en-US" sz="2400" dirty="0"/>
              <a:t>Check in with the new member(s) after their first few meetings</a:t>
            </a:r>
          </a:p>
          <a:p>
            <a:endParaRPr lang="en-US" dirty="0"/>
          </a:p>
          <a:p>
            <a:endParaRPr lang="en-US" dirty="0"/>
          </a:p>
        </p:txBody>
      </p:sp>
    </p:spTree>
    <p:extLst>
      <p:ext uri="{BB962C8B-B14F-4D97-AF65-F5344CB8AC3E}">
        <p14:creationId xmlns:p14="http://schemas.microsoft.com/office/powerpoint/2010/main" val="452302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E2DFD-58DA-BD23-2C54-5BED4659B6B8}"/>
              </a:ext>
            </a:extLst>
          </p:cNvPr>
          <p:cNvSpPr>
            <a:spLocks noGrp="1"/>
          </p:cNvSpPr>
          <p:nvPr>
            <p:ph type="title"/>
          </p:nvPr>
        </p:nvSpPr>
        <p:spPr/>
        <p:txBody>
          <a:bodyPr/>
          <a:lstStyle/>
          <a:p>
            <a:r>
              <a:rPr lang="en-US" dirty="0"/>
              <a:t>Next Session</a:t>
            </a:r>
          </a:p>
        </p:txBody>
      </p:sp>
      <p:sp>
        <p:nvSpPr>
          <p:cNvPr id="3" name="Content Placeholder 2">
            <a:extLst>
              <a:ext uri="{FF2B5EF4-FFF2-40B4-BE49-F238E27FC236}">
                <a16:creationId xmlns:a16="http://schemas.microsoft.com/office/drawing/2014/main" id="{A8FF863E-3635-90B3-F7B2-DAE06E03BEAC}"/>
              </a:ext>
            </a:extLst>
          </p:cNvPr>
          <p:cNvSpPr>
            <a:spLocks noGrp="1"/>
          </p:cNvSpPr>
          <p:nvPr>
            <p:ph idx="1"/>
          </p:nvPr>
        </p:nvSpPr>
        <p:spPr>
          <a:xfrm>
            <a:off x="457200" y="1199699"/>
            <a:ext cx="8229600" cy="5070472"/>
          </a:xfrm>
        </p:spPr>
        <p:txBody>
          <a:bodyPr>
            <a:normAutofit fontScale="85000" lnSpcReduction="10000"/>
          </a:bodyPr>
          <a:lstStyle/>
          <a:p>
            <a:pPr lvl="0"/>
            <a:r>
              <a:rPr lang="en-US" sz="2400" dirty="0">
                <a:latin typeface="Verdana"/>
                <a:cs typeface="Verdana"/>
              </a:rPr>
              <a:t>Session II:</a:t>
            </a:r>
          </a:p>
          <a:p>
            <a:pPr lvl="1"/>
            <a:r>
              <a:rPr lang="en-US" sz="2400" dirty="0">
                <a:latin typeface="Verdana"/>
                <a:cs typeface="Verdana"/>
              </a:rPr>
              <a:t>Governance: Policy as Influence</a:t>
            </a:r>
          </a:p>
          <a:p>
            <a:pPr marL="457200" lvl="1" indent="0">
              <a:buNone/>
            </a:pPr>
            <a:endParaRPr lang="en-US" sz="2400" dirty="0">
              <a:latin typeface="Verdana"/>
              <a:cs typeface="Verdana"/>
            </a:endParaRPr>
          </a:p>
          <a:p>
            <a:pPr lvl="1"/>
            <a:r>
              <a:rPr lang="en-US" sz="2400" dirty="0">
                <a:latin typeface="Verdana"/>
                <a:cs typeface="Verdana"/>
              </a:rPr>
              <a:t>Board Culture: Aspects of Culture, Inclusion</a:t>
            </a:r>
          </a:p>
          <a:p>
            <a:pPr marL="457200" lvl="1" indent="0">
              <a:buNone/>
            </a:pPr>
            <a:endParaRPr lang="en-US" sz="2400" dirty="0">
              <a:latin typeface="Verdana"/>
              <a:cs typeface="Verdana"/>
            </a:endParaRPr>
          </a:p>
          <a:p>
            <a:pPr lvl="1"/>
            <a:r>
              <a:rPr lang="en-US" sz="2400" dirty="0">
                <a:latin typeface="Verdana"/>
                <a:cs typeface="Verdana"/>
              </a:rPr>
              <a:t>Keeping the Board Engaged:  Group Maintenance, Effective Meetings, Board Development, Evaluation</a:t>
            </a:r>
          </a:p>
          <a:p>
            <a:pPr lvl="1"/>
            <a:endParaRPr lang="en-US" sz="2400" dirty="0">
              <a:latin typeface="Verdana"/>
              <a:cs typeface="Verdana"/>
            </a:endParaRPr>
          </a:p>
          <a:p>
            <a:r>
              <a:rPr lang="en-US" sz="2400" dirty="0"/>
              <a:t>Discussion Prompt for next session:</a:t>
            </a:r>
          </a:p>
          <a:p>
            <a:pPr marL="347663" indent="0">
              <a:buNone/>
            </a:pPr>
            <a:endParaRPr lang="en-US" sz="2400" i="1" dirty="0"/>
          </a:p>
          <a:p>
            <a:pPr marL="347663" indent="0">
              <a:buNone/>
            </a:pPr>
            <a:r>
              <a:rPr lang="en-US" sz="2400" i="1" dirty="0"/>
              <a:t>Talk with someone that has newly joined your Board about the effectiveness of your onboarding process:</a:t>
            </a:r>
          </a:p>
          <a:p>
            <a:pPr marL="1262063"/>
            <a:r>
              <a:rPr lang="en-US" sz="2400" i="1" dirty="0"/>
              <a:t>What was good? </a:t>
            </a:r>
          </a:p>
          <a:p>
            <a:pPr marL="1262063"/>
            <a:r>
              <a:rPr lang="en-US" sz="2400" i="1" dirty="0"/>
              <a:t>How could the organization been more effective at welcoming and connecting them? </a:t>
            </a:r>
          </a:p>
          <a:p>
            <a:pPr marL="1262063"/>
            <a:r>
              <a:rPr lang="en-US" sz="2400" i="1" dirty="0"/>
              <a:t>What is one thing you could implement to improve? </a:t>
            </a:r>
            <a:endParaRPr lang="en-US" sz="2400" dirty="0"/>
          </a:p>
          <a:p>
            <a:endParaRPr lang="en-US" dirty="0"/>
          </a:p>
        </p:txBody>
      </p:sp>
    </p:spTree>
    <p:extLst>
      <p:ext uri="{BB962C8B-B14F-4D97-AF65-F5344CB8AC3E}">
        <p14:creationId xmlns:p14="http://schemas.microsoft.com/office/powerpoint/2010/main" val="281270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2360"/>
                </a:solidFill>
              </a:rPr>
              <a:t>Module Learning Objectives </a:t>
            </a:r>
          </a:p>
        </p:txBody>
      </p:sp>
      <p:sp>
        <p:nvSpPr>
          <p:cNvPr id="3" name="Text Placeholder 2"/>
          <p:cNvSpPr>
            <a:spLocks noGrp="1"/>
          </p:cNvSpPr>
          <p:nvPr>
            <p:ph type="body"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Understand the responsibilities of board members individually and collectively</a:t>
            </a:r>
          </a:p>
          <a:p>
            <a:pPr marL="342900" marR="0" lvl="0" indent="-342900">
              <a:spcBef>
                <a:spcPts val="0"/>
              </a:spcBef>
              <a:spcAft>
                <a:spcPts val="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Consider real-world issues faced by nonprofit boards</a:t>
            </a:r>
          </a:p>
          <a:p>
            <a:pPr marL="342900" marR="0" lvl="0" indent="-342900">
              <a:spcBef>
                <a:spcPts val="0"/>
              </a:spcBef>
              <a:spcAft>
                <a:spcPts val="800"/>
              </a:spcAft>
              <a:buFont typeface="Symbol" panose="05050102010706020507" pitchFamily="18" charset="2"/>
              <a:buChar char=""/>
            </a:pPr>
            <a:r>
              <a:rPr lang="en-US" sz="2400" dirty="0">
                <a:effectLst/>
                <a:latin typeface="Verdana" panose="020B0604030504040204" pitchFamily="34" charset="0"/>
                <a:ea typeface="Verdana" panose="020B0604030504040204" pitchFamily="34" charset="0"/>
                <a:cs typeface="Times New Roman" panose="02020603050405020304" pitchFamily="18" charset="0"/>
              </a:rPr>
              <a:t>Learn how nonprofit boards exert influence through effective governance</a:t>
            </a:r>
          </a:p>
          <a:p>
            <a:pPr marL="0" indent="0">
              <a:buNone/>
            </a:pPr>
            <a:endParaRPr lang="en-US" sz="2400" dirty="0"/>
          </a:p>
          <a:p>
            <a:endParaRPr lang="en-US" dirty="0"/>
          </a:p>
        </p:txBody>
      </p:sp>
      <p:sp>
        <p:nvSpPr>
          <p:cNvPr id="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6"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569027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1"/>
          <p:cNvSpPr txBox="1">
            <a:spLocks noGrp="1"/>
          </p:cNvSpPr>
          <p:nvPr>
            <p:ph type="title"/>
          </p:nvPr>
        </p:nvSpPr>
        <p:spPr>
          <a:xfrm>
            <a:off x="515187" y="460449"/>
            <a:ext cx="8113625" cy="580397"/>
          </a:xfrm>
          <a:prstGeom prst="rect">
            <a:avLst/>
          </a:prstGeom>
        </p:spPr>
        <p:txBody>
          <a:bodyPr>
            <a:normAutofit fontScale="90000"/>
          </a:bodyPr>
          <a:lstStyle>
            <a:lvl1pPr defTabSz="406908">
              <a:defRPr sz="3204"/>
            </a:lvl1pPr>
          </a:lstStyle>
          <a:p>
            <a:r>
              <a:rPr lang="en-US" sz="4400" dirty="0">
                <a:solidFill>
                  <a:srgbClr val="3B2360"/>
                </a:solidFill>
              </a:rPr>
              <a:t>Agenda</a:t>
            </a:r>
            <a:br>
              <a:rPr lang="en-US" dirty="0"/>
            </a:br>
            <a:endParaRPr dirty="0"/>
          </a:p>
        </p:txBody>
      </p:sp>
      <p:sp>
        <p:nvSpPr>
          <p:cNvPr id="74" name="Rectangle 17"/>
          <p:cNvSpPr/>
          <p:nvPr/>
        </p:nvSpPr>
        <p:spPr>
          <a:xfrm>
            <a:off x="0" y="6583281"/>
            <a:ext cx="9144000" cy="262600"/>
          </a:xfrm>
          <a:prstGeom prst="rect">
            <a:avLst/>
          </a:prstGeom>
          <a:solidFill>
            <a:srgbClr val="3B2360"/>
          </a:solidFill>
          <a:ln w="25400">
            <a:solidFill>
              <a:srgbClr val="5D4976"/>
            </a:solidFill>
          </a:ln>
        </p:spPr>
        <p:txBody>
          <a:bodyPr lIns="45719" rIns="45719" anchor="ctr"/>
          <a:lstStyle/>
          <a:p>
            <a:pPr algn="ctr">
              <a:defRPr>
                <a:solidFill>
                  <a:srgbClr val="FFFFFF"/>
                </a:solidFill>
              </a:defRPr>
            </a:pPr>
            <a:endParaRPr/>
          </a:p>
        </p:txBody>
      </p:sp>
      <p:sp>
        <p:nvSpPr>
          <p:cNvPr id="75" name="Rectangle 18"/>
          <p:cNvSpPr/>
          <p:nvPr/>
        </p:nvSpPr>
        <p:spPr>
          <a:xfrm>
            <a:off x="0" y="6498771"/>
            <a:ext cx="9144000" cy="84512"/>
          </a:xfrm>
          <a:prstGeom prst="rect">
            <a:avLst/>
          </a:prstGeom>
          <a:solidFill>
            <a:srgbClr val="FFC222"/>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 name="TextBox 2"/>
          <p:cNvSpPr txBox="1"/>
          <p:nvPr/>
        </p:nvSpPr>
        <p:spPr>
          <a:xfrm>
            <a:off x="1161636" y="1486997"/>
            <a:ext cx="7464140"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Verdana"/>
                <a:cs typeface="Verdana"/>
                <a:sym typeface="Calibri"/>
              </a:rPr>
              <a:t>Session I:</a:t>
            </a:r>
          </a:p>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Verdana"/>
                <a:cs typeface="Verdana"/>
                <a:sym typeface="Calibri"/>
              </a:rPr>
              <a:t>Ground Rules</a:t>
            </a:r>
            <a:r>
              <a:rPr lang="en-US" sz="2400" baseline="0" dirty="0">
                <a:latin typeface="Verdana"/>
                <a:cs typeface="Verdana"/>
              </a:rPr>
              <a:t>, </a:t>
            </a:r>
            <a:r>
              <a:rPr lang="en-US" sz="2400" dirty="0">
                <a:latin typeface="Verdana"/>
                <a:cs typeface="Verdana"/>
              </a:rPr>
              <a:t>Types of Nonprofits, Types of Boards</a:t>
            </a:r>
          </a:p>
          <a:p>
            <a:pPr lvl="0"/>
            <a:r>
              <a:rPr lang="en-US" sz="2400" dirty="0">
                <a:latin typeface="Verdana"/>
                <a:cs typeface="Verdana"/>
              </a:rPr>
              <a:t>Board Nuts &amp; Bolts:  </a:t>
            </a:r>
            <a:r>
              <a:rPr lang="en-US" dirty="0">
                <a:latin typeface="Verdana"/>
                <a:cs typeface="Verdana"/>
              </a:rPr>
              <a:t>Legal Obligations, Function</a:t>
            </a:r>
          </a:p>
          <a:p>
            <a:r>
              <a:rPr lang="en-US" sz="2400" dirty="0">
                <a:latin typeface="Verdana"/>
                <a:cs typeface="Verdana"/>
              </a:rPr>
              <a:t>Establishing an Effective Board:  </a:t>
            </a:r>
            <a:r>
              <a:rPr lang="en-US" dirty="0">
                <a:latin typeface="Verdana"/>
                <a:cs typeface="Verdana"/>
              </a:rPr>
              <a:t>Structure, Composition, Diversity,  Recruitment, Orientation</a:t>
            </a:r>
          </a:p>
          <a:p>
            <a:pPr lvl="0"/>
            <a:endParaRPr lang="en-US" dirty="0">
              <a:latin typeface="Verdana"/>
              <a:cs typeface="Verdana"/>
            </a:endParaRPr>
          </a:p>
          <a:p>
            <a:pPr lvl="0"/>
            <a:r>
              <a:rPr lang="en-US" sz="2400" dirty="0">
                <a:latin typeface="Verdana"/>
                <a:cs typeface="Verdana"/>
              </a:rPr>
              <a:t>Session II:</a:t>
            </a:r>
          </a:p>
          <a:p>
            <a:pPr lvl="0"/>
            <a:r>
              <a:rPr lang="en-US" sz="2400" dirty="0">
                <a:latin typeface="Verdana"/>
                <a:cs typeface="Verdana"/>
              </a:rPr>
              <a:t>Governance: </a:t>
            </a:r>
            <a:r>
              <a:rPr lang="en-US" dirty="0">
                <a:latin typeface="Verdana"/>
                <a:cs typeface="Verdana"/>
              </a:rPr>
              <a:t>Policy as Influence</a:t>
            </a:r>
            <a:endParaRPr lang="en-US" sz="2400" dirty="0">
              <a:latin typeface="Verdana"/>
              <a:cs typeface="Verdana"/>
            </a:endParaRPr>
          </a:p>
          <a:p>
            <a:pPr lvl="0"/>
            <a:r>
              <a:rPr lang="en-US" sz="2400" dirty="0">
                <a:latin typeface="Verdana"/>
                <a:cs typeface="Verdana"/>
              </a:rPr>
              <a:t>Board Culture: </a:t>
            </a:r>
            <a:r>
              <a:rPr lang="en-US" dirty="0">
                <a:latin typeface="Verdana"/>
                <a:cs typeface="Verdana"/>
              </a:rPr>
              <a:t>Aspects of Culture, Inclusion</a:t>
            </a:r>
          </a:p>
          <a:p>
            <a:pPr lvl="0"/>
            <a:r>
              <a:rPr lang="en-US" sz="2400" dirty="0">
                <a:latin typeface="Verdana"/>
                <a:cs typeface="Verdana"/>
              </a:rPr>
              <a:t>Keeping the Board Engaged:  </a:t>
            </a:r>
            <a:r>
              <a:rPr lang="en-US" dirty="0">
                <a:latin typeface="Verdana"/>
                <a:cs typeface="Verdana"/>
              </a:rPr>
              <a:t>Group Maintenance, Effective Meetings, Board Development, Evaluation</a:t>
            </a:r>
          </a:p>
        </p:txBody>
      </p:sp>
    </p:spTree>
  </p:cSld>
  <p:clrMapOvr>
    <a:masterClrMapping/>
  </p:clrMapOvr>
  <mc:AlternateContent xmlns:mc="http://schemas.openxmlformats.org/markup-compatibility/2006" xmlns:p14="http://schemas.microsoft.com/office/powerpoint/2010/main">
    <mc:Choice Requires="p14">
      <p:transition spd="slow" advClick="0" advTm="5000">
        <p:circ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98119" y="1389224"/>
            <a:ext cx="8549641" cy="4846947"/>
          </a:xfrm>
          <a:prstGeom prst="rect">
            <a:avLst/>
          </a:prstGeom>
        </p:spPr>
        <p:txBody>
          <a:bodyPr vert="horz" wrap="square" lIns="91440" tIns="45720" rIns="91440" bIns="45720" rtlCol="0" anchor="t">
            <a:noAutofit/>
          </a:bodyPr>
          <a:lstStyle/>
          <a:p>
            <a:r>
              <a:rPr lang="en-US" b="1" dirty="0"/>
              <a:t> </a:t>
            </a:r>
          </a:p>
          <a:p>
            <a:endParaRPr lang="en-US" dirty="0"/>
          </a:p>
        </p:txBody>
      </p:sp>
      <p:pic>
        <p:nvPicPr>
          <p:cNvPr id="3" name="Picture 2">
            <a:extLst>
              <a:ext uri="{FF2B5EF4-FFF2-40B4-BE49-F238E27FC236}">
                <a16:creationId xmlns:a16="http://schemas.microsoft.com/office/drawing/2014/main" id="{54FAFF77-A99D-42D9-AA14-B36C1A3E14A8}"/>
              </a:ext>
            </a:extLst>
          </p:cNvPr>
          <p:cNvPicPr>
            <a:picLocks noChangeAspect="1"/>
          </p:cNvPicPr>
          <p:nvPr/>
        </p:nvPicPr>
        <p:blipFill>
          <a:blip r:embed="rId3"/>
          <a:stretch>
            <a:fillRect/>
          </a:stretch>
        </p:blipFill>
        <p:spPr>
          <a:xfrm>
            <a:off x="670205" y="1389224"/>
            <a:ext cx="7803590" cy="3935029"/>
          </a:xfrm>
          <a:prstGeom prst="rect">
            <a:avLst/>
          </a:prstGeom>
        </p:spPr>
      </p:pic>
      <p:sp>
        <p:nvSpPr>
          <p:cNvPr id="8" name="Title 1">
            <a:extLst>
              <a:ext uri="{FF2B5EF4-FFF2-40B4-BE49-F238E27FC236}">
                <a16:creationId xmlns:a16="http://schemas.microsoft.com/office/drawing/2014/main" id="{162017B4-72D3-4969-8598-A3F0BC5FCE18}"/>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2038849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9955BAF-2155-4EFA-82D3-AE89B453DBA9}"/>
              </a:ext>
            </a:extLst>
          </p:cNvPr>
          <p:cNvPicPr>
            <a:picLocks noChangeAspect="1"/>
          </p:cNvPicPr>
          <p:nvPr/>
        </p:nvPicPr>
        <p:blipFill>
          <a:blip r:embed="rId3"/>
          <a:stretch>
            <a:fillRect/>
          </a:stretch>
        </p:blipFill>
        <p:spPr>
          <a:xfrm>
            <a:off x="823140" y="1482442"/>
            <a:ext cx="7103227" cy="3893115"/>
          </a:xfrm>
          <a:prstGeom prst="rect">
            <a:avLst/>
          </a:prstGeom>
        </p:spPr>
      </p:pic>
      <p:sp>
        <p:nvSpPr>
          <p:cNvPr id="7" name="Title 1">
            <a:extLst>
              <a:ext uri="{FF2B5EF4-FFF2-40B4-BE49-F238E27FC236}">
                <a16:creationId xmlns:a16="http://schemas.microsoft.com/office/drawing/2014/main" id="{AE47BA7F-A04F-4CAF-A2A2-000B8AAD2080}"/>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1765781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0" y="6583282"/>
            <a:ext cx="9144000" cy="262599"/>
          </a:xfrm>
          <a:prstGeom prst="rect">
            <a:avLst/>
          </a:prstGeom>
          <a:solidFill>
            <a:srgbClr val="3B23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0" y="6498771"/>
            <a:ext cx="9144000" cy="84511"/>
          </a:xfrm>
          <a:prstGeom prst="rect">
            <a:avLst/>
          </a:prstGeom>
          <a:solidFill>
            <a:srgbClr val="FFC22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7353B6-E5B2-453F-BE23-16AEE3654181}"/>
              </a:ext>
            </a:extLst>
          </p:cNvPr>
          <p:cNvPicPr>
            <a:picLocks noChangeAspect="1"/>
          </p:cNvPicPr>
          <p:nvPr/>
        </p:nvPicPr>
        <p:blipFill rotWithShape="1">
          <a:blip r:embed="rId3"/>
          <a:srcRect b="5251"/>
          <a:stretch/>
        </p:blipFill>
        <p:spPr>
          <a:xfrm>
            <a:off x="1011487" y="1442901"/>
            <a:ext cx="6785124" cy="3972198"/>
          </a:xfrm>
          <a:prstGeom prst="rect">
            <a:avLst/>
          </a:prstGeom>
        </p:spPr>
      </p:pic>
      <p:sp>
        <p:nvSpPr>
          <p:cNvPr id="7" name="Title 1">
            <a:extLst>
              <a:ext uri="{FF2B5EF4-FFF2-40B4-BE49-F238E27FC236}">
                <a16:creationId xmlns:a16="http://schemas.microsoft.com/office/drawing/2014/main" id="{959B7D2C-3063-4C15-8C51-8E8552E8C796}"/>
              </a:ext>
            </a:extLst>
          </p:cNvPr>
          <p:cNvSpPr txBox="1">
            <a:spLocks noGrp="1"/>
          </p:cNvSpPr>
          <p:nvPr>
            <p:ph type="title"/>
          </p:nvPr>
        </p:nvSpPr>
        <p:spPr>
          <a:xfrm>
            <a:off x="198119" y="239147"/>
            <a:ext cx="8759269" cy="580397"/>
          </a:xfrm>
          <a:prstGeom prst="rect">
            <a:avLst/>
          </a:prstGeom>
        </p:spPr>
        <p:txBody>
          <a:bodyPr>
            <a:normAutofit fontScale="90000"/>
          </a:bodyPr>
          <a:lstStyle>
            <a:lvl1pPr defTabSz="406908">
              <a:defRPr sz="3204"/>
            </a:lvl1pPr>
          </a:lstStyle>
          <a:p>
            <a:r>
              <a:rPr lang="en-US" sz="4400" dirty="0">
                <a:solidFill>
                  <a:srgbClr val="3B2360"/>
                </a:solidFill>
              </a:rPr>
              <a:t>What is a Nonprofit Corporation?</a:t>
            </a:r>
            <a:br>
              <a:rPr lang="en-US" dirty="0">
                <a:solidFill>
                  <a:srgbClr val="3B2360"/>
                </a:solidFill>
              </a:rPr>
            </a:br>
            <a:endParaRPr dirty="0">
              <a:solidFill>
                <a:srgbClr val="3B2360"/>
              </a:solidFill>
            </a:endParaRPr>
          </a:p>
        </p:txBody>
      </p:sp>
    </p:spTree>
    <p:extLst>
      <p:ext uri="{BB962C8B-B14F-4D97-AF65-F5344CB8AC3E}">
        <p14:creationId xmlns:p14="http://schemas.microsoft.com/office/powerpoint/2010/main" val="33286476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4AE0-3BF5-088F-27D7-8F3DA07C4764}"/>
              </a:ext>
            </a:extLst>
          </p:cNvPr>
          <p:cNvSpPr>
            <a:spLocks noGrp="1"/>
          </p:cNvSpPr>
          <p:nvPr>
            <p:ph type="title"/>
          </p:nvPr>
        </p:nvSpPr>
        <p:spPr/>
        <p:txBody>
          <a:bodyPr/>
          <a:lstStyle/>
          <a:p>
            <a:r>
              <a:rPr lang="en-US" dirty="0"/>
              <a:t>Key Facts About Nonprofits</a:t>
            </a:r>
          </a:p>
        </p:txBody>
      </p:sp>
      <p:sp>
        <p:nvSpPr>
          <p:cNvPr id="3" name="Content Placeholder 2">
            <a:extLst>
              <a:ext uri="{FF2B5EF4-FFF2-40B4-BE49-F238E27FC236}">
                <a16:creationId xmlns:a16="http://schemas.microsoft.com/office/drawing/2014/main" id="{A68832DE-F899-0700-5C90-3EC4598406F1}"/>
              </a:ext>
            </a:extLst>
          </p:cNvPr>
          <p:cNvSpPr>
            <a:spLocks noGrp="1"/>
          </p:cNvSpPr>
          <p:nvPr>
            <p:ph idx="1"/>
          </p:nvPr>
        </p:nvSpPr>
        <p:spPr>
          <a:xfrm>
            <a:off x="514350" y="1603756"/>
            <a:ext cx="8229600" cy="3503981"/>
          </a:xfrm>
        </p:spPr>
        <p:txBody>
          <a:bodyPr>
            <a:normAutofit fontScale="92500" lnSpcReduction="10000"/>
          </a:bodyPr>
          <a:lstStyle/>
          <a:p>
            <a:r>
              <a:rPr lang="en-US" dirty="0"/>
              <a:t>Over </a:t>
            </a:r>
            <a:r>
              <a:rPr lang="en-US" sz="2200" dirty="0">
                <a:solidFill>
                  <a:srgbClr val="0070C0"/>
                </a:solidFill>
              </a:rPr>
              <a:t>1.8 million </a:t>
            </a:r>
            <a:r>
              <a:rPr lang="en-US" dirty="0"/>
              <a:t>in the U.S.</a:t>
            </a:r>
          </a:p>
          <a:p>
            <a:r>
              <a:rPr lang="en-US" dirty="0"/>
              <a:t>Primarily</a:t>
            </a:r>
          </a:p>
          <a:p>
            <a:pPr lvl="1"/>
            <a:r>
              <a:rPr lang="en-US" dirty="0"/>
              <a:t>Public Charities (your “typical” nonprofit, both large &amp; small)</a:t>
            </a:r>
          </a:p>
          <a:p>
            <a:pPr lvl="1"/>
            <a:r>
              <a:rPr lang="en-US" dirty="0"/>
              <a:t>Private Foundations (grantmaking institutions typically supported by a small number of donors)</a:t>
            </a:r>
          </a:p>
          <a:p>
            <a:r>
              <a:rPr lang="en-US" dirty="0"/>
              <a:t>Also includes more than 30 other types, including</a:t>
            </a:r>
          </a:p>
          <a:p>
            <a:pPr lvl="1"/>
            <a:r>
              <a:rPr lang="en-US" dirty="0"/>
              <a:t>Membership Associations</a:t>
            </a:r>
          </a:p>
          <a:p>
            <a:pPr lvl="1"/>
            <a:r>
              <a:rPr lang="en-US" dirty="0"/>
              <a:t>Fraternities &amp; Sororities</a:t>
            </a:r>
          </a:p>
          <a:p>
            <a:pPr lvl="1"/>
            <a:r>
              <a:rPr lang="en-US" dirty="0"/>
              <a:t>Civic leagues</a:t>
            </a:r>
          </a:p>
          <a:p>
            <a:pPr lvl="1"/>
            <a:r>
              <a:rPr lang="en-US" dirty="0"/>
              <a:t>Faith-based institutions</a:t>
            </a:r>
          </a:p>
          <a:p>
            <a:pPr lvl="1"/>
            <a:r>
              <a:rPr lang="en-US" dirty="0"/>
              <a:t>Business Associations</a:t>
            </a:r>
          </a:p>
          <a:p>
            <a:pPr lvl="1"/>
            <a:r>
              <a:rPr lang="en-US" dirty="0"/>
              <a:t>Veterans’ Organizations</a:t>
            </a:r>
          </a:p>
          <a:p>
            <a:pPr lvl="1"/>
            <a:r>
              <a:rPr lang="en-US" dirty="0"/>
              <a:t>Labor Unions</a:t>
            </a:r>
          </a:p>
          <a:p>
            <a:pPr lvl="1"/>
            <a:r>
              <a:rPr lang="en-US" dirty="0"/>
              <a:t>Federal Credit Unions</a:t>
            </a:r>
          </a:p>
          <a:p>
            <a:pPr lvl="1"/>
            <a:endParaRPr lang="en-US" dirty="0"/>
          </a:p>
          <a:p>
            <a:endParaRPr lang="en-US" dirty="0"/>
          </a:p>
        </p:txBody>
      </p:sp>
    </p:spTree>
    <p:extLst>
      <p:ext uri="{BB962C8B-B14F-4D97-AF65-F5344CB8AC3E}">
        <p14:creationId xmlns:p14="http://schemas.microsoft.com/office/powerpoint/2010/main" val="2042583797"/>
      </p:ext>
    </p:extLst>
  </p:cSld>
  <p:clrMapOvr>
    <a:masterClrMapping/>
  </p:clrMapOvr>
  <p:transition advClick="0">
    <p:diamond/>
  </p:transition>
</p:sld>
</file>

<file path=ppt/theme/theme1.xml><?xml version="1.0" encoding="utf-8"?>
<a:theme xmlns:a="http://schemas.openxmlformats.org/drawingml/2006/main" name="CLU-PowerPoint-Template (1)">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U-PowerPoint-Template (1)">
  <a:themeElements>
    <a:clrScheme name="CLU-PowerPoint-Template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LU-PowerPoint-Template (1)">
      <a:majorFont>
        <a:latin typeface="Helvetica"/>
        <a:ea typeface="Helvetica"/>
        <a:cs typeface="Helvetica"/>
      </a:majorFont>
      <a:minorFont>
        <a:latin typeface="Calibri"/>
        <a:ea typeface="Calibri"/>
        <a:cs typeface="Calibri"/>
      </a:minorFont>
    </a:fontScheme>
    <a:fmtScheme name="CLU-PowerPoint-Template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TotalTime>
  <Words>1845</Words>
  <Application>Microsoft Office PowerPoint</Application>
  <PresentationFormat>On-screen Show (4:3)</PresentationFormat>
  <Paragraphs>281</Paragraphs>
  <Slides>37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Arial</vt:lpstr>
      <vt:lpstr>Calibri</vt:lpstr>
      <vt:lpstr>Century Gothic</vt:lpstr>
      <vt:lpstr>Courier New</vt:lpstr>
      <vt:lpstr>Noto Sans Symbols</vt:lpstr>
      <vt:lpstr>Symbol</vt:lpstr>
      <vt:lpstr>Times New Roman</vt:lpstr>
      <vt:lpstr>Verdana</vt:lpstr>
      <vt:lpstr>Wingdings</vt:lpstr>
      <vt:lpstr>CLU-PowerPoint-Template (1)</vt:lpstr>
      <vt:lpstr>BLI Networking Breakout 8:45 a.m. – 9:00 a.m.</vt:lpstr>
      <vt:lpstr>Digital Community Agreements </vt:lpstr>
      <vt:lpstr>Board Leadership Institute  </vt:lpstr>
      <vt:lpstr>Module Learning Objectives </vt:lpstr>
      <vt:lpstr>Agenda </vt:lpstr>
      <vt:lpstr>What is a Nonprofit Corporation? </vt:lpstr>
      <vt:lpstr>What is a Nonprofit Corporation? </vt:lpstr>
      <vt:lpstr>What is a Nonprofit Corporation? </vt:lpstr>
      <vt:lpstr>Key Facts About Nonprofits</vt:lpstr>
      <vt:lpstr>What Makes Nonprofits Different? </vt:lpstr>
      <vt:lpstr>The Board Lifecycle  The nature and structure of Boards evolve over time.</vt:lpstr>
      <vt:lpstr>Board Lifecycle</vt:lpstr>
      <vt:lpstr>Board Lifecycle</vt:lpstr>
      <vt:lpstr>Board Lifecycle</vt:lpstr>
      <vt:lpstr>Board Lifecycle</vt:lpstr>
      <vt:lpstr>Board Lifecycle</vt:lpstr>
      <vt:lpstr>PowerPoint Presentation</vt:lpstr>
      <vt:lpstr>Duty of Care</vt:lpstr>
      <vt:lpstr>Duty of Obedience</vt:lpstr>
      <vt:lpstr>Duty of Loyalty</vt:lpstr>
      <vt:lpstr>10 Responsibilities  of Nonprofit Boards</vt:lpstr>
      <vt:lpstr>Case Study </vt:lpstr>
      <vt:lpstr>Breakout Rooms: 6 minutes</vt:lpstr>
      <vt:lpstr>10 Responsibilities: Areas of Impact</vt:lpstr>
      <vt:lpstr>Case Study </vt:lpstr>
      <vt:lpstr>Breakout Rooms: 6 minutes</vt:lpstr>
      <vt:lpstr>Developing the Board: Structure</vt:lpstr>
      <vt:lpstr>Developing the Board: Structure</vt:lpstr>
      <vt:lpstr>Do we have the right people on the board now?                          Who or what are we missing?                 - bouquet</vt:lpstr>
      <vt:lpstr>  The structure of your Board will be driven by your organization’s mission and goals</vt:lpstr>
      <vt:lpstr>Breakout Rooms: 8 minutes</vt:lpstr>
      <vt:lpstr>PowerPoint Presentation</vt:lpstr>
      <vt:lpstr>Developing the Board: Before you recruit</vt:lpstr>
      <vt:lpstr>Developing the Board: Onboarding</vt:lpstr>
      <vt:lpstr>Onboarding: Orientation Process</vt:lpstr>
      <vt:lpstr>Onboarding (continued)</vt:lpstr>
      <vt:lpstr>Next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Leadership Institute</dc:title>
  <dc:creator>Microsoft Office User</dc:creator>
  <cp:lastModifiedBy>King, Brewster</cp:lastModifiedBy>
  <cp:revision>46</cp:revision>
  <cp:lastPrinted>2023-07-17T19:35:44Z</cp:lastPrinted>
  <dcterms:created xsi:type="dcterms:W3CDTF">2021-02-03T23:03:11Z</dcterms:created>
  <dcterms:modified xsi:type="dcterms:W3CDTF">2024-10-08T19:31:16Z</dcterms:modified>
</cp:coreProperties>
</file>