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60" r:id="rId4"/>
    <p:sldId id="261" r:id="rId5"/>
    <p:sldId id="267" r:id="rId6"/>
    <p:sldId id="268" r:id="rId7"/>
    <p:sldId id="269" r:id="rId8"/>
    <p:sldId id="265" r:id="rId9"/>
    <p:sldId id="264"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38"/>
    <p:restoredTop sz="94623"/>
  </p:normalViewPr>
  <p:slideViewPr>
    <p:cSldViewPr snapToGrid="0" snapToObjects="1">
      <p:cViewPr varScale="1">
        <p:scale>
          <a:sx n="86" d="100"/>
          <a:sy n="86" d="100"/>
        </p:scale>
        <p:origin x="6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49D894E8-0DA2-2344-BF36-DCB96E7188F0}" type="datetimeFigureOut">
              <a:rPr lang="en-US" smtClean="0"/>
              <a:t>10/1/2020</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2799113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9D894E8-0DA2-2344-BF36-DCB96E7188F0}" type="datetimeFigureOut">
              <a:rPr lang="en-US" smtClean="0"/>
              <a:t>10/1/2020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161117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9D894E8-0DA2-2344-BF36-DCB96E7188F0}"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2597308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9D894E8-0DA2-2344-BF36-DCB96E7188F0}"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471482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D894E8-0DA2-2344-BF36-DCB96E7188F0}"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255883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9D894E8-0DA2-2344-BF36-DCB96E7188F0}" type="datetimeFigureOut">
              <a:rPr lang="en-US" smtClean="0"/>
              <a:t>10/1/2020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1481607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9D894E8-0DA2-2344-BF36-DCB96E7188F0}" type="datetimeFigureOut">
              <a:rPr lang="en-US" smtClean="0"/>
              <a:t>10/1/2020</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1305952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49D894E8-0DA2-2344-BF36-DCB96E7188F0}"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1255177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49D894E8-0DA2-2344-BF36-DCB96E7188F0}"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32353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D894E8-0DA2-2344-BF36-DCB96E7188F0}"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1458493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D894E8-0DA2-2344-BF36-DCB96E7188F0}" type="datetimeFigureOut">
              <a:rPr lang="en-US" smtClean="0"/>
              <a:t>10/1/2020</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3261114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D894E8-0DA2-2344-BF36-DCB96E7188F0}" type="datetimeFigureOut">
              <a:rPr lang="en-US" smtClean="0"/>
              <a:t>10/1/2020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4201372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D894E8-0DA2-2344-BF36-DCB96E7188F0}" type="datetimeFigureOut">
              <a:rPr lang="en-US" smtClean="0"/>
              <a:t>10/1/2020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3995457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D894E8-0DA2-2344-BF36-DCB96E7188F0}" type="datetimeFigureOut">
              <a:rPr lang="en-US" smtClean="0"/>
              <a:t>10/1/2020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1842003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D894E8-0DA2-2344-BF36-DCB96E7188F0}" type="datetimeFigureOut">
              <a:rPr lang="en-US" smtClean="0"/>
              <a:t>10/1/2020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1223394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9D894E8-0DA2-2344-BF36-DCB96E7188F0}" type="datetimeFigureOut">
              <a:rPr lang="en-US" smtClean="0"/>
              <a:t>10/1/2020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478436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9D894E8-0DA2-2344-BF36-DCB96E7188F0}" type="datetimeFigureOut">
              <a:rPr lang="en-US" smtClean="0"/>
              <a:t>10/1/2020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0F37694-1C97-F341-9FF4-48581EAB4631}" type="slidenum">
              <a:rPr lang="en-US" smtClean="0"/>
              <a:t>‹#›</a:t>
            </a:fld>
            <a:endParaRPr lang="en-US"/>
          </a:p>
        </p:txBody>
      </p:sp>
    </p:spTree>
    <p:extLst>
      <p:ext uri="{BB962C8B-B14F-4D97-AF65-F5344CB8AC3E}">
        <p14:creationId xmlns:p14="http://schemas.microsoft.com/office/powerpoint/2010/main" val="3394329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9D894E8-0DA2-2344-BF36-DCB96E7188F0}" type="datetimeFigureOut">
              <a:rPr lang="en-US" smtClean="0"/>
              <a:t>10/1/2020</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0F37694-1C97-F341-9FF4-48581EAB4631}" type="slidenum">
              <a:rPr lang="en-US" smtClean="0"/>
              <a:t>‹#›</a:t>
            </a:fld>
            <a:endParaRPr lang="en-US"/>
          </a:p>
        </p:txBody>
      </p:sp>
    </p:spTree>
    <p:extLst>
      <p:ext uri="{BB962C8B-B14F-4D97-AF65-F5344CB8AC3E}">
        <p14:creationId xmlns:p14="http://schemas.microsoft.com/office/powerpoint/2010/main" val="14401955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myclu.callutheran.edu/"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allutheran.edu/offices/academic-affairs/Course_Criteria_Core_21_Feb_12_2018.pdf" TargetMode="External"/><Relationship Id="rId2" Type="http://schemas.openxmlformats.org/officeDocument/2006/relationships/hyperlink" Target="https://catalog.callutheran.edu/undergraduate/graduationrequirements/" TargetMode="External"/><Relationship Id="rId1" Type="http://schemas.openxmlformats.org/officeDocument/2006/relationships/slideLayout" Target="../slideLayouts/slideLayout2.xml"/><Relationship Id="rId5" Type="http://schemas.openxmlformats.org/officeDocument/2006/relationships/hyperlink" Target="https://www.callutheran.edu/students/registrar/undergraduate/academic-planning.html#core21" TargetMode="External"/><Relationship Id="rId4" Type="http://schemas.openxmlformats.org/officeDocument/2006/relationships/hyperlink" Target="https://www.callutheran.edu/college-arts-sciences/core-21-curriculum.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B4A7A-7F39-5B49-A3D4-D0FA099BF98C}"/>
              </a:ext>
            </a:extLst>
          </p:cNvPr>
          <p:cNvSpPr>
            <a:spLocks noGrp="1"/>
          </p:cNvSpPr>
          <p:nvPr>
            <p:ph type="ctrTitle"/>
          </p:nvPr>
        </p:nvSpPr>
        <p:spPr>
          <a:xfrm>
            <a:off x="1191169" y="1728541"/>
            <a:ext cx="8825658" cy="2677648"/>
          </a:xfrm>
        </p:spPr>
        <p:txBody>
          <a:bodyPr/>
          <a:lstStyle/>
          <a:p>
            <a:r>
              <a:rPr lang="en-US" dirty="0">
                <a:cs typeface="Calibri" panose="020F0502020204030204" pitchFamily="34" charset="0"/>
              </a:rPr>
              <a:t>Core 21 Advising</a:t>
            </a:r>
          </a:p>
        </p:txBody>
      </p:sp>
    </p:spTree>
    <p:extLst>
      <p:ext uri="{BB962C8B-B14F-4D97-AF65-F5344CB8AC3E}">
        <p14:creationId xmlns:p14="http://schemas.microsoft.com/office/powerpoint/2010/main" val="2184030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2C490-1788-E14F-8947-2C1D57CD1F0C}"/>
              </a:ext>
            </a:extLst>
          </p:cNvPr>
          <p:cNvSpPr>
            <a:spLocks noGrp="1"/>
          </p:cNvSpPr>
          <p:nvPr>
            <p:ph type="title"/>
          </p:nvPr>
        </p:nvSpPr>
        <p:spPr/>
        <p:txBody>
          <a:bodyPr/>
          <a:lstStyle/>
          <a:p>
            <a:r>
              <a:rPr lang="en-US" dirty="0"/>
              <a:t>A final note on Core 21 advising</a:t>
            </a:r>
          </a:p>
        </p:txBody>
      </p:sp>
      <p:sp>
        <p:nvSpPr>
          <p:cNvPr id="3" name="Content Placeholder 2">
            <a:extLst>
              <a:ext uri="{FF2B5EF4-FFF2-40B4-BE49-F238E27FC236}">
                <a16:creationId xmlns:a16="http://schemas.microsoft.com/office/drawing/2014/main" id="{C8EC9719-FA82-014E-BDCB-9827FB73264A}"/>
              </a:ext>
            </a:extLst>
          </p:cNvPr>
          <p:cNvSpPr>
            <a:spLocks noGrp="1"/>
          </p:cNvSpPr>
          <p:nvPr>
            <p:ph idx="1"/>
          </p:nvPr>
        </p:nvSpPr>
        <p:spPr/>
        <p:txBody>
          <a:bodyPr>
            <a:normAutofit fontScale="92500" lnSpcReduction="10000"/>
          </a:bodyPr>
          <a:lstStyle/>
          <a:p>
            <a:r>
              <a:rPr lang="en-US" dirty="0"/>
              <a:t>I always start with a student by explaining why Core 21 is important and that it is not just a set of hurdles to avoid or get through.  It is an expression of our Liberal Arts roots and an reflective of what faculty believe are important to include as part of a Cal Lutheran degree.</a:t>
            </a:r>
          </a:p>
          <a:p>
            <a:pPr lvl="1"/>
            <a:r>
              <a:rPr lang="en-US" dirty="0"/>
              <a:t>The course they did not know existed or thought they would hate can be the class that helps them find a new purpose and direction in life.</a:t>
            </a:r>
          </a:p>
          <a:p>
            <a:r>
              <a:rPr lang="en-US" dirty="0"/>
              <a:t>It is never good for a student to put off the requirements they do not like or do  not want to take.  </a:t>
            </a:r>
          </a:p>
          <a:p>
            <a:r>
              <a:rPr lang="en-US" dirty="0"/>
              <a:t>I help a student identify which requirements will be completed in the major or minor.</a:t>
            </a:r>
          </a:p>
          <a:p>
            <a:r>
              <a:rPr lang="en-US" dirty="0"/>
              <a:t>Students who </a:t>
            </a:r>
            <a:r>
              <a:rPr lang="en-US"/>
              <a:t>take ENGL </a:t>
            </a:r>
            <a:r>
              <a:rPr lang="en-US" dirty="0"/>
              <a:t>110, 111, RLTH 100 in their first year are more successful.</a:t>
            </a:r>
          </a:p>
          <a:p>
            <a:endParaRPr lang="en-US" dirty="0"/>
          </a:p>
        </p:txBody>
      </p:sp>
    </p:spTree>
    <p:extLst>
      <p:ext uri="{BB962C8B-B14F-4D97-AF65-F5344CB8AC3E}">
        <p14:creationId xmlns:p14="http://schemas.microsoft.com/office/powerpoint/2010/main" val="3745934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95C16-0902-E64A-9455-88FB592D6B81}"/>
              </a:ext>
            </a:extLst>
          </p:cNvPr>
          <p:cNvSpPr>
            <a:spLocks noGrp="1"/>
          </p:cNvSpPr>
          <p:nvPr>
            <p:ph type="title"/>
          </p:nvPr>
        </p:nvSpPr>
        <p:spPr/>
        <p:txBody>
          <a:bodyPr/>
          <a:lstStyle/>
          <a:p>
            <a:r>
              <a:rPr lang="en-US" dirty="0"/>
              <a:t>Academic Basics – Parts of a Degree</a:t>
            </a:r>
          </a:p>
        </p:txBody>
      </p:sp>
      <p:sp>
        <p:nvSpPr>
          <p:cNvPr id="3" name="Content Placeholder 2">
            <a:extLst>
              <a:ext uri="{FF2B5EF4-FFF2-40B4-BE49-F238E27FC236}">
                <a16:creationId xmlns:a16="http://schemas.microsoft.com/office/drawing/2014/main" id="{026E711A-A533-2F42-89FB-4510143FDE42}"/>
              </a:ext>
            </a:extLst>
          </p:cNvPr>
          <p:cNvSpPr>
            <a:spLocks noGrp="1"/>
          </p:cNvSpPr>
          <p:nvPr>
            <p:ph idx="1"/>
          </p:nvPr>
        </p:nvSpPr>
        <p:spPr/>
        <p:txBody>
          <a:bodyPr>
            <a:normAutofit lnSpcReduction="10000"/>
          </a:bodyPr>
          <a:lstStyle/>
          <a:p>
            <a:r>
              <a:rPr lang="en-US" dirty="0"/>
              <a:t>Degree minimums:</a:t>
            </a:r>
          </a:p>
          <a:p>
            <a:pPr lvl="1"/>
            <a:r>
              <a:rPr lang="en-US" dirty="0"/>
              <a:t>124 credits are required</a:t>
            </a:r>
          </a:p>
          <a:p>
            <a:pPr lvl="1"/>
            <a:r>
              <a:rPr lang="en-US" dirty="0"/>
              <a:t>40 credits of upper division (300, 400 level classes)</a:t>
            </a:r>
          </a:p>
          <a:p>
            <a:pPr lvl="1"/>
            <a:r>
              <a:rPr lang="en-US" dirty="0"/>
              <a:t>2.0 Grade Point Average (GPA) overall, in your major and in any minor</a:t>
            </a:r>
          </a:p>
          <a:p>
            <a:r>
              <a:rPr lang="en-US" dirty="0"/>
              <a:t>General Education or Core 21</a:t>
            </a:r>
          </a:p>
          <a:p>
            <a:r>
              <a:rPr lang="en-US" dirty="0"/>
              <a:t>At least one major (with required emphasis or supporting courses, if applicable)</a:t>
            </a:r>
          </a:p>
          <a:p>
            <a:r>
              <a:rPr lang="en-US" dirty="0"/>
              <a:t>Residency Requirement:  30 of your final 40 credits must be at Cal Lutheran.  In addition 33% of the under division courses in your major must be completed here.</a:t>
            </a:r>
          </a:p>
          <a:p>
            <a:pPr marL="0" indent="0">
              <a:buNone/>
            </a:pPr>
            <a:endParaRPr lang="en-US" dirty="0"/>
          </a:p>
          <a:p>
            <a:pPr lvl="1"/>
            <a:endParaRPr lang="en-US" dirty="0"/>
          </a:p>
        </p:txBody>
      </p:sp>
    </p:spTree>
    <p:extLst>
      <p:ext uri="{BB962C8B-B14F-4D97-AF65-F5344CB8AC3E}">
        <p14:creationId xmlns:p14="http://schemas.microsoft.com/office/powerpoint/2010/main" val="3419545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C1A8F-6E36-8D45-BACB-D2EE2AEFAB7B}"/>
              </a:ext>
            </a:extLst>
          </p:cNvPr>
          <p:cNvSpPr>
            <a:spLocks noGrp="1"/>
          </p:cNvSpPr>
          <p:nvPr>
            <p:ph type="title"/>
          </p:nvPr>
        </p:nvSpPr>
        <p:spPr/>
        <p:txBody>
          <a:bodyPr/>
          <a:lstStyle/>
          <a:p>
            <a:r>
              <a:rPr lang="en-US" dirty="0"/>
              <a:t>Academic Basics – Non-negotiables</a:t>
            </a:r>
          </a:p>
        </p:txBody>
      </p:sp>
      <p:sp>
        <p:nvSpPr>
          <p:cNvPr id="3" name="Content Placeholder 2">
            <a:extLst>
              <a:ext uri="{FF2B5EF4-FFF2-40B4-BE49-F238E27FC236}">
                <a16:creationId xmlns:a16="http://schemas.microsoft.com/office/drawing/2014/main" id="{6272559B-23E6-2348-A1FB-F7592039C594}"/>
              </a:ext>
            </a:extLst>
          </p:cNvPr>
          <p:cNvSpPr>
            <a:spLocks noGrp="1"/>
          </p:cNvSpPr>
          <p:nvPr>
            <p:ph idx="1"/>
          </p:nvPr>
        </p:nvSpPr>
        <p:spPr/>
        <p:txBody>
          <a:bodyPr/>
          <a:lstStyle/>
          <a:p>
            <a:r>
              <a:rPr lang="en-US" dirty="0"/>
              <a:t>The following requirements must be met as stated.  They may not be petitioned and the University does not round numbers up.</a:t>
            </a:r>
          </a:p>
          <a:p>
            <a:pPr lvl="1"/>
            <a:r>
              <a:rPr lang="en-US" dirty="0"/>
              <a:t>124 credits required for the degree</a:t>
            </a:r>
          </a:p>
          <a:p>
            <a:pPr lvl="1"/>
            <a:r>
              <a:rPr lang="en-US" dirty="0"/>
              <a:t>40 credits of upper division credits</a:t>
            </a:r>
          </a:p>
          <a:p>
            <a:pPr lvl="1"/>
            <a:r>
              <a:rPr lang="en-US" dirty="0"/>
              <a:t>2.0 GPA overall for the degree and in every major or any minor</a:t>
            </a:r>
          </a:p>
        </p:txBody>
      </p:sp>
    </p:spTree>
    <p:extLst>
      <p:ext uri="{BB962C8B-B14F-4D97-AF65-F5344CB8AC3E}">
        <p14:creationId xmlns:p14="http://schemas.microsoft.com/office/powerpoint/2010/main" val="387614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9643A-35EC-B142-ABA7-A6B42AEC134F}"/>
              </a:ext>
            </a:extLst>
          </p:cNvPr>
          <p:cNvSpPr>
            <a:spLocks noGrp="1"/>
          </p:cNvSpPr>
          <p:nvPr>
            <p:ph type="title"/>
          </p:nvPr>
        </p:nvSpPr>
        <p:spPr/>
        <p:txBody>
          <a:bodyPr/>
          <a:lstStyle/>
          <a:p>
            <a:r>
              <a:rPr lang="en-US" dirty="0"/>
              <a:t>Core 21</a:t>
            </a:r>
          </a:p>
        </p:txBody>
      </p:sp>
      <p:sp>
        <p:nvSpPr>
          <p:cNvPr id="3" name="Content Placeholder 2">
            <a:extLst>
              <a:ext uri="{FF2B5EF4-FFF2-40B4-BE49-F238E27FC236}">
                <a16:creationId xmlns:a16="http://schemas.microsoft.com/office/drawing/2014/main" id="{52D399D7-1A21-1747-9F23-37D2919CFDF2}"/>
              </a:ext>
            </a:extLst>
          </p:cNvPr>
          <p:cNvSpPr>
            <a:spLocks noGrp="1"/>
          </p:cNvSpPr>
          <p:nvPr>
            <p:ph idx="1"/>
          </p:nvPr>
        </p:nvSpPr>
        <p:spPr/>
        <p:txBody>
          <a:bodyPr>
            <a:normAutofit/>
          </a:bodyPr>
          <a:lstStyle/>
          <a:p>
            <a:r>
              <a:rPr lang="en-US" dirty="0"/>
              <a:t>The goals of Core 21 are to enable students:</a:t>
            </a:r>
          </a:p>
          <a:p>
            <a:pPr lvl="1" fontAlgn="base"/>
            <a:r>
              <a:rPr lang="en-US" dirty="0"/>
              <a:t>to become proficient in analytical and critical thinking and to be able to process, transform and communicate information;</a:t>
            </a:r>
          </a:p>
          <a:p>
            <a:pPr lvl="1" fontAlgn="base"/>
            <a:r>
              <a:rPr lang="en-US" dirty="0"/>
              <a:t>to be able to comprehend issues from a variety of perspectives and to understand how different academic disciplines ask questions about the world;</a:t>
            </a:r>
          </a:p>
          <a:p>
            <a:pPr lvl="1" fontAlgn="base"/>
            <a:r>
              <a:rPr lang="en-US" dirty="0"/>
              <a:t>to understand themselves as both heirs and creators of history; to understand the forces that have shaped their cultural heritage and appreciate the diversity of values and viewpoints in the United States and the world;</a:t>
            </a:r>
          </a:p>
          <a:p>
            <a:pPr lvl="1" fontAlgn="base"/>
            <a:r>
              <a:rPr lang="en-US" dirty="0"/>
              <a:t>to be able to integrate information and moral reflection in order to develop creative solutions to new problems.</a:t>
            </a:r>
          </a:p>
          <a:p>
            <a:pPr lvl="1"/>
            <a:endParaRPr lang="en-US" dirty="0"/>
          </a:p>
        </p:txBody>
      </p:sp>
    </p:spTree>
    <p:extLst>
      <p:ext uri="{BB962C8B-B14F-4D97-AF65-F5344CB8AC3E}">
        <p14:creationId xmlns:p14="http://schemas.microsoft.com/office/powerpoint/2010/main" val="2688884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F2ABE-46DC-E549-B091-2E6914FA9DC2}"/>
              </a:ext>
            </a:extLst>
          </p:cNvPr>
          <p:cNvSpPr>
            <a:spLocks noGrp="1"/>
          </p:cNvSpPr>
          <p:nvPr>
            <p:ph type="title"/>
          </p:nvPr>
        </p:nvSpPr>
        <p:spPr/>
        <p:txBody>
          <a:bodyPr/>
          <a:lstStyle/>
          <a:p>
            <a:r>
              <a:rPr lang="en-US" dirty="0"/>
              <a:t>Proficiencies</a:t>
            </a:r>
          </a:p>
        </p:txBody>
      </p:sp>
      <p:sp>
        <p:nvSpPr>
          <p:cNvPr id="3" name="Content Placeholder 2">
            <a:extLst>
              <a:ext uri="{FF2B5EF4-FFF2-40B4-BE49-F238E27FC236}">
                <a16:creationId xmlns:a16="http://schemas.microsoft.com/office/drawing/2014/main" id="{CAF02D3E-0DA6-E44A-940C-34528122CEF0}"/>
              </a:ext>
            </a:extLst>
          </p:cNvPr>
          <p:cNvSpPr>
            <a:spLocks noGrp="1"/>
          </p:cNvSpPr>
          <p:nvPr>
            <p:ph idx="1"/>
          </p:nvPr>
        </p:nvSpPr>
        <p:spPr/>
        <p:txBody>
          <a:bodyPr/>
          <a:lstStyle/>
          <a:p>
            <a:r>
              <a:rPr lang="en-US" dirty="0"/>
              <a:t>Written Communication </a:t>
            </a:r>
          </a:p>
          <a:p>
            <a:pPr lvl="1"/>
            <a:r>
              <a:rPr lang="en-US" dirty="0"/>
              <a:t>English Composition</a:t>
            </a:r>
          </a:p>
          <a:p>
            <a:pPr lvl="2"/>
            <a:r>
              <a:rPr lang="en-US" dirty="0"/>
              <a:t>ENGL 111</a:t>
            </a:r>
          </a:p>
          <a:p>
            <a:pPr lvl="2"/>
            <a:r>
              <a:rPr lang="en-US" dirty="0"/>
              <a:t>ENGL 110 is the required prerequisite</a:t>
            </a:r>
          </a:p>
          <a:p>
            <a:pPr lvl="1"/>
            <a:r>
              <a:rPr lang="en-US" dirty="0"/>
              <a:t>Writing Intensive</a:t>
            </a:r>
          </a:p>
          <a:p>
            <a:pPr lvl="2"/>
            <a:r>
              <a:rPr lang="en-US" dirty="0"/>
              <a:t>One approved course</a:t>
            </a:r>
          </a:p>
          <a:p>
            <a:pPr lvl="2"/>
            <a:r>
              <a:rPr lang="en-US" dirty="0"/>
              <a:t>A lot of majors have a course that meets this requirement</a:t>
            </a:r>
          </a:p>
          <a:p>
            <a:r>
              <a:rPr lang="en-US" dirty="0"/>
              <a:t>Speaking Intensive (can be satisfied with another Core course)</a:t>
            </a:r>
          </a:p>
          <a:p>
            <a:pPr lvl="1"/>
            <a:r>
              <a:rPr lang="en-US" dirty="0"/>
              <a:t>One approved course</a:t>
            </a:r>
          </a:p>
          <a:p>
            <a:endParaRPr lang="en-US" dirty="0"/>
          </a:p>
        </p:txBody>
      </p:sp>
    </p:spTree>
    <p:extLst>
      <p:ext uri="{BB962C8B-B14F-4D97-AF65-F5344CB8AC3E}">
        <p14:creationId xmlns:p14="http://schemas.microsoft.com/office/powerpoint/2010/main" val="3213867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CC0AD-DF29-5D44-869E-14F0EFD2FE14}"/>
              </a:ext>
            </a:extLst>
          </p:cNvPr>
          <p:cNvSpPr>
            <a:spLocks noGrp="1"/>
          </p:cNvSpPr>
          <p:nvPr>
            <p:ph type="title"/>
          </p:nvPr>
        </p:nvSpPr>
        <p:spPr/>
        <p:txBody>
          <a:bodyPr/>
          <a:lstStyle/>
          <a:p>
            <a:r>
              <a:rPr lang="en-US" dirty="0"/>
              <a:t>Perspectives</a:t>
            </a:r>
          </a:p>
        </p:txBody>
      </p:sp>
      <p:sp>
        <p:nvSpPr>
          <p:cNvPr id="3" name="Content Placeholder 2">
            <a:extLst>
              <a:ext uri="{FF2B5EF4-FFF2-40B4-BE49-F238E27FC236}">
                <a16:creationId xmlns:a16="http://schemas.microsoft.com/office/drawing/2014/main" id="{758129A6-C500-3648-9E00-DF500F06191F}"/>
              </a:ext>
            </a:extLst>
          </p:cNvPr>
          <p:cNvSpPr>
            <a:spLocks noGrp="1"/>
          </p:cNvSpPr>
          <p:nvPr>
            <p:ph sz="half" idx="1"/>
          </p:nvPr>
        </p:nvSpPr>
        <p:spPr>
          <a:xfrm>
            <a:off x="1154954" y="2603500"/>
            <a:ext cx="4825158" cy="3591817"/>
          </a:xfrm>
        </p:spPr>
        <p:txBody>
          <a:bodyPr>
            <a:normAutofit lnSpcReduction="10000"/>
          </a:bodyPr>
          <a:lstStyle/>
          <a:p>
            <a:r>
              <a:rPr lang="en-US" dirty="0"/>
              <a:t>Humanities</a:t>
            </a:r>
          </a:p>
          <a:p>
            <a:pPr lvl="1"/>
            <a:r>
              <a:rPr lang="en-US" dirty="0"/>
              <a:t>One History Course</a:t>
            </a:r>
          </a:p>
          <a:p>
            <a:pPr lvl="1"/>
            <a:r>
              <a:rPr lang="en-US" dirty="0"/>
              <a:t>One Literature Course</a:t>
            </a:r>
          </a:p>
          <a:p>
            <a:pPr lvl="1"/>
            <a:r>
              <a:rPr lang="en-US" dirty="0"/>
              <a:t>One Philosophy Course</a:t>
            </a:r>
          </a:p>
          <a:p>
            <a:pPr lvl="1"/>
            <a:r>
              <a:rPr lang="en-US" dirty="0"/>
              <a:t>RLTH 100 and One Upper Division Religion</a:t>
            </a:r>
          </a:p>
          <a:p>
            <a:pPr lvl="2"/>
            <a:r>
              <a:rPr lang="en-US" dirty="0"/>
              <a:t>RLTH 100 waived with 60 credits in transfer</a:t>
            </a:r>
          </a:p>
          <a:p>
            <a:r>
              <a:rPr lang="en-US" dirty="0"/>
              <a:t>Social Sciences</a:t>
            </a:r>
          </a:p>
          <a:p>
            <a:pPr lvl="1"/>
            <a:r>
              <a:rPr lang="en-US" dirty="0"/>
              <a:t>Two courses</a:t>
            </a:r>
          </a:p>
          <a:p>
            <a:pPr lvl="1"/>
            <a:r>
              <a:rPr lang="en-US" dirty="0"/>
              <a:t>Must be from different departments</a:t>
            </a:r>
          </a:p>
          <a:p>
            <a:endParaRPr lang="en-US" dirty="0"/>
          </a:p>
        </p:txBody>
      </p:sp>
      <p:sp>
        <p:nvSpPr>
          <p:cNvPr id="4" name="Content Placeholder 3">
            <a:extLst>
              <a:ext uri="{FF2B5EF4-FFF2-40B4-BE49-F238E27FC236}">
                <a16:creationId xmlns:a16="http://schemas.microsoft.com/office/drawing/2014/main" id="{33719185-64A3-0A4B-A6FA-FCBADC75C1C6}"/>
              </a:ext>
            </a:extLst>
          </p:cNvPr>
          <p:cNvSpPr>
            <a:spLocks noGrp="1"/>
          </p:cNvSpPr>
          <p:nvPr>
            <p:ph sz="half" idx="2"/>
          </p:nvPr>
        </p:nvSpPr>
        <p:spPr/>
        <p:txBody>
          <a:bodyPr>
            <a:normAutofit lnSpcReduction="10000"/>
          </a:bodyPr>
          <a:lstStyle/>
          <a:p>
            <a:r>
              <a:rPr lang="en-US" dirty="0"/>
              <a:t>Natural Sciences</a:t>
            </a:r>
          </a:p>
          <a:p>
            <a:pPr lvl="1"/>
            <a:r>
              <a:rPr lang="en-US" dirty="0"/>
              <a:t>Two Courses with Labs</a:t>
            </a:r>
          </a:p>
          <a:p>
            <a:pPr lvl="1"/>
            <a:r>
              <a:rPr lang="en-US" dirty="0"/>
              <a:t>90 Credits in transfer – Two labs waived</a:t>
            </a:r>
          </a:p>
          <a:p>
            <a:pPr lvl="1"/>
            <a:r>
              <a:rPr lang="en-US" dirty="0"/>
              <a:t>30 credits in transfer – One lab waived</a:t>
            </a:r>
          </a:p>
          <a:p>
            <a:r>
              <a:rPr lang="en-US" dirty="0"/>
              <a:t>Visual and Performing Arts</a:t>
            </a:r>
          </a:p>
          <a:p>
            <a:pPr lvl="1"/>
            <a:r>
              <a:rPr lang="en-US" dirty="0"/>
              <a:t>Two Courses, one Participatory</a:t>
            </a:r>
          </a:p>
          <a:p>
            <a:pPr lvl="1"/>
            <a:r>
              <a:rPr lang="en-US" dirty="0"/>
              <a:t>One course must be 2 credits or more</a:t>
            </a:r>
          </a:p>
          <a:p>
            <a:r>
              <a:rPr lang="en-US" dirty="0"/>
              <a:t>Health and Well-Being</a:t>
            </a:r>
          </a:p>
          <a:p>
            <a:pPr lvl="1"/>
            <a:r>
              <a:rPr lang="en-US" dirty="0"/>
              <a:t>One PE Activity</a:t>
            </a:r>
          </a:p>
          <a:p>
            <a:endParaRPr lang="en-US" dirty="0"/>
          </a:p>
        </p:txBody>
      </p:sp>
    </p:spTree>
    <p:extLst>
      <p:ext uri="{BB962C8B-B14F-4D97-AF65-F5344CB8AC3E}">
        <p14:creationId xmlns:p14="http://schemas.microsoft.com/office/powerpoint/2010/main" val="114493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D9C8E-587B-2B44-8B8B-878F75A4F37A}"/>
              </a:ext>
            </a:extLst>
          </p:cNvPr>
          <p:cNvSpPr>
            <a:spLocks noGrp="1"/>
          </p:cNvSpPr>
          <p:nvPr>
            <p:ph type="title"/>
          </p:nvPr>
        </p:nvSpPr>
        <p:spPr/>
        <p:txBody>
          <a:bodyPr/>
          <a:lstStyle/>
          <a:p>
            <a:r>
              <a:rPr lang="en-US" dirty="0"/>
              <a:t>Cultures &amp; Civilizations and Integrated Studies</a:t>
            </a:r>
          </a:p>
        </p:txBody>
      </p:sp>
      <p:sp>
        <p:nvSpPr>
          <p:cNvPr id="3" name="Content Placeholder 2">
            <a:extLst>
              <a:ext uri="{FF2B5EF4-FFF2-40B4-BE49-F238E27FC236}">
                <a16:creationId xmlns:a16="http://schemas.microsoft.com/office/drawing/2014/main" id="{554549B9-A6BA-B841-8F95-DF226DAF53F1}"/>
              </a:ext>
            </a:extLst>
          </p:cNvPr>
          <p:cNvSpPr>
            <a:spLocks noGrp="1"/>
          </p:cNvSpPr>
          <p:nvPr>
            <p:ph idx="1"/>
          </p:nvPr>
        </p:nvSpPr>
        <p:spPr/>
        <p:txBody>
          <a:bodyPr/>
          <a:lstStyle/>
          <a:p>
            <a:r>
              <a:rPr lang="en-US" dirty="0"/>
              <a:t>Cultures and Civilizations (can be satisfied with another Core course)</a:t>
            </a:r>
          </a:p>
          <a:p>
            <a:pPr lvl="1"/>
            <a:r>
              <a:rPr lang="en-US" dirty="0"/>
              <a:t>Global Perspectives</a:t>
            </a:r>
          </a:p>
          <a:p>
            <a:pPr lvl="2"/>
            <a:r>
              <a:rPr lang="en-US" dirty="0"/>
              <a:t>One Course</a:t>
            </a:r>
          </a:p>
          <a:p>
            <a:pPr lvl="1"/>
            <a:r>
              <a:rPr lang="en-US" dirty="0"/>
              <a:t>US Diversity</a:t>
            </a:r>
          </a:p>
          <a:p>
            <a:pPr lvl="2"/>
            <a:r>
              <a:rPr lang="en-US" dirty="0"/>
              <a:t>One Course</a:t>
            </a:r>
          </a:p>
          <a:p>
            <a:r>
              <a:rPr lang="en-US" dirty="0"/>
              <a:t>Integrated Studies</a:t>
            </a:r>
          </a:p>
          <a:p>
            <a:pPr lvl="1"/>
            <a:r>
              <a:rPr lang="en-US" dirty="0"/>
              <a:t>Capstone requirement in your major</a:t>
            </a:r>
          </a:p>
          <a:p>
            <a:endParaRPr lang="en-US" dirty="0"/>
          </a:p>
        </p:txBody>
      </p:sp>
    </p:spTree>
    <p:extLst>
      <p:ext uri="{BB962C8B-B14F-4D97-AF65-F5344CB8AC3E}">
        <p14:creationId xmlns:p14="http://schemas.microsoft.com/office/powerpoint/2010/main" val="751914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7793B-4977-5242-A755-2F384651E839}"/>
              </a:ext>
            </a:extLst>
          </p:cNvPr>
          <p:cNvSpPr>
            <a:spLocks noGrp="1"/>
          </p:cNvSpPr>
          <p:nvPr>
            <p:ph type="title"/>
          </p:nvPr>
        </p:nvSpPr>
        <p:spPr/>
        <p:txBody>
          <a:bodyPr/>
          <a:lstStyle/>
          <a:p>
            <a:r>
              <a:rPr lang="en-US" dirty="0"/>
              <a:t>Student Planning</a:t>
            </a:r>
          </a:p>
        </p:txBody>
      </p:sp>
      <p:sp>
        <p:nvSpPr>
          <p:cNvPr id="3" name="Content Placeholder 2">
            <a:extLst>
              <a:ext uri="{FF2B5EF4-FFF2-40B4-BE49-F238E27FC236}">
                <a16:creationId xmlns:a16="http://schemas.microsoft.com/office/drawing/2014/main" id="{1B5306FC-B616-8E47-94A7-569D92132C8B}"/>
              </a:ext>
            </a:extLst>
          </p:cNvPr>
          <p:cNvSpPr>
            <a:spLocks noGrp="1"/>
          </p:cNvSpPr>
          <p:nvPr>
            <p:ph idx="1"/>
          </p:nvPr>
        </p:nvSpPr>
        <p:spPr/>
        <p:txBody>
          <a:bodyPr/>
          <a:lstStyle/>
          <a:p>
            <a:r>
              <a:rPr lang="en-US" dirty="0"/>
              <a:t>Access Self-Service Advising through the </a:t>
            </a:r>
            <a:r>
              <a:rPr lang="en-US" dirty="0">
                <a:hlinkClick r:id="rId2"/>
              </a:rPr>
              <a:t>MyCLU</a:t>
            </a:r>
            <a:r>
              <a:rPr lang="en-US" dirty="0"/>
              <a:t> portal.</a:t>
            </a:r>
          </a:p>
          <a:p>
            <a:pPr marL="0" indent="0">
              <a:buNone/>
            </a:pPr>
            <a:endParaRPr lang="en-US" dirty="0"/>
          </a:p>
        </p:txBody>
      </p:sp>
    </p:spTree>
    <p:extLst>
      <p:ext uri="{BB962C8B-B14F-4D97-AF65-F5344CB8AC3E}">
        <p14:creationId xmlns:p14="http://schemas.microsoft.com/office/powerpoint/2010/main" val="2833730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C54D4-7E4A-384D-B157-15C33583BC51}"/>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C1F7E359-C3C6-0844-805C-BB1DE9D30D9F}"/>
              </a:ext>
            </a:extLst>
          </p:cNvPr>
          <p:cNvSpPr>
            <a:spLocks noGrp="1"/>
          </p:cNvSpPr>
          <p:nvPr>
            <p:ph idx="1"/>
          </p:nvPr>
        </p:nvSpPr>
        <p:spPr/>
        <p:txBody>
          <a:bodyPr>
            <a:normAutofit fontScale="92500" lnSpcReduction="20000"/>
          </a:bodyPr>
          <a:lstStyle/>
          <a:p>
            <a:r>
              <a:rPr lang="en-US" dirty="0"/>
              <a:t>The catalog graduation requirements can be found here:  </a:t>
            </a:r>
            <a:r>
              <a:rPr lang="en-US" dirty="0">
                <a:hlinkClick r:id="rId2"/>
              </a:rPr>
              <a:t>https://catalog.callutheran.edu/undergraduate/graduationrequirements/</a:t>
            </a:r>
            <a:r>
              <a:rPr lang="en-US" dirty="0"/>
              <a:t> </a:t>
            </a:r>
          </a:p>
          <a:p>
            <a:r>
              <a:rPr lang="en-US" dirty="0"/>
              <a:t>The list of Core 21 criteria is available on the Academic Affairs web site here:  </a:t>
            </a:r>
            <a:r>
              <a:rPr lang="en-US" dirty="0">
                <a:hlinkClick r:id="rId3"/>
              </a:rPr>
              <a:t>https://www.callutheran.edu/offices/academic-affairs/Course_Criteria_Core_21_Feb_12_2018.pdf</a:t>
            </a:r>
            <a:endParaRPr lang="en-US" dirty="0"/>
          </a:p>
          <a:p>
            <a:r>
              <a:rPr lang="en-US" dirty="0"/>
              <a:t>The College has a page on the Core 21 Curriculum found here:  </a:t>
            </a:r>
            <a:r>
              <a:rPr lang="en-US" dirty="0">
                <a:hlinkClick r:id="rId4"/>
              </a:rPr>
              <a:t>https://www.callutheran.edu/college-arts-sciences/core-21-curriculum.html</a:t>
            </a:r>
            <a:endParaRPr lang="en-US" dirty="0"/>
          </a:p>
          <a:p>
            <a:r>
              <a:rPr lang="en-US" dirty="0"/>
              <a:t>The Registrar has an Academic Planning page that includes a link to a PDF of all courses satisfying Core 21 here:  </a:t>
            </a:r>
            <a:r>
              <a:rPr lang="en-US" dirty="0">
                <a:hlinkClick r:id="rId5"/>
              </a:rPr>
              <a:t>https://www.callutheran.edu/students/registrar/undergraduate/academic-planning.html#core21</a:t>
            </a:r>
            <a:r>
              <a:rPr lang="en-US" dirty="0"/>
              <a:t> </a:t>
            </a:r>
          </a:p>
          <a:p>
            <a:r>
              <a:rPr lang="en-US" dirty="0"/>
              <a:t>You can use Advanced Search in Student Planning to just pull up the scheduled Core 21 courses.</a:t>
            </a:r>
          </a:p>
          <a:p>
            <a:endParaRPr lang="en-US" dirty="0"/>
          </a:p>
        </p:txBody>
      </p:sp>
    </p:spTree>
    <p:extLst>
      <p:ext uri="{BB962C8B-B14F-4D97-AF65-F5344CB8AC3E}">
        <p14:creationId xmlns:p14="http://schemas.microsoft.com/office/powerpoint/2010/main" val="2013356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937</TotalTime>
  <Words>668</Words>
  <Application>Microsoft Office PowerPoint</Application>
  <PresentationFormat>Widescreen</PresentationFormat>
  <Paragraphs>71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Century Gothic</vt:lpstr>
      <vt:lpstr>Wingdings 3</vt:lpstr>
      <vt:lpstr>Ion Boardroom</vt:lpstr>
      <vt:lpstr>Core 21 Advising</vt:lpstr>
      <vt:lpstr>Academic Basics – Parts of a Degree</vt:lpstr>
      <vt:lpstr>Academic Basics – Non-negotiables</vt:lpstr>
      <vt:lpstr>Core 21</vt:lpstr>
      <vt:lpstr>Proficiencies</vt:lpstr>
      <vt:lpstr>Perspectives</vt:lpstr>
      <vt:lpstr>Cultures &amp; Civilizations and Integrated Studies</vt:lpstr>
      <vt:lpstr>Student Planning</vt:lpstr>
      <vt:lpstr>Resources</vt:lpstr>
      <vt:lpstr>A final note on Core 21 advising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Advising 101</dc:title>
  <dc:creator>Microsoft Office User</dc:creator>
  <cp:lastModifiedBy>Gorman, Ana</cp:lastModifiedBy>
  <cp:revision>53</cp:revision>
  <cp:lastPrinted>2020-08-13T15:48:19Z</cp:lastPrinted>
  <dcterms:created xsi:type="dcterms:W3CDTF">2020-06-11T20:37:53Z</dcterms:created>
  <dcterms:modified xsi:type="dcterms:W3CDTF">2020-10-01T20:47:57Z</dcterms:modified>
</cp:coreProperties>
</file>