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A17D84-92B9-4160-99D4-5FC0ECA052AC}">
  <a:tblStyle styleId="{12A17D84-92B9-4160-99D4-5FC0ECA052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74"/>
  </p:normalViewPr>
  <p:slideViewPr>
    <p:cSldViewPr snapToGrid="0">
      <p:cViewPr varScale="1">
        <p:scale>
          <a:sx n="86" d="100"/>
          <a:sy n="86" d="100"/>
        </p:scale>
        <p:origin x="7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8713aa6f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8713aa6f8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98713aa6f8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8713aa6f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8713aa6f8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98713aa6f8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9be2685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9be26853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99be26853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9bf0e0d4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9bf0e0d4f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99bf0e0d4f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9874642b21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g9874642b2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9874642b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9874642b2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g9874642b2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874642b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874642b21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g9874642b21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2b92e1cf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g92b92e1c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9bf0e0d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9bf0e0d4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g99bf0e0d4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9bf0e0d4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9bf0e0d4f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99bf0e0d4f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5d804a14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95d804a1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331E54"/>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1506932"/>
            <a:ext cx="10363200" cy="169119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4400"/>
              <a:buFont typeface="Verdana"/>
              <a:buNone/>
              <a:defRPr sz="44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828800" y="3886201"/>
            <a:ext cx="8534400" cy="173918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Times New Roman"/>
                <a:ea typeface="Times New Roman"/>
                <a:cs typeface="Times New Roman"/>
                <a:sym typeface="Times New Roman"/>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4" name="Google Shape;14;p2"/>
          <p:cNvPicPr preferRelativeResize="0"/>
          <p:nvPr/>
        </p:nvPicPr>
        <p:blipFill rotWithShape="1">
          <a:blip r:embed="rId2">
            <a:alphaModFix/>
          </a:blip>
          <a:srcRect/>
          <a:stretch/>
        </p:blipFill>
        <p:spPr>
          <a:xfrm>
            <a:off x="3911600" y="3454995"/>
            <a:ext cx="4368800" cy="38100"/>
          </a:xfrm>
          <a:prstGeom prst="rect">
            <a:avLst/>
          </a:prstGeom>
          <a:noFill/>
          <a:ln>
            <a:noFill/>
          </a:ln>
        </p:spPr>
      </p:pic>
      <p:pic>
        <p:nvPicPr>
          <p:cNvPr id="15" name="Google Shape;15;p2"/>
          <p:cNvPicPr preferRelativeResize="0"/>
          <p:nvPr/>
        </p:nvPicPr>
        <p:blipFill rotWithShape="1">
          <a:blip r:embed="rId3">
            <a:alphaModFix/>
          </a:blip>
          <a:srcRect/>
          <a:stretch/>
        </p:blipFill>
        <p:spPr>
          <a:xfrm>
            <a:off x="5096698" y="6001753"/>
            <a:ext cx="1975856" cy="4267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09600" y="457513"/>
            <a:ext cx="10972800" cy="7421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331E54"/>
              </a:buClr>
              <a:buSzPts val="4000"/>
              <a:buFont typeface="Verdana"/>
              <a:buNone/>
              <a:defRPr sz="4000" b="0" i="0" u="none" strike="noStrike" cap="none">
                <a:solidFill>
                  <a:srgbClr val="331E54"/>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609600" y="2048257"/>
            <a:ext cx="10972800" cy="3707084"/>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300"/>
              </a:spcBef>
              <a:spcAft>
                <a:spcPts val="0"/>
              </a:spcAft>
              <a:buClr>
                <a:srgbClr val="7F7F7F"/>
              </a:buClr>
              <a:buSzPts val="1500"/>
              <a:buFont typeface="Arial"/>
              <a:buChar char="•"/>
              <a:defRPr sz="1500" b="0" i="0" u="none" strike="noStrike" cap="none">
                <a:solidFill>
                  <a:srgbClr val="7F7F7F"/>
                </a:solidFill>
                <a:latin typeface="Verdana"/>
                <a:ea typeface="Verdana"/>
                <a:cs typeface="Verdana"/>
                <a:sym typeface="Verdana"/>
              </a:defRPr>
            </a:lvl1pPr>
            <a:lvl2pPr marL="914400" marR="0" lvl="1" indent="-323850" algn="l" rtl="0">
              <a:spcBef>
                <a:spcPts val="300"/>
              </a:spcBef>
              <a:spcAft>
                <a:spcPts val="0"/>
              </a:spcAft>
              <a:buClr>
                <a:srgbClr val="7F7F7F"/>
              </a:buClr>
              <a:buSzPts val="1500"/>
              <a:buFont typeface="Arial"/>
              <a:buChar char="–"/>
              <a:defRPr sz="1500" b="0" i="0" u="none" strike="noStrike" cap="none">
                <a:solidFill>
                  <a:srgbClr val="7F7F7F"/>
                </a:solidFill>
                <a:latin typeface="Verdana"/>
                <a:ea typeface="Verdana"/>
                <a:cs typeface="Verdana"/>
                <a:sym typeface="Verdana"/>
              </a:defRPr>
            </a:lvl2pPr>
            <a:lvl3pPr marL="1371600" marR="0" lvl="2" indent="-323850" algn="l" rtl="0">
              <a:spcBef>
                <a:spcPts val="300"/>
              </a:spcBef>
              <a:spcAft>
                <a:spcPts val="0"/>
              </a:spcAft>
              <a:buClr>
                <a:srgbClr val="7F7F7F"/>
              </a:buClr>
              <a:buSzPts val="1500"/>
              <a:buFont typeface="Arial"/>
              <a:buChar char="•"/>
              <a:defRPr sz="1500" b="0" i="0" u="none" strike="noStrike" cap="none">
                <a:solidFill>
                  <a:srgbClr val="7F7F7F"/>
                </a:solidFill>
                <a:latin typeface="Verdana"/>
                <a:ea typeface="Verdana"/>
                <a:cs typeface="Verdana"/>
                <a:sym typeface="Verdana"/>
              </a:defRPr>
            </a:lvl3pPr>
            <a:lvl4pPr marL="1828800" marR="0" lvl="3" indent="-323850" algn="l" rtl="0">
              <a:spcBef>
                <a:spcPts val="300"/>
              </a:spcBef>
              <a:spcAft>
                <a:spcPts val="0"/>
              </a:spcAft>
              <a:buClr>
                <a:srgbClr val="7F7F7F"/>
              </a:buClr>
              <a:buSzPts val="1500"/>
              <a:buFont typeface="Arial"/>
              <a:buChar char="–"/>
              <a:defRPr sz="1500" b="0" i="0" u="none" strike="noStrike" cap="none">
                <a:solidFill>
                  <a:srgbClr val="7F7F7F"/>
                </a:solidFill>
                <a:latin typeface="Verdana"/>
                <a:ea typeface="Verdana"/>
                <a:cs typeface="Verdana"/>
                <a:sym typeface="Verdana"/>
              </a:defRPr>
            </a:lvl4pPr>
            <a:lvl5pPr marL="2286000" marR="0" lvl="4" indent="-323850" algn="l" rtl="0">
              <a:spcBef>
                <a:spcPts val="300"/>
              </a:spcBef>
              <a:spcAft>
                <a:spcPts val="0"/>
              </a:spcAft>
              <a:buClr>
                <a:srgbClr val="7F7F7F"/>
              </a:buClr>
              <a:buSzPts val="1500"/>
              <a:buFont typeface="Arial"/>
              <a:buChar char="»"/>
              <a:defRPr sz="1500" b="0" i="0" u="none" strike="noStrike" cap="none">
                <a:solidFill>
                  <a:srgbClr val="7F7F7F"/>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2"/>
          </p:nvPr>
        </p:nvSpPr>
        <p:spPr>
          <a:xfrm>
            <a:off x="609600" y="1309689"/>
            <a:ext cx="10972800" cy="6581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6A4C92"/>
              </a:buClr>
              <a:buSzPts val="1800"/>
              <a:buFont typeface="Arial"/>
              <a:buNone/>
              <a:defRPr sz="1800" b="1" i="1" u="none" strike="noStrike" cap="none">
                <a:solidFill>
                  <a:srgbClr val="6A4C92"/>
                </a:solidFill>
                <a:latin typeface="Times New Roman"/>
                <a:ea typeface="Times New Roman"/>
                <a:cs typeface="Times New Roman"/>
                <a:sym typeface="Times New Roman"/>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p:cSld name="Section Title">
    <p:bg>
      <p:bgPr>
        <a:solidFill>
          <a:srgbClr val="6A4C92"/>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31521" y="1451577"/>
            <a:ext cx="10759841" cy="201582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4000"/>
              <a:buFont typeface="Verdana"/>
              <a:buNone/>
              <a:defRPr sz="40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4"/>
          <p:cNvSpPr txBox="1">
            <a:spLocks noGrp="1"/>
          </p:cNvSpPr>
          <p:nvPr>
            <p:ph type="body" idx="1"/>
          </p:nvPr>
        </p:nvSpPr>
        <p:spPr>
          <a:xfrm>
            <a:off x="731521" y="3557766"/>
            <a:ext cx="10759841" cy="15001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3" name="Google Shape;23;p4"/>
          <p:cNvSpPr txBox="1">
            <a:spLocks noGrp="1"/>
          </p:cNvSpPr>
          <p:nvPr>
            <p:ph type="body" idx="2"/>
          </p:nvPr>
        </p:nvSpPr>
        <p:spPr>
          <a:xfrm>
            <a:off x="730251" y="322229"/>
            <a:ext cx="10759491" cy="475145"/>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Verdana"/>
                <a:ea typeface="Verdana"/>
                <a:cs typeface="Verdana"/>
                <a:sym typeface="Verdana"/>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
            <a:alphaModFix/>
          </a:blip>
          <a:srcRect/>
          <a:stretch/>
        </p:blipFill>
        <p:spPr>
          <a:xfrm>
            <a:off x="580155" y="5992009"/>
            <a:ext cx="1031849" cy="6294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hyperlink" Target="http://www.callutheran.edu/gradproc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allutheran.edu/dc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914400" y="1506932"/>
            <a:ext cx="10363200" cy="16911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Verdana"/>
              <a:buNone/>
            </a:pPr>
            <a:r>
              <a:rPr lang="en-US"/>
              <a:t>The Fall 2020 Degree Completion/Senior Audit Process</a:t>
            </a:r>
            <a:endParaRPr/>
          </a:p>
        </p:txBody>
      </p:sp>
      <p:sp>
        <p:nvSpPr>
          <p:cNvPr id="29" name="Google Shape;29;p5"/>
          <p:cNvSpPr txBox="1">
            <a:spLocks noGrp="1"/>
          </p:cNvSpPr>
          <p:nvPr>
            <p:ph type="subTitle" idx="1"/>
          </p:nvPr>
        </p:nvSpPr>
        <p:spPr>
          <a:xfrm>
            <a:off x="1828800" y="3886201"/>
            <a:ext cx="8534400" cy="17391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a:t>Degree Completion Agreements (DCA) for Traditional Undergraduate Students</a:t>
            </a:r>
            <a:endParaRPr/>
          </a:p>
          <a:p>
            <a:pPr marL="0" marR="0" lvl="0" indent="0" algn="ctr" rtl="0">
              <a:lnSpc>
                <a:spcPct val="100000"/>
              </a:lnSpc>
              <a:spcBef>
                <a:spcPts val="0"/>
              </a:spcBef>
              <a:spcAft>
                <a:spcPts val="0"/>
              </a:spcAft>
              <a:buClr>
                <a:schemeClr val="lt1"/>
              </a:buClr>
              <a:buSzPts val="2000"/>
              <a:buFont typeface="Arial"/>
              <a:buNone/>
            </a:pPr>
            <a:endParaRPr/>
          </a:p>
          <a:p>
            <a:pPr marL="0" marR="0" lvl="0" indent="0" algn="ctr" rtl="0">
              <a:lnSpc>
                <a:spcPct val="100000"/>
              </a:lnSpc>
              <a:spcBef>
                <a:spcPts val="0"/>
              </a:spcBef>
              <a:spcAft>
                <a:spcPts val="0"/>
              </a:spcAft>
              <a:buClr>
                <a:schemeClr val="lt1"/>
              </a:buClr>
              <a:buSzPts val="20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body" idx="1"/>
          </p:nvPr>
        </p:nvSpPr>
        <p:spPr>
          <a:xfrm>
            <a:off x="-86350" y="2872550"/>
            <a:ext cx="10972800" cy="278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83" name="Google Shape;83;p13"/>
          <p:cNvPicPr preferRelativeResize="0"/>
          <p:nvPr/>
        </p:nvPicPr>
        <p:blipFill>
          <a:blip r:embed="rId3">
            <a:alphaModFix/>
          </a:blip>
          <a:stretch>
            <a:fillRect/>
          </a:stretch>
        </p:blipFill>
        <p:spPr>
          <a:xfrm>
            <a:off x="258693" y="0"/>
            <a:ext cx="5299362" cy="6857998"/>
          </a:xfrm>
          <a:prstGeom prst="rect">
            <a:avLst/>
          </a:prstGeom>
          <a:noFill/>
          <a:ln>
            <a:noFill/>
          </a:ln>
        </p:spPr>
      </p:pic>
      <p:pic>
        <p:nvPicPr>
          <p:cNvPr id="84" name="Google Shape;84;p13"/>
          <p:cNvPicPr preferRelativeResize="0"/>
          <p:nvPr/>
        </p:nvPicPr>
        <p:blipFill>
          <a:blip r:embed="rId4">
            <a:alphaModFix/>
          </a:blip>
          <a:stretch>
            <a:fillRect/>
          </a:stretch>
        </p:blipFill>
        <p:spPr>
          <a:xfrm>
            <a:off x="6311875" y="0"/>
            <a:ext cx="5665325" cy="6813423"/>
          </a:xfrm>
          <a:prstGeom prst="rect">
            <a:avLst/>
          </a:prstGeom>
          <a:noFill/>
          <a:ln>
            <a:noFill/>
          </a:ln>
        </p:spPr>
      </p:pic>
      <p:sp>
        <p:nvSpPr>
          <p:cNvPr id="85" name="Google Shape;85;p13"/>
          <p:cNvSpPr txBox="1"/>
          <p:nvPr/>
        </p:nvSpPr>
        <p:spPr>
          <a:xfrm>
            <a:off x="3504725" y="2625400"/>
            <a:ext cx="347100" cy="948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a:blip r:embed="rId3">
            <a:alphaModFix/>
          </a:blip>
          <a:stretch>
            <a:fillRect/>
          </a:stretch>
        </p:blipFill>
        <p:spPr>
          <a:xfrm>
            <a:off x="152400" y="68725"/>
            <a:ext cx="5063825" cy="6636873"/>
          </a:xfrm>
          <a:prstGeom prst="rect">
            <a:avLst/>
          </a:prstGeom>
          <a:noFill/>
          <a:ln>
            <a:noFill/>
          </a:ln>
        </p:spPr>
      </p:pic>
      <p:pic>
        <p:nvPicPr>
          <p:cNvPr id="92" name="Google Shape;92;p14"/>
          <p:cNvPicPr preferRelativeResize="0"/>
          <p:nvPr/>
        </p:nvPicPr>
        <p:blipFill>
          <a:blip r:embed="rId4">
            <a:alphaModFix/>
          </a:blip>
          <a:stretch>
            <a:fillRect/>
          </a:stretch>
        </p:blipFill>
        <p:spPr>
          <a:xfrm>
            <a:off x="6545725" y="0"/>
            <a:ext cx="5063851" cy="66368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p:cNvPicPr preferRelativeResize="0"/>
          <p:nvPr/>
        </p:nvPicPr>
        <p:blipFill>
          <a:blip r:embed="rId3">
            <a:alphaModFix/>
          </a:blip>
          <a:stretch>
            <a:fillRect/>
          </a:stretch>
        </p:blipFill>
        <p:spPr>
          <a:xfrm>
            <a:off x="152400" y="109425"/>
            <a:ext cx="5063825" cy="6596176"/>
          </a:xfrm>
          <a:prstGeom prst="rect">
            <a:avLst/>
          </a:prstGeom>
          <a:noFill/>
          <a:ln>
            <a:noFill/>
          </a:ln>
        </p:spPr>
      </p:pic>
      <p:pic>
        <p:nvPicPr>
          <p:cNvPr id="99" name="Google Shape;99;p15"/>
          <p:cNvPicPr preferRelativeResize="0"/>
          <p:nvPr/>
        </p:nvPicPr>
        <p:blipFill>
          <a:blip r:embed="rId4">
            <a:alphaModFix/>
          </a:blip>
          <a:stretch>
            <a:fillRect/>
          </a:stretch>
        </p:blipFill>
        <p:spPr>
          <a:xfrm>
            <a:off x="6202060" y="109425"/>
            <a:ext cx="5063835" cy="65531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09600" y="457513"/>
            <a:ext cx="10972800" cy="74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Graduation Process Information available to Students</a:t>
            </a:r>
            <a:endParaRPr/>
          </a:p>
          <a:p>
            <a:pPr marL="0" lvl="0" indent="0" algn="l" rtl="0">
              <a:spcBef>
                <a:spcPts val="0"/>
              </a:spcBef>
              <a:spcAft>
                <a:spcPts val="0"/>
              </a:spcAft>
              <a:buNone/>
            </a:pPr>
            <a:endParaRPr/>
          </a:p>
        </p:txBody>
      </p:sp>
      <p:sp>
        <p:nvSpPr>
          <p:cNvPr id="106" name="Google Shape;106;p16"/>
          <p:cNvSpPr txBox="1">
            <a:spLocks noGrp="1"/>
          </p:cNvSpPr>
          <p:nvPr>
            <p:ph type="body" idx="1"/>
          </p:nvPr>
        </p:nvSpPr>
        <p:spPr>
          <a:xfrm>
            <a:off x="609600" y="2048257"/>
            <a:ext cx="10972800" cy="37071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r>
              <a:rPr lang="en-US" dirty="0">
                <a:solidFill>
                  <a:schemeClr val="tx1"/>
                </a:solidFill>
              </a:rPr>
              <a:t>Academic Services has created a web site for seniors with information related to the graduation process.  It can be found here:  </a:t>
            </a:r>
            <a:endParaRPr dirty="0">
              <a:solidFill>
                <a:schemeClr val="tx1"/>
              </a:solidFill>
            </a:endParaRPr>
          </a:p>
          <a:p>
            <a:pPr marL="0" lvl="0" indent="0" algn="l" rtl="0">
              <a:spcBef>
                <a:spcPts val="30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US" sz="1050" dirty="0">
                <a:solidFill>
                  <a:schemeClr val="dk1"/>
                </a:solidFill>
                <a:latin typeface="Arial"/>
                <a:ea typeface="Arial"/>
                <a:cs typeface="Arial"/>
                <a:sym typeface="Arial"/>
              </a:rPr>
              <a:t>Graduation Process: </a:t>
            </a:r>
            <a:r>
              <a:rPr lang="en-US" sz="105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www.callutheran.edu/gradprocess</a:t>
            </a:r>
            <a:r>
              <a:rPr lang="en-US" sz="1050" dirty="0">
                <a:solidFill>
                  <a:schemeClr val="dk1"/>
                </a:solidFill>
                <a:latin typeface="Arial"/>
                <a:ea typeface="Arial"/>
                <a:cs typeface="Arial"/>
                <a:sym typeface="Arial"/>
              </a:rPr>
              <a:t> </a:t>
            </a:r>
            <a:endParaRPr sz="105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50" dirty="0">
                <a:solidFill>
                  <a:schemeClr val="dk1"/>
                </a:solidFill>
                <a:latin typeface="Arial"/>
                <a:ea typeface="Arial"/>
                <a:cs typeface="Arial"/>
                <a:sym typeface="Arial"/>
              </a:rPr>
              <a:t>Degree Completion Agreement (DCA): </a:t>
            </a:r>
            <a:r>
              <a:rPr lang="en-US" sz="1050" u="sng" dirty="0">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www.callutheran.edu/dca</a:t>
            </a:r>
            <a:endParaRPr sz="1050" u="sng" dirty="0">
              <a:solidFill>
                <a:srgbClr val="0563C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50" dirty="0">
                <a:solidFill>
                  <a:schemeClr val="dk1"/>
                </a:solidFill>
                <a:latin typeface="Arial"/>
                <a:ea typeface="Arial"/>
                <a:cs typeface="Arial"/>
                <a:sym typeface="Arial"/>
              </a:rPr>
              <a:t> </a:t>
            </a:r>
            <a:endParaRPr sz="1050" dirty="0">
              <a:solidFill>
                <a:schemeClr val="dk1"/>
              </a:solidFill>
              <a:latin typeface="Arial"/>
              <a:ea typeface="Arial"/>
              <a:cs typeface="Arial"/>
              <a:sym typeface="Arial"/>
            </a:endParaRPr>
          </a:p>
          <a:p>
            <a:pPr marL="0" lvl="0" indent="0" algn="l" rtl="0">
              <a:spcBef>
                <a:spcPts val="300"/>
              </a:spcBef>
              <a:spcAft>
                <a:spcPts val="0"/>
              </a:spcAft>
              <a:buNone/>
            </a:pPr>
            <a:endParaRPr dirty="0"/>
          </a:p>
          <a:p>
            <a:pPr marL="0" lvl="0" indent="0" algn="l" rtl="0">
              <a:spcBef>
                <a:spcPts val="3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09600" y="457513"/>
            <a:ext cx="10972800" cy="74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Questions?</a:t>
            </a:r>
            <a:endParaRPr/>
          </a:p>
        </p:txBody>
      </p:sp>
      <p:sp>
        <p:nvSpPr>
          <p:cNvPr id="113" name="Google Shape;113;p17"/>
          <p:cNvSpPr txBox="1">
            <a:spLocks noGrp="1"/>
          </p:cNvSpPr>
          <p:nvPr>
            <p:ph type="body" idx="1"/>
          </p:nvPr>
        </p:nvSpPr>
        <p:spPr>
          <a:xfrm>
            <a:off x="609600" y="1520774"/>
            <a:ext cx="10972800" cy="42345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r>
              <a:rPr lang="en-US" dirty="0">
                <a:solidFill>
                  <a:schemeClr val="tx1"/>
                </a:solidFill>
              </a:rPr>
              <a:t>Please feel free to contact either Angela or me if you have any questions.</a:t>
            </a:r>
            <a:endParaRPr dirty="0">
              <a:solidFill>
                <a:schemeClr val="tx1"/>
              </a:solidFill>
            </a:endParaRPr>
          </a:p>
          <a:p>
            <a:pPr marL="0" lvl="0" indent="0" algn="l" rtl="0">
              <a:spcBef>
                <a:spcPts val="300"/>
              </a:spcBef>
              <a:spcAft>
                <a:spcPts val="0"/>
              </a:spcAft>
              <a:buNone/>
            </a:pPr>
            <a:endParaRPr dirty="0">
              <a:solidFill>
                <a:schemeClr val="tx1"/>
              </a:solidFill>
            </a:endParaRPr>
          </a:p>
          <a:p>
            <a:pPr marL="0" lvl="0" indent="0" algn="l" rtl="0">
              <a:spcBef>
                <a:spcPts val="300"/>
              </a:spcBef>
              <a:spcAft>
                <a:spcPts val="0"/>
              </a:spcAft>
              <a:buNone/>
            </a:pPr>
            <a:r>
              <a:rPr lang="en-US" dirty="0">
                <a:solidFill>
                  <a:schemeClr val="tx1"/>
                </a:solidFill>
              </a:rPr>
              <a:t>Students can be referred to their Student Success Counselor if there are specific questions regarding their degree.</a:t>
            </a:r>
            <a:endParaRP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09600" y="457513"/>
            <a:ext cx="10972800" cy="74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31E54"/>
              </a:buClr>
              <a:buSzPts val="4000"/>
              <a:buFont typeface="Verdana"/>
              <a:buNone/>
            </a:pPr>
            <a:r>
              <a:rPr lang="en-US"/>
              <a:t>The Process Before this Year</a:t>
            </a:r>
            <a:endParaRPr/>
          </a:p>
        </p:txBody>
      </p:sp>
      <p:sp>
        <p:nvSpPr>
          <p:cNvPr id="35" name="Google Shape;35;p6"/>
          <p:cNvSpPr txBox="1">
            <a:spLocks noGrp="1"/>
          </p:cNvSpPr>
          <p:nvPr>
            <p:ph type="body" idx="2"/>
          </p:nvPr>
        </p:nvSpPr>
        <p:spPr>
          <a:xfrm>
            <a:off x="609600" y="1309689"/>
            <a:ext cx="10972800" cy="65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A4C92"/>
              </a:buClr>
              <a:buSzPts val="1800"/>
              <a:buNone/>
            </a:pPr>
            <a:r>
              <a:rPr lang="en-US"/>
              <a:t>Degree Completion Agreement (DCA) Fall 19 and Before</a:t>
            </a:r>
            <a:endParaRPr/>
          </a:p>
        </p:txBody>
      </p:sp>
      <p:graphicFrame>
        <p:nvGraphicFramePr>
          <p:cNvPr id="36" name="Google Shape;36;p6"/>
          <p:cNvGraphicFramePr/>
          <p:nvPr/>
        </p:nvGraphicFramePr>
        <p:xfrm>
          <a:off x="458675" y="1690850"/>
          <a:ext cx="11180550" cy="4109735"/>
        </p:xfrm>
        <a:graphic>
          <a:graphicData uri="http://schemas.openxmlformats.org/drawingml/2006/table">
            <a:tbl>
              <a:tblPr>
                <a:noFill/>
                <a:tableStyleId>{12A17D84-92B9-4160-99D4-5FC0ECA052AC}</a:tableStyleId>
              </a:tblPr>
              <a:tblGrid>
                <a:gridCol w="6350475">
                  <a:extLst>
                    <a:ext uri="{9D8B030D-6E8A-4147-A177-3AD203B41FA5}">
                      <a16:colId xmlns:a16="http://schemas.microsoft.com/office/drawing/2014/main" val="20000"/>
                    </a:ext>
                  </a:extLst>
                </a:gridCol>
                <a:gridCol w="4830075">
                  <a:extLst>
                    <a:ext uri="{9D8B030D-6E8A-4147-A177-3AD203B41FA5}">
                      <a16:colId xmlns:a16="http://schemas.microsoft.com/office/drawing/2014/main" val="20001"/>
                    </a:ext>
                  </a:extLst>
                </a:gridCol>
              </a:tblGrid>
              <a:tr h="430525">
                <a:tc>
                  <a:txBody>
                    <a:bodyPr/>
                    <a:lstStyle/>
                    <a:p>
                      <a:pPr marL="0" lvl="0" indent="0" algn="l" rtl="0">
                        <a:spcBef>
                          <a:spcPts val="0"/>
                        </a:spcBef>
                        <a:spcAft>
                          <a:spcPts val="0"/>
                        </a:spcAft>
                        <a:buNone/>
                      </a:pPr>
                      <a:r>
                        <a:rPr lang="en-US" b="1"/>
                        <a:t>To Do Item</a:t>
                      </a:r>
                      <a:endParaRPr b="1"/>
                    </a:p>
                  </a:txBody>
                  <a:tcPr marL="91425" marR="91425" marT="91425" marB="91425"/>
                </a:tc>
                <a:tc>
                  <a:txBody>
                    <a:bodyPr/>
                    <a:lstStyle/>
                    <a:p>
                      <a:pPr marL="0" lvl="0" indent="0" algn="l" rtl="0">
                        <a:spcBef>
                          <a:spcPts val="0"/>
                        </a:spcBef>
                        <a:spcAft>
                          <a:spcPts val="0"/>
                        </a:spcAft>
                        <a:buNone/>
                      </a:pPr>
                      <a:r>
                        <a:rPr lang="en-US" b="1"/>
                        <a:t>Notes</a:t>
                      </a:r>
                      <a:endParaRPr b="1"/>
                    </a:p>
                  </a:txBody>
                  <a:tcPr marL="91425" marR="91425" marT="91425" marB="91425"/>
                </a:tc>
                <a:extLst>
                  <a:ext uri="{0D108BD9-81ED-4DB2-BD59-A6C34878D82A}">
                    <a16:rowId xmlns:a16="http://schemas.microsoft.com/office/drawing/2014/main" val="10000"/>
                  </a:ext>
                </a:extLst>
              </a:tr>
              <a:tr h="418000">
                <a:tc>
                  <a:txBody>
                    <a:bodyPr/>
                    <a:lstStyle/>
                    <a:p>
                      <a:pPr marL="0" lvl="0" indent="0" algn="l" rtl="0">
                        <a:spcBef>
                          <a:spcPts val="0"/>
                        </a:spcBef>
                        <a:spcAft>
                          <a:spcPts val="0"/>
                        </a:spcAft>
                        <a:buNone/>
                      </a:pPr>
                      <a:r>
                        <a:rPr lang="en-US"/>
                        <a:t>1. Student Submits their Application for Degree via Student Planning</a:t>
                      </a:r>
                      <a:endParaRPr/>
                    </a:p>
                  </a:txBody>
                  <a:tcPr marL="91425" marR="91425" marT="91425" marB="91425"/>
                </a:tc>
                <a:tc>
                  <a:txBody>
                    <a:bodyPr/>
                    <a:lstStyle/>
                    <a:p>
                      <a:pPr marL="0" lvl="0" indent="0" algn="l" rtl="0">
                        <a:spcBef>
                          <a:spcPts val="0"/>
                        </a:spcBef>
                        <a:spcAft>
                          <a:spcPts val="0"/>
                        </a:spcAft>
                        <a:buNone/>
                      </a:pPr>
                      <a:r>
                        <a:rPr lang="en-US"/>
                        <a:t>Priority deadline for filing for May and August is October 1</a:t>
                      </a:r>
                      <a:endParaRPr/>
                    </a:p>
                  </a:txBody>
                  <a:tcPr marL="91425" marR="91425" marT="91425" marB="91425"/>
                </a:tc>
                <a:extLst>
                  <a:ext uri="{0D108BD9-81ED-4DB2-BD59-A6C34878D82A}">
                    <a16:rowId xmlns:a16="http://schemas.microsoft.com/office/drawing/2014/main" val="10001"/>
                  </a:ext>
                </a:extLst>
              </a:tr>
              <a:tr h="418000">
                <a:tc>
                  <a:txBody>
                    <a:bodyPr/>
                    <a:lstStyle/>
                    <a:p>
                      <a:pPr marL="0" lvl="0" indent="0" algn="l" rtl="0">
                        <a:spcBef>
                          <a:spcPts val="0"/>
                        </a:spcBef>
                        <a:spcAft>
                          <a:spcPts val="0"/>
                        </a:spcAft>
                        <a:buNone/>
                      </a:pPr>
                      <a:r>
                        <a:rPr lang="en-US"/>
                        <a:t>2. Student Pays the Graduation Fee</a:t>
                      </a:r>
                      <a:endParaRPr/>
                    </a:p>
                  </a:txBody>
                  <a:tcPr marL="91425" marR="91425" marT="91425" marB="91425"/>
                </a:tc>
                <a:tc>
                  <a:txBody>
                    <a:bodyPr/>
                    <a:lstStyle/>
                    <a:p>
                      <a:pPr marL="0" lvl="0" indent="0" algn="l" rtl="0">
                        <a:spcBef>
                          <a:spcPts val="0"/>
                        </a:spcBef>
                        <a:spcAft>
                          <a:spcPts val="0"/>
                        </a:spcAft>
                        <a:buNone/>
                      </a:pPr>
                      <a:r>
                        <a:rPr lang="en-US"/>
                        <a:t>The fee increases by $25 after the priority application deadline.</a:t>
                      </a:r>
                      <a:endParaRPr/>
                    </a:p>
                  </a:txBody>
                  <a:tcPr marL="91425" marR="91425" marT="91425" marB="91425"/>
                </a:tc>
                <a:extLst>
                  <a:ext uri="{0D108BD9-81ED-4DB2-BD59-A6C34878D82A}">
                    <a16:rowId xmlns:a16="http://schemas.microsoft.com/office/drawing/2014/main" val="10002"/>
                  </a:ext>
                </a:extLst>
              </a:tr>
              <a:tr h="418000">
                <a:tc>
                  <a:txBody>
                    <a:bodyPr/>
                    <a:lstStyle/>
                    <a:p>
                      <a:pPr marL="0" lvl="0" indent="0" algn="l" rtl="0">
                        <a:spcBef>
                          <a:spcPts val="0"/>
                        </a:spcBef>
                        <a:spcAft>
                          <a:spcPts val="0"/>
                        </a:spcAft>
                        <a:buNone/>
                      </a:pPr>
                      <a:r>
                        <a:rPr lang="en-US"/>
                        <a:t>3. An appointment with the appropriate Student Success Counselor was made.</a:t>
                      </a:r>
                      <a:endParaRPr/>
                    </a:p>
                  </a:txBody>
                  <a:tcPr marL="91425" marR="91425" marT="91425" marB="91425"/>
                </a:tc>
                <a:tc>
                  <a:txBody>
                    <a:bodyPr/>
                    <a:lstStyle/>
                    <a:p>
                      <a:pPr marL="0" lvl="0" indent="0" algn="l" rtl="0">
                        <a:spcBef>
                          <a:spcPts val="0"/>
                        </a:spcBef>
                        <a:spcAft>
                          <a:spcPts val="0"/>
                        </a:spcAft>
                        <a:buNone/>
                      </a:pPr>
                      <a:r>
                        <a:rPr lang="en-US"/>
                        <a:t>Students were expected to come to the meeting with a plan for what was required to complete the degree.</a:t>
                      </a:r>
                      <a:endParaRPr/>
                    </a:p>
                  </a:txBody>
                  <a:tcPr marL="91425" marR="91425" marT="91425" marB="91425"/>
                </a:tc>
                <a:extLst>
                  <a:ext uri="{0D108BD9-81ED-4DB2-BD59-A6C34878D82A}">
                    <a16:rowId xmlns:a16="http://schemas.microsoft.com/office/drawing/2014/main" val="10003"/>
                  </a:ext>
                </a:extLst>
              </a:tr>
              <a:tr h="418000">
                <a:tc>
                  <a:txBody>
                    <a:bodyPr/>
                    <a:lstStyle/>
                    <a:p>
                      <a:pPr marL="0" lvl="0" indent="0" algn="l" rtl="0">
                        <a:spcBef>
                          <a:spcPts val="0"/>
                        </a:spcBef>
                        <a:spcAft>
                          <a:spcPts val="0"/>
                        </a:spcAft>
                        <a:buNone/>
                      </a:pPr>
                      <a:r>
                        <a:rPr lang="en-US"/>
                        <a:t>4. During the meeting, the student and Student Success Counselor audit the file, adjust the student’s plan, register the student for Spring and Summer and draft the Degree Completion form.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418000">
                <a:tc>
                  <a:txBody>
                    <a:bodyPr/>
                    <a:lstStyle/>
                    <a:p>
                      <a:pPr marL="0" lvl="0" indent="0" algn="l" rtl="0">
                        <a:spcBef>
                          <a:spcPts val="0"/>
                        </a:spcBef>
                        <a:spcAft>
                          <a:spcPts val="0"/>
                        </a:spcAft>
                        <a:buNone/>
                      </a:pPr>
                      <a:r>
                        <a:rPr lang="en-US"/>
                        <a:t>5. Student schedules an advising meeting with their faculty advisor to review the Degree Completion form</a:t>
                      </a:r>
                      <a:endParaRPr/>
                    </a:p>
                  </a:txBody>
                  <a:tcPr marL="91425" marR="91425" marT="91425" marB="91425"/>
                </a:tc>
                <a:tc>
                  <a:txBody>
                    <a:bodyPr/>
                    <a:lstStyle/>
                    <a:p>
                      <a:pPr marL="0" lvl="0" indent="0" algn="l" rtl="0">
                        <a:spcBef>
                          <a:spcPts val="0"/>
                        </a:spcBef>
                        <a:spcAft>
                          <a:spcPts val="0"/>
                        </a:spcAft>
                        <a:buNone/>
                      </a:pPr>
                      <a:r>
                        <a:rPr lang="en-US"/>
                        <a:t>Adjustments to students’ schedule could occur if determined by the faculty advisor</a:t>
                      </a:r>
                      <a:endParaRPr/>
                    </a:p>
                  </a:txBody>
                  <a:tcPr marL="91425" marR="91425" marT="91425" marB="91425"/>
                </a:tc>
                <a:extLst>
                  <a:ext uri="{0D108BD9-81ED-4DB2-BD59-A6C34878D82A}">
                    <a16:rowId xmlns:a16="http://schemas.microsoft.com/office/drawing/2014/main" val="10005"/>
                  </a:ext>
                </a:extLst>
              </a:tr>
              <a:tr h="418000">
                <a:tc>
                  <a:txBody>
                    <a:bodyPr/>
                    <a:lstStyle/>
                    <a:p>
                      <a:pPr marL="0" lvl="0" indent="0" algn="l" rtl="0">
                        <a:spcBef>
                          <a:spcPts val="0"/>
                        </a:spcBef>
                        <a:spcAft>
                          <a:spcPts val="0"/>
                        </a:spcAft>
                        <a:buNone/>
                      </a:pPr>
                      <a:r>
                        <a:rPr lang="en-US"/>
                        <a:t>6.The completed form and any needed paperwork returned to Academic Services.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09600" y="457513"/>
            <a:ext cx="10972800" cy="74218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Font typeface="Arial"/>
              <a:buNone/>
            </a:pPr>
            <a:r>
              <a:rPr lang="en-US"/>
              <a:t>Why this process is needed</a:t>
            </a:r>
            <a:endParaRPr/>
          </a:p>
        </p:txBody>
      </p:sp>
      <p:sp>
        <p:nvSpPr>
          <p:cNvPr id="42" name="Google Shape;42;p7"/>
          <p:cNvSpPr txBox="1">
            <a:spLocks noGrp="1"/>
          </p:cNvSpPr>
          <p:nvPr>
            <p:ph type="body" idx="1"/>
          </p:nvPr>
        </p:nvSpPr>
        <p:spPr>
          <a:xfrm>
            <a:off x="609600" y="1297525"/>
            <a:ext cx="10972800" cy="4487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800" dirty="0">
              <a:solidFill>
                <a:srgbClr val="666666"/>
              </a:solidFill>
            </a:endParaRPr>
          </a:p>
          <a:p>
            <a:pPr marL="457200" lvl="0" indent="-342900" algn="l" rtl="0">
              <a:lnSpc>
                <a:spcPct val="115000"/>
              </a:lnSpc>
              <a:spcBef>
                <a:spcPts val="0"/>
              </a:spcBef>
              <a:spcAft>
                <a:spcPts val="0"/>
              </a:spcAft>
              <a:buClr>
                <a:srgbClr val="666666"/>
              </a:buClr>
              <a:buSzPts val="1800"/>
              <a:buChar char="•"/>
            </a:pPr>
            <a:r>
              <a:rPr lang="en-US" sz="1800" dirty="0">
                <a:solidFill>
                  <a:schemeClr val="tx1"/>
                </a:solidFill>
              </a:rPr>
              <a:t>Seniors, left on their own do not register for Spring on time.</a:t>
            </a:r>
            <a:endParaRPr sz="1800" dirty="0">
              <a:solidFill>
                <a:schemeClr val="tx1"/>
              </a:solidFill>
            </a:endParaRPr>
          </a:p>
          <a:p>
            <a:pPr marL="0" lvl="0" indent="0" algn="l" rtl="0">
              <a:lnSpc>
                <a:spcPct val="115000"/>
              </a:lnSpc>
              <a:spcBef>
                <a:spcPts val="0"/>
              </a:spcBef>
              <a:spcAft>
                <a:spcPts val="0"/>
              </a:spcAft>
              <a:buNone/>
            </a:pPr>
            <a:endParaRPr sz="1800" dirty="0">
              <a:solidFill>
                <a:schemeClr val="tx1"/>
              </a:solidFill>
            </a:endParaRPr>
          </a:p>
          <a:p>
            <a:pPr marL="457200" lvl="0" indent="-342900" algn="l" rtl="0">
              <a:lnSpc>
                <a:spcPct val="115000"/>
              </a:lnSpc>
              <a:spcBef>
                <a:spcPts val="0"/>
              </a:spcBef>
              <a:spcAft>
                <a:spcPts val="0"/>
              </a:spcAft>
              <a:buClr>
                <a:srgbClr val="666666"/>
              </a:buClr>
              <a:buSzPts val="1800"/>
              <a:buChar char="•"/>
            </a:pPr>
            <a:r>
              <a:rPr lang="en-US" sz="1800" dirty="0">
                <a:solidFill>
                  <a:schemeClr val="tx1"/>
                </a:solidFill>
              </a:rPr>
              <a:t>Before the Degree Completion process was created a very low percentage of seniors enrolled in the Fall semester successfully graduated as intended in May or August.</a:t>
            </a:r>
            <a:endParaRPr sz="1800" dirty="0">
              <a:solidFill>
                <a:schemeClr val="tx1"/>
              </a:solidFill>
            </a:endParaRPr>
          </a:p>
          <a:p>
            <a:pPr marL="0" lvl="0" indent="0" algn="l" rtl="0">
              <a:lnSpc>
                <a:spcPct val="115000"/>
              </a:lnSpc>
              <a:spcBef>
                <a:spcPts val="0"/>
              </a:spcBef>
              <a:spcAft>
                <a:spcPts val="0"/>
              </a:spcAft>
              <a:buNone/>
            </a:pPr>
            <a:endParaRPr sz="1800" dirty="0">
              <a:solidFill>
                <a:schemeClr val="tx1"/>
              </a:solidFill>
            </a:endParaRPr>
          </a:p>
          <a:p>
            <a:pPr marL="457200" lvl="0" indent="-342900" algn="l" rtl="0">
              <a:lnSpc>
                <a:spcPct val="115000"/>
              </a:lnSpc>
              <a:spcBef>
                <a:spcPts val="0"/>
              </a:spcBef>
              <a:spcAft>
                <a:spcPts val="0"/>
              </a:spcAft>
              <a:buClr>
                <a:srgbClr val="666666"/>
              </a:buClr>
              <a:buSzPts val="1800"/>
              <a:buChar char="•"/>
            </a:pPr>
            <a:r>
              <a:rPr lang="en-US" sz="1800" dirty="0">
                <a:solidFill>
                  <a:schemeClr val="tx1"/>
                </a:solidFill>
              </a:rPr>
              <a:t>The majority of students who did not graduate were less than one semester away from graduation.  Not only did they not graduate on time, but most never graduated.</a:t>
            </a:r>
            <a:endParaRPr sz="1800" dirty="0">
              <a:solidFill>
                <a:schemeClr val="tx1"/>
              </a:solidFill>
            </a:endParaRPr>
          </a:p>
          <a:p>
            <a:pPr marL="0" lvl="0" indent="0" algn="l" rtl="0">
              <a:lnSpc>
                <a:spcPct val="115000"/>
              </a:lnSpc>
              <a:spcBef>
                <a:spcPts val="0"/>
              </a:spcBef>
              <a:spcAft>
                <a:spcPts val="0"/>
              </a:spcAft>
              <a:buNone/>
            </a:pPr>
            <a:endParaRPr sz="1800" dirty="0">
              <a:solidFill>
                <a:schemeClr val="tx1"/>
              </a:solidFill>
            </a:endParaRPr>
          </a:p>
          <a:p>
            <a:pPr marL="457200" lvl="0" indent="-342900" algn="l" rtl="0">
              <a:lnSpc>
                <a:spcPct val="115000"/>
              </a:lnSpc>
              <a:spcBef>
                <a:spcPts val="0"/>
              </a:spcBef>
              <a:spcAft>
                <a:spcPts val="0"/>
              </a:spcAft>
              <a:buClr>
                <a:srgbClr val="666666"/>
              </a:buClr>
              <a:buSzPts val="1800"/>
              <a:buChar char="•"/>
            </a:pPr>
            <a:r>
              <a:rPr lang="en-US" sz="1800" dirty="0">
                <a:solidFill>
                  <a:schemeClr val="tx1"/>
                </a:solidFill>
              </a:rPr>
              <a:t>For a variety of reasons, seniors often enter their senior year with one thought about their remaining requirements, their faculty advisors thinking something else about their status and their Student Success Counselor reflecting something else in their file.</a:t>
            </a:r>
            <a:endParaRPr sz="1800" dirty="0">
              <a:solidFill>
                <a:schemeClr val="tx1"/>
              </a:solidFill>
            </a:endParaRPr>
          </a:p>
          <a:p>
            <a:pPr marL="0" lvl="0" indent="0" algn="l" rtl="0">
              <a:lnSpc>
                <a:spcPct val="115000"/>
              </a:lnSpc>
              <a:spcBef>
                <a:spcPts val="0"/>
              </a:spcBef>
              <a:spcAft>
                <a:spcPts val="0"/>
              </a:spcAft>
              <a:buNone/>
            </a:pPr>
            <a:endParaRPr sz="1800" dirty="0">
              <a:solidFill>
                <a:schemeClr val="tx1"/>
              </a:solidFill>
            </a:endParaRPr>
          </a:p>
          <a:p>
            <a:pPr marL="0" lvl="0" indent="0" algn="l" rtl="0">
              <a:lnSpc>
                <a:spcPct val="115000"/>
              </a:lnSpc>
              <a:spcBef>
                <a:spcPts val="0"/>
              </a:spcBef>
              <a:spcAft>
                <a:spcPts val="0"/>
              </a:spcAft>
              <a:buNone/>
            </a:pPr>
            <a:endParaRPr sz="1800" dirty="0">
              <a:solidFill>
                <a:srgbClr val="666666"/>
              </a:solidFill>
            </a:endParaRPr>
          </a:p>
          <a:p>
            <a:pPr marL="0" lvl="0" indent="0" algn="l" rtl="0">
              <a:lnSpc>
                <a:spcPct val="115000"/>
              </a:lnSpc>
              <a:spcBef>
                <a:spcPts val="0"/>
              </a:spcBef>
              <a:spcAft>
                <a:spcPts val="0"/>
              </a:spcAft>
              <a:buNone/>
            </a:pPr>
            <a:endParaRPr sz="1800" dirty="0">
              <a:solidFill>
                <a:srgbClr val="666666"/>
              </a:solidFill>
            </a:endParaRPr>
          </a:p>
          <a:p>
            <a:pPr marL="0" lvl="0" indent="0" algn="l" rtl="0">
              <a:lnSpc>
                <a:spcPct val="115000"/>
              </a:lnSpc>
              <a:spcBef>
                <a:spcPts val="0"/>
              </a:spcBef>
              <a:spcAft>
                <a:spcPts val="0"/>
              </a:spcAft>
              <a:buNone/>
            </a:pPr>
            <a:endParaRPr sz="1800" dirty="0">
              <a:solidFill>
                <a:srgbClr val="666666"/>
              </a:solidFill>
            </a:endParaRPr>
          </a:p>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09600" y="457513"/>
            <a:ext cx="10972800" cy="74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part 2</a:t>
            </a:r>
            <a:endParaRPr/>
          </a:p>
        </p:txBody>
      </p:sp>
      <p:sp>
        <p:nvSpPr>
          <p:cNvPr id="49" name="Google Shape;49;p8"/>
          <p:cNvSpPr txBox="1">
            <a:spLocks noGrp="1"/>
          </p:cNvSpPr>
          <p:nvPr>
            <p:ph type="body" idx="1"/>
          </p:nvPr>
        </p:nvSpPr>
        <p:spPr>
          <a:xfrm>
            <a:off x="566625" y="1412432"/>
            <a:ext cx="10972800" cy="3707100"/>
          </a:xfrm>
          <a:prstGeom prst="rect">
            <a:avLst/>
          </a:prstGeom>
        </p:spPr>
        <p:txBody>
          <a:bodyPr spcFirstLastPara="1" wrap="square" lIns="91425" tIns="45700" rIns="91425" bIns="45700" anchor="t" anchorCtr="0">
            <a:noAutofit/>
          </a:bodyPr>
          <a:lstStyle/>
          <a:p>
            <a:pPr marL="457200" lvl="0" indent="-323850" algn="l" rtl="0">
              <a:spcBef>
                <a:spcPts val="300"/>
              </a:spcBef>
              <a:spcAft>
                <a:spcPts val="0"/>
              </a:spcAft>
              <a:buSzPts val="1500"/>
              <a:buChar char="•"/>
            </a:pPr>
            <a:r>
              <a:rPr lang="en-US" dirty="0">
                <a:solidFill>
                  <a:schemeClr val="tx1"/>
                </a:solidFill>
              </a:rPr>
              <a:t>If some additional coursework is needed, something is missing or some petition process is needed, it is better to panic and deal with it in Fall than to be meeting with me in the Spring.</a:t>
            </a:r>
            <a:endParaRPr dirty="0">
              <a:solidFill>
                <a:schemeClr val="tx1"/>
              </a:solidFill>
            </a:endParaRPr>
          </a:p>
          <a:p>
            <a:pPr marL="0" lvl="0" indent="0" algn="l" rtl="0">
              <a:spcBef>
                <a:spcPts val="300"/>
              </a:spcBef>
              <a:spcAft>
                <a:spcPts val="0"/>
              </a:spcAft>
              <a:buNone/>
            </a:pPr>
            <a:endParaRPr dirty="0">
              <a:solidFill>
                <a:schemeClr val="tx1"/>
              </a:solidFill>
            </a:endParaRPr>
          </a:p>
          <a:p>
            <a:pPr marL="457200" lvl="0" indent="-323850" algn="l" rtl="0">
              <a:spcBef>
                <a:spcPts val="300"/>
              </a:spcBef>
              <a:spcAft>
                <a:spcPts val="0"/>
              </a:spcAft>
              <a:buSzPts val="1500"/>
              <a:buChar char="•"/>
            </a:pPr>
            <a:r>
              <a:rPr lang="en-US" dirty="0">
                <a:solidFill>
                  <a:schemeClr val="tx1"/>
                </a:solidFill>
              </a:rPr>
              <a:t>In the Fall, there is time to change plans and adjust a student’s class schedule for Spring.  In Spring, it is often too late.</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0" y="457513"/>
            <a:ext cx="10972800" cy="74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make changes to the process</a:t>
            </a:r>
            <a:endParaRPr/>
          </a:p>
        </p:txBody>
      </p:sp>
      <p:sp>
        <p:nvSpPr>
          <p:cNvPr id="56" name="Google Shape;56;p9"/>
          <p:cNvSpPr txBox="1">
            <a:spLocks noGrp="1"/>
          </p:cNvSpPr>
          <p:nvPr>
            <p:ph type="body" idx="1"/>
          </p:nvPr>
        </p:nvSpPr>
        <p:spPr>
          <a:xfrm>
            <a:off x="609600" y="1240607"/>
            <a:ext cx="10972800" cy="3707100"/>
          </a:xfrm>
          <a:prstGeom prst="rect">
            <a:avLst/>
          </a:prstGeom>
        </p:spPr>
        <p:txBody>
          <a:bodyPr spcFirstLastPara="1" wrap="square" lIns="91425" tIns="45700" rIns="91425" bIns="45700" anchor="t" anchorCtr="0">
            <a:noAutofit/>
          </a:bodyPr>
          <a:lstStyle/>
          <a:p>
            <a:pPr marL="457200" lvl="0" indent="-323850" algn="l" rtl="0">
              <a:spcBef>
                <a:spcPts val="300"/>
              </a:spcBef>
              <a:spcAft>
                <a:spcPts val="0"/>
              </a:spcAft>
              <a:buSzPts val="1500"/>
              <a:buChar char="•"/>
            </a:pPr>
            <a:r>
              <a:rPr lang="en-US" dirty="0">
                <a:solidFill>
                  <a:schemeClr val="tx1"/>
                </a:solidFill>
              </a:rPr>
              <a:t>With the hiring freeze, there is an open Student Success Counselor position that will not be refilled until the freeze is lifted</a:t>
            </a:r>
            <a:endParaRPr dirty="0">
              <a:solidFill>
                <a:schemeClr val="tx1"/>
              </a:solidFill>
            </a:endParaRPr>
          </a:p>
          <a:p>
            <a:pPr marL="0" lvl="0" indent="0" algn="l" rtl="0">
              <a:spcBef>
                <a:spcPts val="300"/>
              </a:spcBef>
              <a:spcAft>
                <a:spcPts val="0"/>
              </a:spcAft>
              <a:buNone/>
            </a:pPr>
            <a:endParaRPr dirty="0">
              <a:solidFill>
                <a:schemeClr val="tx1"/>
              </a:solidFill>
            </a:endParaRPr>
          </a:p>
          <a:p>
            <a:pPr marL="457200" lvl="0" indent="-323850" algn="l" rtl="0">
              <a:spcBef>
                <a:spcPts val="300"/>
              </a:spcBef>
              <a:spcAft>
                <a:spcPts val="0"/>
              </a:spcAft>
              <a:buSzPts val="1500"/>
              <a:buChar char="•"/>
            </a:pPr>
            <a:r>
              <a:rPr lang="en-US" dirty="0">
                <a:solidFill>
                  <a:schemeClr val="tx1"/>
                </a:solidFill>
              </a:rPr>
              <a:t>There are three Counselors with pregnancy related leaves.  </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A couple came back early from leave because of short staffing.</a:t>
            </a:r>
            <a:endParaRPr dirty="0">
              <a:solidFill>
                <a:schemeClr val="tx1"/>
              </a:solidFill>
            </a:endParaRPr>
          </a:p>
          <a:p>
            <a:pPr marL="0" lvl="0" indent="0" algn="l" rtl="0">
              <a:spcBef>
                <a:spcPts val="300"/>
              </a:spcBef>
              <a:spcAft>
                <a:spcPts val="0"/>
              </a:spcAft>
              <a:buNone/>
            </a:pPr>
            <a:endParaRPr dirty="0"/>
          </a:p>
          <a:p>
            <a:pPr marL="0" lvl="0" indent="0" algn="l" rtl="0">
              <a:spcBef>
                <a:spcPts val="300"/>
              </a:spcBef>
              <a:spcAft>
                <a:spcPts val="0"/>
              </a:spcAft>
              <a:buNone/>
            </a:pPr>
            <a:r>
              <a:rPr lang="en-US" dirty="0">
                <a:solidFill>
                  <a:schemeClr val="tx1"/>
                </a:solidFill>
              </a:rPr>
              <a:t>Data on Impact:</a:t>
            </a:r>
            <a:endParaRPr dirty="0">
              <a:solidFill>
                <a:schemeClr val="tx1"/>
              </a:solidFill>
            </a:endParaRPr>
          </a:p>
          <a:p>
            <a:pPr marL="0" lvl="0" indent="0" algn="l" rtl="0">
              <a:spcBef>
                <a:spcPts val="300"/>
              </a:spcBef>
              <a:spcAft>
                <a:spcPts val="0"/>
              </a:spcAft>
              <a:buNone/>
            </a:pPr>
            <a:endParaRPr dirty="0"/>
          </a:p>
          <a:p>
            <a:pPr marL="0" lvl="0" indent="0" algn="l" rtl="0">
              <a:spcBef>
                <a:spcPts val="300"/>
              </a:spcBef>
              <a:spcAft>
                <a:spcPts val="0"/>
              </a:spcAft>
              <a:buNone/>
            </a:pPr>
            <a:endParaRPr dirty="0"/>
          </a:p>
        </p:txBody>
      </p:sp>
      <p:graphicFrame>
        <p:nvGraphicFramePr>
          <p:cNvPr id="57" name="Google Shape;57;p9"/>
          <p:cNvGraphicFramePr/>
          <p:nvPr>
            <p:extLst>
              <p:ext uri="{D42A27DB-BD31-4B8C-83A1-F6EECF244321}">
                <p14:modId xmlns:p14="http://schemas.microsoft.com/office/powerpoint/2010/main" val="1283298417"/>
              </p:ext>
            </p:extLst>
          </p:nvPr>
        </p:nvGraphicFramePr>
        <p:xfrm>
          <a:off x="880782" y="3241731"/>
          <a:ext cx="10287000" cy="1746870"/>
        </p:xfrm>
        <a:graphic>
          <a:graphicData uri="http://schemas.openxmlformats.org/drawingml/2006/table">
            <a:tbl>
              <a:tblPr>
                <a:noFill/>
                <a:tableStyleId>{12A17D84-92B9-4160-99D4-5FC0ECA052AC}</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391900">
                <a:tc>
                  <a:txBody>
                    <a:bodyPr/>
                    <a:lstStyle/>
                    <a:p>
                      <a:pPr marL="0" lvl="0" indent="0" algn="l" rtl="0">
                        <a:spcBef>
                          <a:spcPts val="0"/>
                        </a:spcBef>
                        <a:spcAft>
                          <a:spcPts val="0"/>
                        </a:spcAft>
                        <a:buNone/>
                      </a:pPr>
                      <a:r>
                        <a:rPr lang="en-US" sz="1100" b="1">
                          <a:latin typeface="Calibri"/>
                          <a:ea typeface="Calibri"/>
                          <a:cs typeface="Calibri"/>
                          <a:sym typeface="Calibri"/>
                        </a:rPr>
                        <a:t>College/SOM</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 of Seniors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 of Faculty Advisors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Average # of Seniors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 with &lt; 5 Seniors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 with 20 or more seniors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 seniors per SSC</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 of Weeks for DCA meetings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b="1">
                          <a:latin typeface="Calibri"/>
                          <a:ea typeface="Calibri"/>
                          <a:cs typeface="Calibri"/>
                          <a:sym typeface="Calibri"/>
                        </a:rPr>
                        <a:t>Average meetings per week for faculty advisors</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100">
                          <a:latin typeface="Calibri"/>
                          <a:ea typeface="Calibri"/>
                          <a:cs typeface="Calibri"/>
                          <a:sym typeface="Calibri"/>
                        </a:rPr>
                        <a:t>COAS</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568</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dirty="0">
                          <a:latin typeface="Calibri"/>
                          <a:ea typeface="Calibri"/>
                          <a:cs typeface="Calibri"/>
                          <a:sym typeface="Calibri"/>
                        </a:rPr>
                        <a:t>81</a:t>
                      </a:r>
                      <a:endParaRPr sz="1100" dirty="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95</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5.5</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100">
                          <a:latin typeface="Calibri"/>
                          <a:ea typeface="Calibri"/>
                          <a:cs typeface="Calibri"/>
                          <a:sym typeface="Calibri"/>
                        </a:rPr>
                        <a:t>SOM</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129</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10.1</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5.5</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100" b="1">
                          <a:latin typeface="Calibri"/>
                          <a:ea typeface="Calibri"/>
                          <a:cs typeface="Calibri"/>
                          <a:sym typeface="Calibri"/>
                        </a:rPr>
                        <a:t>Total</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697</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93</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17.1</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41</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7</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116</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b="1">
                          <a:latin typeface="Calibri"/>
                          <a:ea typeface="Calibri"/>
                          <a:cs typeface="Calibri"/>
                          <a:sym typeface="Calibri"/>
                        </a:rPr>
                        <a:t>5.5</a:t>
                      </a:r>
                      <a:endParaRPr sz="1100" b="1">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100" dirty="0">
                          <a:latin typeface="Calibri"/>
                          <a:ea typeface="Calibri"/>
                          <a:cs typeface="Calibri"/>
                          <a:sym typeface="Calibri"/>
                        </a:rPr>
                        <a:t>3.1</a:t>
                      </a:r>
                      <a:endParaRPr sz="1100" dirty="0">
                        <a:latin typeface="Calibri"/>
                        <a:ea typeface="Calibri"/>
                        <a:cs typeface="Calibri"/>
                        <a:sym typeface="Calibri"/>
                      </a:endParaRPr>
                    </a:p>
                  </a:txBody>
                  <a:tcPr marL="9525" marR="9525" marT="95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09600" y="457513"/>
            <a:ext cx="10972800" cy="74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31E54"/>
              </a:buClr>
              <a:buSzPts val="4000"/>
              <a:buFont typeface="Verdana"/>
              <a:buNone/>
            </a:pPr>
            <a:r>
              <a:rPr lang="en-US"/>
              <a:t>The Process this Fall</a:t>
            </a:r>
            <a:endParaRPr/>
          </a:p>
        </p:txBody>
      </p:sp>
      <p:graphicFrame>
        <p:nvGraphicFramePr>
          <p:cNvPr id="63" name="Google Shape;63;p10"/>
          <p:cNvGraphicFramePr/>
          <p:nvPr/>
        </p:nvGraphicFramePr>
        <p:xfrm>
          <a:off x="346950" y="1199725"/>
          <a:ext cx="11043100" cy="4719305"/>
        </p:xfrm>
        <a:graphic>
          <a:graphicData uri="http://schemas.openxmlformats.org/drawingml/2006/table">
            <a:tbl>
              <a:tblPr>
                <a:noFill/>
                <a:tableStyleId>{12A17D84-92B9-4160-99D4-5FC0ECA052AC}</a:tableStyleId>
              </a:tblPr>
              <a:tblGrid>
                <a:gridCol w="5143500">
                  <a:extLst>
                    <a:ext uri="{9D8B030D-6E8A-4147-A177-3AD203B41FA5}">
                      <a16:colId xmlns:a16="http://schemas.microsoft.com/office/drawing/2014/main" val="20000"/>
                    </a:ext>
                  </a:extLst>
                </a:gridCol>
                <a:gridCol w="5899600">
                  <a:extLst>
                    <a:ext uri="{9D8B030D-6E8A-4147-A177-3AD203B41FA5}">
                      <a16:colId xmlns:a16="http://schemas.microsoft.com/office/drawing/2014/main" val="20001"/>
                    </a:ext>
                  </a:extLst>
                </a:gridCol>
              </a:tblGrid>
              <a:tr h="430525">
                <a:tc>
                  <a:txBody>
                    <a:bodyPr/>
                    <a:lstStyle/>
                    <a:p>
                      <a:pPr marL="0" lvl="0" indent="0" algn="l" rtl="0">
                        <a:spcBef>
                          <a:spcPts val="0"/>
                        </a:spcBef>
                        <a:spcAft>
                          <a:spcPts val="0"/>
                        </a:spcAft>
                        <a:buNone/>
                      </a:pPr>
                      <a:r>
                        <a:rPr lang="en-US" b="1"/>
                        <a:t>To Do Item</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Notes</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18000">
                <a:tc>
                  <a:txBody>
                    <a:bodyPr/>
                    <a:lstStyle/>
                    <a:p>
                      <a:pPr marL="0" lvl="0" indent="0" algn="l" rtl="0">
                        <a:spcBef>
                          <a:spcPts val="0"/>
                        </a:spcBef>
                        <a:spcAft>
                          <a:spcPts val="0"/>
                        </a:spcAft>
                        <a:buNone/>
                      </a:pPr>
                      <a:r>
                        <a:rPr lang="en-US"/>
                        <a:t>1. Student Submits their Application for Degree via Student Planning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Priority deadline for filing for May and August is October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18000">
                <a:tc>
                  <a:txBody>
                    <a:bodyPr/>
                    <a:lstStyle/>
                    <a:p>
                      <a:pPr marL="0" lvl="0" indent="0" algn="l" rtl="0">
                        <a:spcBef>
                          <a:spcPts val="0"/>
                        </a:spcBef>
                        <a:spcAft>
                          <a:spcPts val="0"/>
                        </a:spcAft>
                        <a:buNone/>
                      </a:pPr>
                      <a:r>
                        <a:rPr lang="en-US"/>
                        <a:t>2. Student Pays the Graduation Fee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The fee increases by $25 after the priority application deadline.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18000">
                <a:tc>
                  <a:txBody>
                    <a:bodyPr/>
                    <a:lstStyle/>
                    <a:p>
                      <a:pPr marL="0" lvl="0" indent="0" algn="l" rtl="0">
                        <a:spcBef>
                          <a:spcPts val="0"/>
                        </a:spcBef>
                        <a:spcAft>
                          <a:spcPts val="0"/>
                        </a:spcAft>
                        <a:buNone/>
                      </a:pPr>
                      <a:r>
                        <a:rPr lang="en-US"/>
                        <a:t>3. </a:t>
                      </a:r>
                      <a:r>
                        <a:rPr lang="en-US">
                          <a:solidFill>
                            <a:schemeClr val="dk1"/>
                          </a:solidFill>
                        </a:rPr>
                        <a:t>Student schedules an advising meeting with their faculty advisor to review their degree completion plan, including their schedule for Intersession, Spring and Summer.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Students should be expected to come to the meeting with a plan for what was required to complete the degree.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18000">
                <a:tc>
                  <a:txBody>
                    <a:bodyPr/>
                    <a:lstStyle/>
                    <a:p>
                      <a:pPr marL="0" lvl="0" indent="0" algn="l" rtl="0">
                        <a:spcBef>
                          <a:spcPts val="0"/>
                        </a:spcBef>
                        <a:spcAft>
                          <a:spcPts val="0"/>
                        </a:spcAft>
                        <a:buNone/>
                      </a:pPr>
                      <a:r>
                        <a:rPr lang="en-US"/>
                        <a:t>4. After the meeting, the student initiates the Degree Completion form and sends it to their faculty advisor.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If the faculty advisor has cleared the student to register, the student should register for all applicable terms after the advising meeting.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18000">
                <a:tc>
                  <a:txBody>
                    <a:bodyPr/>
                    <a:lstStyle/>
                    <a:p>
                      <a:pPr marL="0" lvl="0" indent="0" algn="l" rtl="0">
                        <a:spcBef>
                          <a:spcPts val="0"/>
                        </a:spcBef>
                        <a:spcAft>
                          <a:spcPts val="0"/>
                        </a:spcAft>
                        <a:buNone/>
                      </a:pPr>
                      <a:r>
                        <a:rPr lang="en-US"/>
                        <a:t>5. The faculty advisor reviews the form and either approves or rejects it for changes.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If the plan does not match your discussion or the student has not registered, the form should be rejected.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18000">
                <a:tc>
                  <a:txBody>
                    <a:bodyPr/>
                    <a:lstStyle/>
                    <a:p>
                      <a:pPr marL="0" lvl="0" indent="0" algn="l" rtl="0">
                        <a:spcBef>
                          <a:spcPts val="0"/>
                        </a:spcBef>
                        <a:spcAft>
                          <a:spcPts val="0"/>
                        </a:spcAft>
                        <a:buNone/>
                      </a:pPr>
                      <a:r>
                        <a:rPr lang="en-US"/>
                        <a:t>6.The completed form comes to the Student Success Counselor.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The Counselor will do a complete audit of the file to make sure that the plan will complete all degree requirements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18000">
                <a:tc>
                  <a:txBody>
                    <a:bodyPr/>
                    <a:lstStyle/>
                    <a:p>
                      <a:pPr marL="0" lvl="0" indent="0" algn="l" rtl="0">
                        <a:spcBef>
                          <a:spcPts val="0"/>
                        </a:spcBef>
                        <a:spcAft>
                          <a:spcPts val="0"/>
                        </a:spcAft>
                        <a:buNone/>
                      </a:pPr>
                      <a:r>
                        <a:rPr lang="en-US"/>
                        <a:t>7.  If desired the student can then schedule a meeting with their Student Success Counselor.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09600" y="457513"/>
            <a:ext cx="10972800" cy="74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Suggested Process</a:t>
            </a:r>
            <a:endParaRPr/>
          </a:p>
        </p:txBody>
      </p:sp>
      <p:sp>
        <p:nvSpPr>
          <p:cNvPr id="70" name="Google Shape;70;p11"/>
          <p:cNvSpPr txBox="1">
            <a:spLocks noGrp="1"/>
          </p:cNvSpPr>
          <p:nvPr>
            <p:ph type="body" idx="1"/>
          </p:nvPr>
        </p:nvSpPr>
        <p:spPr>
          <a:xfrm>
            <a:off x="609600" y="1366124"/>
            <a:ext cx="10972800" cy="4389300"/>
          </a:xfrm>
          <a:prstGeom prst="rect">
            <a:avLst/>
          </a:prstGeom>
        </p:spPr>
        <p:txBody>
          <a:bodyPr spcFirstLastPara="1" wrap="square" lIns="91425" tIns="45700" rIns="91425" bIns="45700" anchor="t" anchorCtr="0">
            <a:noAutofit/>
          </a:bodyPr>
          <a:lstStyle/>
          <a:p>
            <a:pPr marL="457200" lvl="0" indent="-323850" algn="l" rtl="0">
              <a:spcBef>
                <a:spcPts val="300"/>
              </a:spcBef>
              <a:spcAft>
                <a:spcPts val="0"/>
              </a:spcAft>
              <a:buSzPts val="1500"/>
              <a:buChar char="•"/>
            </a:pPr>
            <a:r>
              <a:rPr lang="en-US" dirty="0">
                <a:solidFill>
                  <a:schemeClr val="tx1"/>
                </a:solidFill>
              </a:rPr>
              <a:t>Establish the expectation that your seniors should come to the advising meeting with a plan for their remaining credits.  That includes a schedule for Intersession, Spring and Summer.</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If they are required to enter this into Student Planning, your checking will be more straightforward.</a:t>
            </a:r>
            <a:endParaRPr dirty="0">
              <a:solidFill>
                <a:schemeClr val="tx1"/>
              </a:solidFill>
            </a:endParaRPr>
          </a:p>
          <a:p>
            <a:pPr marL="0" lvl="0" indent="0" algn="l" rtl="0">
              <a:spcBef>
                <a:spcPts val="300"/>
              </a:spcBef>
              <a:spcAft>
                <a:spcPts val="0"/>
              </a:spcAft>
              <a:buNone/>
            </a:pPr>
            <a:endParaRPr dirty="0">
              <a:solidFill>
                <a:schemeClr val="tx1"/>
              </a:solidFill>
            </a:endParaRPr>
          </a:p>
          <a:p>
            <a:pPr marL="457200" lvl="0" indent="-323850" algn="l" rtl="0">
              <a:spcBef>
                <a:spcPts val="300"/>
              </a:spcBef>
              <a:spcAft>
                <a:spcPts val="0"/>
              </a:spcAft>
              <a:buSzPts val="1500"/>
              <a:buChar char="•"/>
            </a:pPr>
            <a:r>
              <a:rPr lang="en-US" dirty="0">
                <a:solidFill>
                  <a:schemeClr val="tx1"/>
                </a:solidFill>
              </a:rPr>
              <a:t>Check the degree requirements that are non-</a:t>
            </a:r>
            <a:r>
              <a:rPr lang="en-US" dirty="0" err="1">
                <a:solidFill>
                  <a:schemeClr val="tx1"/>
                </a:solidFill>
              </a:rPr>
              <a:t>petitionable</a:t>
            </a:r>
            <a:r>
              <a:rPr lang="en-US" dirty="0">
                <a:solidFill>
                  <a:schemeClr val="tx1"/>
                </a:solidFill>
              </a:rPr>
              <a:t>:</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Will the student have at least 124 credits completed?</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Will the student have at least a 2.0 GPA overall, at CLU and in the major/minor?</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Will the student have 40 credits of upper division?</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Will every Core 21 requirement be completed?</a:t>
            </a:r>
            <a:endParaRPr dirty="0">
              <a:solidFill>
                <a:schemeClr val="tx1"/>
              </a:solidFill>
            </a:endParaRPr>
          </a:p>
          <a:p>
            <a:pPr marL="0" lvl="0" indent="0" algn="l" rtl="0">
              <a:spcBef>
                <a:spcPts val="300"/>
              </a:spcBef>
              <a:spcAft>
                <a:spcPts val="0"/>
              </a:spcAft>
              <a:buNone/>
            </a:pPr>
            <a:endParaRPr dirty="0">
              <a:solidFill>
                <a:schemeClr val="tx1"/>
              </a:solidFill>
            </a:endParaRPr>
          </a:p>
          <a:p>
            <a:pPr marL="457200" lvl="0" indent="-323850" algn="l" rtl="0">
              <a:spcBef>
                <a:spcPts val="300"/>
              </a:spcBef>
              <a:spcAft>
                <a:spcPts val="0"/>
              </a:spcAft>
              <a:buSzPts val="1500"/>
              <a:buChar char="•"/>
            </a:pPr>
            <a:r>
              <a:rPr lang="en-US" dirty="0">
                <a:solidFill>
                  <a:schemeClr val="tx1"/>
                </a:solidFill>
              </a:rPr>
              <a:t>Check the major or majors, with any emphases for completion:</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Will every requirement be completed?</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If there are courses not plugging in, are any substitution forms needed?</a:t>
            </a:r>
            <a:endParaRPr dirty="0">
              <a:solidFill>
                <a:schemeClr val="tx1"/>
              </a:solidFill>
            </a:endParaRPr>
          </a:p>
          <a:p>
            <a:pPr marL="914400" lvl="1" indent="-323850" algn="l" rtl="0">
              <a:spcBef>
                <a:spcPts val="0"/>
              </a:spcBef>
              <a:spcAft>
                <a:spcPts val="0"/>
              </a:spcAft>
              <a:buSzPts val="1500"/>
              <a:buChar char="–"/>
            </a:pPr>
            <a:r>
              <a:rPr lang="en-US" dirty="0">
                <a:solidFill>
                  <a:schemeClr val="tx1"/>
                </a:solidFill>
              </a:rPr>
              <a:t>If a requirement is needed that will not be offered is there a substitution that will work?</a:t>
            </a:r>
            <a:endParaRPr dirty="0">
              <a:solidFill>
                <a:schemeClr val="tx1"/>
              </a:solidFill>
            </a:endParaRPr>
          </a:p>
          <a:p>
            <a:pPr marL="0" lvl="0" indent="0" algn="l" rtl="0">
              <a:spcBef>
                <a:spcPts val="300"/>
              </a:spcBef>
              <a:spcAft>
                <a:spcPts val="0"/>
              </a:spcAft>
              <a:buNone/>
            </a:pPr>
            <a:endParaRPr dirty="0">
              <a:solidFill>
                <a:schemeClr val="tx1"/>
              </a:solidFill>
            </a:endParaRPr>
          </a:p>
          <a:p>
            <a:pPr marL="457200" lvl="0" indent="-323850" algn="l" rtl="0">
              <a:spcBef>
                <a:spcPts val="300"/>
              </a:spcBef>
              <a:spcAft>
                <a:spcPts val="0"/>
              </a:spcAft>
              <a:buSzPts val="1500"/>
              <a:buChar char="•"/>
            </a:pPr>
            <a:r>
              <a:rPr lang="en-US" dirty="0">
                <a:solidFill>
                  <a:schemeClr val="tx1"/>
                </a:solidFill>
              </a:rPr>
              <a:t>Do the same for any minors</a:t>
            </a:r>
            <a:endParaRP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609600" y="285663"/>
            <a:ext cx="10972800" cy="74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Things that can trip up students</a:t>
            </a:r>
            <a:endParaRPr/>
          </a:p>
        </p:txBody>
      </p:sp>
      <p:sp>
        <p:nvSpPr>
          <p:cNvPr id="77" name="Google Shape;77;p12"/>
          <p:cNvSpPr txBox="1">
            <a:spLocks noGrp="1"/>
          </p:cNvSpPr>
          <p:nvPr>
            <p:ph type="body" idx="1"/>
          </p:nvPr>
        </p:nvSpPr>
        <p:spPr>
          <a:xfrm>
            <a:off x="609600" y="1108375"/>
            <a:ext cx="10972800" cy="4794300"/>
          </a:xfrm>
          <a:prstGeom prst="rect">
            <a:avLst/>
          </a:prstGeom>
        </p:spPr>
        <p:txBody>
          <a:bodyPr spcFirstLastPara="1" wrap="square" lIns="91425" tIns="45700" rIns="91425" bIns="45700" anchor="t" anchorCtr="0">
            <a:noAutofit/>
          </a:bodyPr>
          <a:lstStyle/>
          <a:p>
            <a:pPr marL="457200" lvl="0" indent="-323850" algn="l" rtl="0">
              <a:spcBef>
                <a:spcPts val="300"/>
              </a:spcBef>
              <a:spcAft>
                <a:spcPts val="0"/>
              </a:spcAft>
              <a:buSzPts val="1500"/>
              <a:buChar char="•"/>
            </a:pPr>
            <a:r>
              <a:rPr lang="en-US" sz="1300" dirty="0">
                <a:solidFill>
                  <a:schemeClr val="tx1"/>
                </a:solidFill>
              </a:rPr>
              <a:t>Requirements that are ignored, do not go away on their own.</a:t>
            </a:r>
          </a:p>
          <a:p>
            <a:pPr marL="133350" lvl="0" indent="0" algn="l" rtl="0">
              <a:spcBef>
                <a:spcPts val="300"/>
              </a:spcBef>
              <a:spcAft>
                <a:spcPts val="0"/>
              </a:spcAft>
              <a:buSzPts val="1500"/>
              <a:buNone/>
            </a:pPr>
            <a:endParaRPr lang="en-US" sz="1300" dirty="0">
              <a:solidFill>
                <a:schemeClr val="tx1"/>
              </a:solidFill>
            </a:endParaRPr>
          </a:p>
          <a:p>
            <a:pPr marL="457200" lvl="0" indent="-323850" algn="l" rtl="0">
              <a:spcBef>
                <a:spcPts val="300"/>
              </a:spcBef>
              <a:spcAft>
                <a:spcPts val="0"/>
              </a:spcAft>
              <a:buSzPts val="1500"/>
              <a:buChar char="•"/>
            </a:pPr>
            <a:r>
              <a:rPr lang="en-US" sz="1300" dirty="0">
                <a:solidFill>
                  <a:schemeClr val="tx1"/>
                </a:solidFill>
              </a:rPr>
              <a:t>PE Activity</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Students can count a maximum of 3 credits toward the degree</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Athletes often do not sign up for credit every semester they play.  This is </a:t>
            </a:r>
            <a:r>
              <a:rPr lang="en-US" sz="1300" dirty="0" err="1">
                <a:solidFill>
                  <a:schemeClr val="tx1"/>
                </a:solidFill>
              </a:rPr>
              <a:t>petitionable</a:t>
            </a:r>
            <a:r>
              <a:rPr lang="en-US" sz="1300" dirty="0">
                <a:solidFill>
                  <a:schemeClr val="tx1"/>
                </a:solidFill>
              </a:rPr>
              <a:t> if a student is short credits.</a:t>
            </a:r>
            <a:endParaRPr sz="1300" dirty="0">
              <a:solidFill>
                <a:schemeClr val="tx1"/>
              </a:solidFill>
            </a:endParaRPr>
          </a:p>
          <a:p>
            <a:pPr marL="0" lvl="0" indent="0" algn="l" rtl="0">
              <a:spcBef>
                <a:spcPts val="300"/>
              </a:spcBef>
              <a:spcAft>
                <a:spcPts val="0"/>
              </a:spcAft>
              <a:buNone/>
            </a:pPr>
            <a:endParaRPr sz="1300" dirty="0">
              <a:solidFill>
                <a:schemeClr val="tx1"/>
              </a:solidFill>
            </a:endParaRPr>
          </a:p>
          <a:p>
            <a:pPr marL="457200" lvl="0" indent="-323850" algn="l" rtl="0">
              <a:spcBef>
                <a:spcPts val="300"/>
              </a:spcBef>
              <a:spcAft>
                <a:spcPts val="0"/>
              </a:spcAft>
              <a:buSzPts val="1500"/>
              <a:buChar char="•"/>
            </a:pPr>
            <a:r>
              <a:rPr lang="en-US" sz="1300" dirty="0">
                <a:solidFill>
                  <a:schemeClr val="tx1"/>
                </a:solidFill>
              </a:rPr>
              <a:t>Only 25% of any major or minor can be duplicated with any other major or minor.</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No duplication is allowed between majors and minors in the same department.</a:t>
            </a:r>
            <a:endParaRPr sz="1300" dirty="0">
              <a:solidFill>
                <a:schemeClr val="tx1"/>
              </a:solidFill>
            </a:endParaRPr>
          </a:p>
          <a:p>
            <a:pPr marL="0" lvl="0" indent="0" algn="l" rtl="0">
              <a:spcBef>
                <a:spcPts val="300"/>
              </a:spcBef>
              <a:spcAft>
                <a:spcPts val="0"/>
              </a:spcAft>
              <a:buNone/>
            </a:pPr>
            <a:endParaRPr sz="1300" dirty="0">
              <a:solidFill>
                <a:schemeClr val="tx1"/>
              </a:solidFill>
            </a:endParaRPr>
          </a:p>
          <a:p>
            <a:pPr marL="457200" lvl="0" indent="-323850" algn="l" rtl="0">
              <a:spcBef>
                <a:spcPts val="300"/>
              </a:spcBef>
              <a:spcAft>
                <a:spcPts val="0"/>
              </a:spcAft>
              <a:buSzPts val="1500"/>
              <a:buChar char="•"/>
            </a:pPr>
            <a:r>
              <a:rPr lang="en-US" sz="1300" dirty="0">
                <a:solidFill>
                  <a:schemeClr val="tx1"/>
                </a:solidFill>
              </a:rPr>
              <a:t>Lower division transfer courses can satisfy upper division major/minor requirements, but the student will not receive upper division credit.</a:t>
            </a:r>
            <a:endParaRPr sz="1300" dirty="0">
              <a:solidFill>
                <a:schemeClr val="tx1"/>
              </a:solidFill>
            </a:endParaRPr>
          </a:p>
          <a:p>
            <a:pPr marL="0" lvl="0" indent="0" algn="l" rtl="0">
              <a:spcBef>
                <a:spcPts val="300"/>
              </a:spcBef>
              <a:spcAft>
                <a:spcPts val="0"/>
              </a:spcAft>
              <a:buNone/>
            </a:pPr>
            <a:endParaRPr sz="1300" dirty="0">
              <a:solidFill>
                <a:schemeClr val="tx1"/>
              </a:solidFill>
            </a:endParaRPr>
          </a:p>
          <a:p>
            <a:pPr marL="457200" lvl="0" indent="-323850" algn="l" rtl="0">
              <a:spcBef>
                <a:spcPts val="300"/>
              </a:spcBef>
              <a:spcAft>
                <a:spcPts val="0"/>
              </a:spcAft>
              <a:buSzPts val="1500"/>
              <a:buChar char="•"/>
            </a:pPr>
            <a:r>
              <a:rPr lang="en-US" sz="1300" dirty="0">
                <a:solidFill>
                  <a:schemeClr val="tx1"/>
                </a:solidFill>
              </a:rPr>
              <a:t>Be sure to check the minimum credits required in the major and minor, including upper division for the major/minor.  The degree audit is not set up to automatically check all of those credits.</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Majors with required emphases have to be checked manually</a:t>
            </a:r>
            <a:endParaRPr sz="1300" dirty="0">
              <a:solidFill>
                <a:schemeClr val="tx1"/>
              </a:solidFill>
            </a:endParaRPr>
          </a:p>
          <a:p>
            <a:pPr marL="0" lvl="0" indent="0" algn="l" rtl="0">
              <a:spcBef>
                <a:spcPts val="300"/>
              </a:spcBef>
              <a:spcAft>
                <a:spcPts val="0"/>
              </a:spcAft>
              <a:buNone/>
            </a:pPr>
            <a:endParaRPr sz="1300" dirty="0">
              <a:solidFill>
                <a:schemeClr val="tx1"/>
              </a:solidFill>
            </a:endParaRPr>
          </a:p>
          <a:p>
            <a:pPr marL="457200" lvl="0" indent="-323850" algn="l" rtl="0">
              <a:spcBef>
                <a:spcPts val="300"/>
              </a:spcBef>
              <a:spcAft>
                <a:spcPts val="0"/>
              </a:spcAft>
              <a:buSzPts val="1500"/>
              <a:buChar char="•"/>
            </a:pPr>
            <a:r>
              <a:rPr lang="en-US" sz="1300" dirty="0">
                <a:solidFill>
                  <a:schemeClr val="tx1"/>
                </a:solidFill>
              </a:rPr>
              <a:t>Core 21 issues:</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Double dipping is not allowed within the Perspectives portion of Core 21.</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Selected Topics courses that are approved for Core 21, often need to be forced into the requirements</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Approval of courses for Core 21 usually goes from the time of approval forward.</a:t>
            </a:r>
            <a:endParaRPr sz="1300" dirty="0">
              <a:solidFill>
                <a:schemeClr val="tx1"/>
              </a:solidFill>
            </a:endParaRPr>
          </a:p>
          <a:p>
            <a:pPr marL="914400" lvl="1" indent="-323850" algn="l" rtl="0">
              <a:spcBef>
                <a:spcPts val="0"/>
              </a:spcBef>
              <a:spcAft>
                <a:spcPts val="0"/>
              </a:spcAft>
              <a:buSzPts val="1500"/>
              <a:buChar char="–"/>
            </a:pPr>
            <a:r>
              <a:rPr lang="en-US" sz="1300" dirty="0">
                <a:solidFill>
                  <a:schemeClr val="tx1"/>
                </a:solidFill>
              </a:rPr>
              <a:t>Petitions to count Cal Lutheran courses for Core 21 that have not been submitted by the department are very rarely approved.</a:t>
            </a:r>
            <a:endParaRPr sz="13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A5BB-E787-104A-9AA7-796D0515E414}"/>
              </a:ext>
            </a:extLst>
          </p:cNvPr>
          <p:cNvSpPr>
            <a:spLocks noGrp="1"/>
          </p:cNvSpPr>
          <p:nvPr>
            <p:ph type="title"/>
          </p:nvPr>
        </p:nvSpPr>
        <p:spPr/>
        <p:txBody>
          <a:bodyPr/>
          <a:lstStyle/>
          <a:p>
            <a:r>
              <a:rPr lang="en-US" dirty="0"/>
              <a:t>Strategies I use for Common Problems</a:t>
            </a:r>
          </a:p>
        </p:txBody>
      </p:sp>
      <p:sp>
        <p:nvSpPr>
          <p:cNvPr id="3" name="Text Placeholder 2">
            <a:extLst>
              <a:ext uri="{FF2B5EF4-FFF2-40B4-BE49-F238E27FC236}">
                <a16:creationId xmlns:a16="http://schemas.microsoft.com/office/drawing/2014/main" id="{327AC4C0-6466-9B47-8811-BB2379D88EC8}"/>
              </a:ext>
            </a:extLst>
          </p:cNvPr>
          <p:cNvSpPr>
            <a:spLocks noGrp="1"/>
          </p:cNvSpPr>
          <p:nvPr>
            <p:ph type="body" idx="1"/>
          </p:nvPr>
        </p:nvSpPr>
        <p:spPr>
          <a:xfrm>
            <a:off x="609600" y="1199697"/>
            <a:ext cx="10972800" cy="4555644"/>
          </a:xfrm>
        </p:spPr>
        <p:txBody>
          <a:bodyPr/>
          <a:lstStyle/>
          <a:p>
            <a:r>
              <a:rPr lang="en-US" dirty="0">
                <a:solidFill>
                  <a:schemeClr val="tx1"/>
                </a:solidFill>
              </a:rPr>
              <a:t>When a student is short of 124 credits:</a:t>
            </a:r>
          </a:p>
          <a:p>
            <a:pPr lvl="1"/>
            <a:r>
              <a:rPr lang="en-US" dirty="0">
                <a:solidFill>
                  <a:schemeClr val="tx1"/>
                </a:solidFill>
              </a:rPr>
              <a:t>Was the student an athlete?  Often an additional credit can be found</a:t>
            </a:r>
          </a:p>
          <a:p>
            <a:pPr lvl="1"/>
            <a:r>
              <a:rPr lang="en-US" dirty="0">
                <a:solidFill>
                  <a:schemeClr val="tx1"/>
                </a:solidFill>
              </a:rPr>
              <a:t>Did the student complete an internship or research without registering?</a:t>
            </a:r>
          </a:p>
          <a:p>
            <a:pPr lvl="1"/>
            <a:r>
              <a:rPr lang="en-US" dirty="0">
                <a:solidFill>
                  <a:schemeClr val="tx1"/>
                </a:solidFill>
              </a:rPr>
              <a:t>Do we have all of the students transcripts?</a:t>
            </a:r>
          </a:p>
          <a:p>
            <a:r>
              <a:rPr lang="en-US" dirty="0">
                <a:solidFill>
                  <a:schemeClr val="tx1"/>
                </a:solidFill>
              </a:rPr>
              <a:t>If a Core 21 requirement is missing:</a:t>
            </a:r>
          </a:p>
          <a:p>
            <a:pPr lvl="1"/>
            <a:r>
              <a:rPr lang="en-US" dirty="0">
                <a:solidFill>
                  <a:schemeClr val="tx1"/>
                </a:solidFill>
              </a:rPr>
              <a:t>Does the student have transfer work?  If yes, is there a course that might apply?</a:t>
            </a:r>
          </a:p>
          <a:p>
            <a:pPr lvl="1"/>
            <a:r>
              <a:rPr lang="en-US" dirty="0">
                <a:solidFill>
                  <a:schemeClr val="tx1"/>
                </a:solidFill>
              </a:rPr>
              <a:t>Is there a remaining major course that can double dip?  </a:t>
            </a:r>
          </a:p>
          <a:p>
            <a:r>
              <a:rPr lang="en-US" dirty="0">
                <a:solidFill>
                  <a:schemeClr val="tx1"/>
                </a:solidFill>
              </a:rPr>
              <a:t>If a student will be short the minimum credits required in the major/minor</a:t>
            </a:r>
          </a:p>
          <a:p>
            <a:pPr lvl="1"/>
            <a:r>
              <a:rPr lang="en-US" dirty="0">
                <a:solidFill>
                  <a:schemeClr val="tx1"/>
                </a:solidFill>
              </a:rPr>
              <a:t>Is there a course that the student has already completed that might be able to substitute in as an additional electives?</a:t>
            </a:r>
          </a:p>
          <a:p>
            <a:r>
              <a:rPr lang="en-US" dirty="0">
                <a:solidFill>
                  <a:schemeClr val="tx1"/>
                </a:solidFill>
              </a:rPr>
              <a:t>If a student is short upper division credits:</a:t>
            </a:r>
          </a:p>
          <a:p>
            <a:pPr lvl="1"/>
            <a:r>
              <a:rPr lang="en-US" dirty="0">
                <a:solidFill>
                  <a:schemeClr val="tx1"/>
                </a:solidFill>
              </a:rPr>
              <a:t>Sometimes students have choices for courses between lower division and upper division.  Switching a lower division course for an upper division course can work</a:t>
            </a:r>
          </a:p>
          <a:p>
            <a:pPr lvl="1"/>
            <a:r>
              <a:rPr lang="en-US" dirty="0">
                <a:solidFill>
                  <a:schemeClr val="tx1"/>
                </a:solidFill>
              </a:rPr>
              <a:t>Did the student complete an internship or research without registering?</a:t>
            </a:r>
          </a:p>
          <a:p>
            <a:r>
              <a:rPr lang="en-US" dirty="0">
                <a:solidFill>
                  <a:schemeClr val="tx1"/>
                </a:solidFill>
              </a:rPr>
              <a:t>If a course is needed that does not fit here or is not scheduled, BYU’s online courses are open entry/open exit.</a:t>
            </a:r>
          </a:p>
          <a:p>
            <a:pPr marL="133350" indent="0">
              <a:buNone/>
            </a:pPr>
            <a:r>
              <a:rPr lang="en-US" dirty="0">
                <a:solidFill>
                  <a:schemeClr val="tx1"/>
                </a:solidFill>
              </a:rPr>
              <a:t>You can always contact me to look at the student’s record.  Sometimes I can find a unique answer to a problem.</a:t>
            </a:r>
          </a:p>
          <a:p>
            <a:pPr marL="133350"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17049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1404</Words>
  <Application>Microsoft Office PowerPoint</Application>
  <PresentationFormat>Widescreen</PresentationFormat>
  <Paragraphs>163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Verdana</vt:lpstr>
      <vt:lpstr>Office Theme</vt:lpstr>
      <vt:lpstr>The Fall 2020 Degree Completion/Senior Audit Process</vt:lpstr>
      <vt:lpstr>The Process Before this Year</vt:lpstr>
      <vt:lpstr>Why this process is needed</vt:lpstr>
      <vt:lpstr>Why part 2</vt:lpstr>
      <vt:lpstr>Why make changes to the process</vt:lpstr>
      <vt:lpstr>The Process this Fall</vt:lpstr>
      <vt:lpstr>Suggested Process</vt:lpstr>
      <vt:lpstr>Things that can trip up students</vt:lpstr>
      <vt:lpstr>Strategies I use for Common Problems</vt:lpstr>
      <vt:lpstr>PowerPoint Presentation</vt:lpstr>
      <vt:lpstr>PowerPoint Presentation</vt:lpstr>
      <vt:lpstr>PowerPoint Presentation</vt:lpstr>
      <vt:lpstr>Graduation Process Information available to Students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 2020 Degree Completion/Senior Audit Process</dc:title>
  <dc:creator>Gorman, Ana</dc:creator>
  <cp:lastModifiedBy>Gorman, Ana</cp:lastModifiedBy>
  <cp:revision>7</cp:revision>
  <dcterms:modified xsi:type="dcterms:W3CDTF">2020-09-24T19:59:47Z</dcterms:modified>
</cp:coreProperties>
</file>