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63" r:id="rId3"/>
    <p:sldId id="264" r:id="rId4"/>
    <p:sldId id="302" r:id="rId5"/>
    <p:sldId id="266" r:id="rId6"/>
    <p:sldId id="268" r:id="rId7"/>
    <p:sldId id="270" r:id="rId8"/>
    <p:sldId id="289" r:id="rId9"/>
    <p:sldId id="285" r:id="rId10"/>
    <p:sldId id="288" r:id="rId11"/>
    <p:sldId id="283" r:id="rId12"/>
    <p:sldId id="284" r:id="rId13"/>
    <p:sldId id="307" r:id="rId14"/>
    <p:sldId id="279" r:id="rId15"/>
    <p:sldId id="282" r:id="rId16"/>
    <p:sldId id="281" r:id="rId17"/>
    <p:sldId id="278" r:id="rId18"/>
    <p:sldId id="304" r:id="rId19"/>
    <p:sldId id="280" r:id="rId20"/>
    <p:sldId id="295" r:id="rId21"/>
    <p:sldId id="294" r:id="rId22"/>
    <p:sldId id="293" r:id="rId23"/>
    <p:sldId id="292" r:id="rId24"/>
    <p:sldId id="306" r:id="rId25"/>
    <p:sldId id="291" r:id="rId26"/>
    <p:sldId id="296" r:id="rId27"/>
    <p:sldId id="30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8" d="100"/>
          <a:sy n="118"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B63CB8-80CD-48A6-8CBC-D2F265656910}"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256535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63CB8-80CD-48A6-8CBC-D2F265656910}"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76203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63CB8-80CD-48A6-8CBC-D2F265656910}"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340163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63CB8-80CD-48A6-8CBC-D2F265656910}"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271146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B63CB8-80CD-48A6-8CBC-D2F265656910}"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120171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63CB8-80CD-48A6-8CBC-D2F265656910}"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335545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B63CB8-80CD-48A6-8CBC-D2F265656910}"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335196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63CB8-80CD-48A6-8CBC-D2F265656910}"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14894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63CB8-80CD-48A6-8CBC-D2F265656910}"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232474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0B63CB8-80CD-48A6-8CBC-D2F265656910}"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1384504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0B63CB8-80CD-48A6-8CBC-D2F265656910}"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1884D-AAFB-48D1-BF3E-7FA2BDFDF250}" type="slidenum">
              <a:rPr lang="en-US" smtClean="0"/>
              <a:t>‹#›</a:t>
            </a:fld>
            <a:endParaRPr lang="en-US"/>
          </a:p>
        </p:txBody>
      </p:sp>
    </p:spTree>
    <p:extLst>
      <p:ext uri="{BB962C8B-B14F-4D97-AF65-F5344CB8AC3E}">
        <p14:creationId xmlns:p14="http://schemas.microsoft.com/office/powerpoint/2010/main" val="138615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B63CB8-80CD-48A6-8CBC-D2F265656910}" type="datetimeFigureOut">
              <a:rPr lang="en-US" smtClean="0"/>
              <a:t>5/11/2017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81884D-AAFB-48D1-BF3E-7FA2BDFDF250}" type="slidenum">
              <a:rPr lang="en-US" smtClean="0"/>
              <a:t>‹#›</a:t>
            </a:fld>
            <a:endParaRPr lang="en-US"/>
          </a:p>
        </p:txBody>
      </p:sp>
    </p:spTree>
    <p:extLst>
      <p:ext uri="{BB962C8B-B14F-4D97-AF65-F5344CB8AC3E}">
        <p14:creationId xmlns:p14="http://schemas.microsoft.com/office/powerpoint/2010/main" val="39331045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7030A0">
            <a:alpha val="51000"/>
          </a:srgb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965607"/>
            <a:ext cx="9144000" cy="3321101"/>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ctr" anchorCtr="1">
            <a:noAutofit/>
          </a:bodyPr>
          <a:lstStyle/>
          <a:p>
            <a:pPr algn="ctr" eaLnBrk="1" hangingPunct="1"/>
            <a:r>
              <a:rPr lang="en-US" altLang="en-US" sz="5400" dirty="0" smtClean="0">
                <a:latin typeface="Tahoma" pitchFamily="34" charset="0"/>
                <a:cs typeface="Tahoma" pitchFamily="34" charset="0"/>
              </a:rPr>
              <a:t>Institute for Executive Leadership in Education</a:t>
            </a:r>
            <a:r>
              <a:rPr lang="en-US" altLang="en-US" sz="1600" dirty="0" smtClean="0">
                <a:latin typeface="Tahoma" pitchFamily="34" charset="0"/>
                <a:cs typeface="Tahoma" pitchFamily="34" charset="0"/>
              </a:rPr>
              <a:t/>
            </a:r>
            <a:br>
              <a:rPr lang="en-US" altLang="en-US" sz="1600" dirty="0" smtClean="0">
                <a:latin typeface="Tahoma" pitchFamily="34" charset="0"/>
                <a:cs typeface="Tahoma" pitchFamily="34" charset="0"/>
              </a:rPr>
            </a:br>
            <a:r>
              <a:rPr lang="en-US" altLang="en-US" sz="1600" dirty="0" smtClean="0">
                <a:latin typeface="Tahoma" pitchFamily="34" charset="0"/>
                <a:cs typeface="Tahoma" pitchFamily="34" charset="0"/>
              </a:rPr>
              <a:t/>
            </a:r>
            <a:br>
              <a:rPr lang="en-US" altLang="en-US" sz="1600" dirty="0" smtClean="0">
                <a:latin typeface="Tahoma" pitchFamily="34" charset="0"/>
                <a:cs typeface="Tahoma" pitchFamily="34" charset="0"/>
              </a:rPr>
            </a:br>
            <a:r>
              <a:rPr lang="en-US" altLang="en-US" sz="2800" dirty="0" smtClean="0">
                <a:latin typeface="Tahoma" pitchFamily="34" charset="0"/>
                <a:cs typeface="Tahoma" pitchFamily="34" charset="0"/>
              </a:rPr>
              <a:t>Marketing </a:t>
            </a:r>
            <a:r>
              <a:rPr lang="en-US" altLang="en-US" sz="2800" dirty="0">
                <a:latin typeface="Tahoma" pitchFamily="34" charset="0"/>
                <a:cs typeface="Tahoma" pitchFamily="34" charset="0"/>
              </a:rPr>
              <a:t>&amp; </a:t>
            </a:r>
            <a:r>
              <a:rPr lang="en-US" altLang="en-US" sz="2800" dirty="0" smtClean="0">
                <a:latin typeface="Tahoma" pitchFamily="34" charset="0"/>
                <a:cs typeface="Tahoma" pitchFamily="34" charset="0"/>
              </a:rPr>
              <a:t>Media</a:t>
            </a:r>
            <a:br>
              <a:rPr lang="en-US" altLang="en-US" sz="2800" dirty="0" smtClean="0">
                <a:latin typeface="Tahoma" pitchFamily="34" charset="0"/>
                <a:cs typeface="Tahoma" pitchFamily="34" charset="0"/>
              </a:rPr>
            </a:br>
            <a:r>
              <a:rPr lang="en-US" altLang="en-US" sz="2800" dirty="0" smtClean="0">
                <a:latin typeface="Tahoma" pitchFamily="34" charset="0"/>
                <a:cs typeface="Tahoma" pitchFamily="34" charset="0"/>
              </a:rPr>
              <a:t>In Good Times and Bad:</a:t>
            </a:r>
            <a:br>
              <a:rPr lang="en-US" altLang="en-US" sz="2800" dirty="0" smtClean="0">
                <a:latin typeface="Tahoma" pitchFamily="34" charset="0"/>
                <a:cs typeface="Tahoma" pitchFamily="34" charset="0"/>
              </a:rPr>
            </a:br>
            <a:r>
              <a:rPr lang="en-US" altLang="en-US" sz="2800" dirty="0" smtClean="0">
                <a:latin typeface="Tahoma" pitchFamily="34" charset="0"/>
                <a:cs typeface="Tahoma" pitchFamily="34" charset="0"/>
              </a:rPr>
              <a:t>Building A Communications Plan </a:t>
            </a:r>
            <a:r>
              <a:rPr lang="en-US" altLang="en-US" sz="2800" dirty="0">
                <a:latin typeface="Tahoma" pitchFamily="34" charset="0"/>
                <a:cs typeface="Tahoma" pitchFamily="34" charset="0"/>
              </a:rPr>
              <a:t/>
            </a:r>
            <a:br>
              <a:rPr lang="en-US" altLang="en-US" sz="2800" dirty="0">
                <a:latin typeface="Tahoma" pitchFamily="34" charset="0"/>
                <a:cs typeface="Tahoma" pitchFamily="34" charset="0"/>
              </a:rPr>
            </a:br>
            <a:r>
              <a:rPr lang="en-US" altLang="en-US" sz="2800" dirty="0">
                <a:latin typeface="Tahoma" pitchFamily="34" charset="0"/>
                <a:cs typeface="Tahoma" pitchFamily="34" charset="0"/>
              </a:rPr>
              <a:t>Module 4</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4110" y="5852652"/>
            <a:ext cx="2815777" cy="609600"/>
          </a:xfrm>
          <a:prstGeom prst="rect">
            <a:avLst/>
          </a:prstGeom>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25100" b="73705" l="3246" r="96380">
                        <a14:foregroundMark x1="9363" y1="50199" x2="9363" y2="50199"/>
                        <a14:foregroundMark x1="16979" y1="33068" x2="16979" y2="33068"/>
                        <a14:foregroundMark x1="40949" y1="42231" x2="40949" y2="42231"/>
                        <a14:foregroundMark x1="22097" y1="31474" x2="22097" y2="31474"/>
                        <a14:foregroundMark x1="22846" y1="68127" x2="22846" y2="68127"/>
                        <a14:foregroundMark x1="32709" y1="64143" x2="32709" y2="64143"/>
                        <a14:foregroundMark x1="31211" y1="39841" x2="31211" y2="39841"/>
                        <a14:foregroundMark x1="39576" y1="29084" x2="39576" y2="29084"/>
                        <a14:foregroundMark x1="52310" y1="35458" x2="52559" y2="37849"/>
                        <a14:foregroundMark x1="50562" y1="55777" x2="50562" y2="55777"/>
                        <a14:foregroundMark x1="60175" y1="67331" x2="60175" y2="67331"/>
                        <a14:foregroundMark x1="59925" y1="49402" x2="59925" y2="49402"/>
                        <a14:foregroundMark x1="59426" y1="34661" x2="59426" y2="37052"/>
                        <a14:foregroundMark x1="66792" y1="33865" x2="68664" y2="33865"/>
                        <a14:foregroundMark x1="71411" y1="64940" x2="71411" y2="64940"/>
                        <a14:foregroundMark x1="80524" y1="67331" x2="80524" y2="67331"/>
                        <a14:foregroundMark x1="78277" y1="51793" x2="78277" y2="51793"/>
                        <a14:foregroundMark x1="73908" y1="33865" x2="73908" y2="33865"/>
                        <a14:foregroundMark x1="82896" y1="31474" x2="82896" y2="31474"/>
                        <a14:foregroundMark x1="93009" y1="33865" x2="93009" y2="33865"/>
                        <a14:foregroundMark x1="94007" y1="56574" x2="94007" y2="56574"/>
                        <a14:foregroundMark x1="92509" y1="69721" x2="92509" y2="69721"/>
                        <a14:foregroundMark x1="89513" y1="54980" x2="89513" y2="54980"/>
                        <a14:foregroundMark x1="85144" y1="55777" x2="85144" y2="55777"/>
                        <a14:foregroundMark x1="86392" y1="33865" x2="86392" y2="33865"/>
                        <a14:foregroundMark x1="85393" y1="68924" x2="85393" y2="68924"/>
                        <a14:foregroundMark x1="71411" y1="48606" x2="71411" y2="48606"/>
                        <a14:foregroundMark x1="46442" y1="47012" x2="46442" y2="47012"/>
                        <a14:foregroundMark x1="41948" y1="68127" x2="41948" y2="68127"/>
                        <a14:foregroundMark x1="35331" y1="47809" x2="35331" y2="47809"/>
                        <a14:foregroundMark x1="26717" y1="54183" x2="26717" y2="54183"/>
                        <a14:foregroundMark x1="25843" y1="35458" x2="25843" y2="35458"/>
                        <a14:foregroundMark x1="16979" y1="64940" x2="16979" y2="64940"/>
                        <a14:foregroundMark x1="5618" y1="69721" x2="5618" y2="69721"/>
                      </a14:backgroundRemoval>
                    </a14:imgEffect>
                  </a14:imgLayer>
                </a14:imgProps>
              </a:ext>
              <a:ext uri="{28A0092B-C50C-407E-A947-70E740481C1C}">
                <a14:useLocalDpi xmlns:a14="http://schemas.microsoft.com/office/drawing/2010/main" val="0"/>
              </a:ext>
            </a:extLst>
          </a:blip>
          <a:stretch>
            <a:fillRect/>
          </a:stretch>
        </p:blipFill>
        <p:spPr>
          <a:xfrm>
            <a:off x="6058006" y="5706701"/>
            <a:ext cx="2876901" cy="901501"/>
          </a:xfrm>
          <a:prstGeom prst="rect">
            <a:avLst/>
          </a:prstGeom>
        </p:spPr>
      </p:pic>
      <p:sp>
        <p:nvSpPr>
          <p:cNvPr id="11" name="Subtitle 2"/>
          <p:cNvSpPr txBox="1">
            <a:spLocks/>
          </p:cNvSpPr>
          <p:nvPr/>
        </p:nvSpPr>
        <p:spPr>
          <a:xfrm>
            <a:off x="5135623" y="4828366"/>
            <a:ext cx="4008377" cy="7861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en-US" altLang="en-US" dirty="0" err="1" smtClean="0">
                <a:latin typeface="Tahoma" pitchFamily="34" charset="0"/>
              </a:rPr>
              <a:t>Terilyn</a:t>
            </a:r>
            <a:r>
              <a:rPr lang="en-US" altLang="en-US" dirty="0" smtClean="0">
                <a:latin typeface="Tahoma" pitchFamily="34" charset="0"/>
              </a:rPr>
              <a:t> Finders</a:t>
            </a:r>
          </a:p>
          <a:p>
            <a:pPr algn="l">
              <a:spcBef>
                <a:spcPts val="0"/>
              </a:spcBef>
              <a:defRPr/>
            </a:pPr>
            <a:r>
              <a:rPr lang="en-US" altLang="en-US" sz="1800" dirty="0" smtClean="0">
                <a:latin typeface="Tahoma" pitchFamily="34" charset="0"/>
              </a:rPr>
              <a:t>Director of Communications, F3</a:t>
            </a:r>
          </a:p>
        </p:txBody>
      </p:sp>
      <p:sp>
        <p:nvSpPr>
          <p:cNvPr id="12" name="Subtitle 2"/>
          <p:cNvSpPr txBox="1">
            <a:spLocks/>
          </p:cNvSpPr>
          <p:nvPr/>
        </p:nvSpPr>
        <p:spPr>
          <a:xfrm>
            <a:off x="425953" y="4828367"/>
            <a:ext cx="3765657" cy="7861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en-US" altLang="en-US" dirty="0" smtClean="0">
                <a:latin typeface="Tahoma" pitchFamily="34" charset="0"/>
              </a:rPr>
              <a:t>Ann Bonitatibus</a:t>
            </a:r>
          </a:p>
          <a:p>
            <a:pPr algn="l">
              <a:spcBef>
                <a:spcPts val="0"/>
              </a:spcBef>
              <a:defRPr/>
            </a:pPr>
            <a:r>
              <a:rPr lang="en-US" altLang="en-US" sz="1800" dirty="0" smtClean="0">
                <a:latin typeface="Tahoma" pitchFamily="34" charset="0"/>
              </a:rPr>
              <a:t>Superintendent, Conejo Valley USD</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552" y="5852652"/>
            <a:ext cx="2421333" cy="560678"/>
          </a:xfrm>
          <a:prstGeom prst="rect">
            <a:avLst/>
          </a:prstGeom>
        </p:spPr>
      </p:pic>
    </p:spTree>
    <p:extLst>
      <p:ext uri="{BB962C8B-B14F-4D97-AF65-F5344CB8AC3E}">
        <p14:creationId xmlns:p14="http://schemas.microsoft.com/office/powerpoint/2010/main" val="1268057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Message Development</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4" name="Content Placeholder 2"/>
          <p:cNvSpPr txBox="1">
            <a:spLocks/>
          </p:cNvSpPr>
          <p:nvPr/>
        </p:nvSpPr>
        <p:spPr bwMode="auto">
          <a:xfrm>
            <a:off x="644525" y="1360770"/>
            <a:ext cx="42291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28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4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0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What they need to hear</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What you need to say</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Anticipate the most difficult questions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Speak to a parent</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25" y="2089099"/>
            <a:ext cx="40322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86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Message Development</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4" name="Content Placeholder 2"/>
          <p:cNvSpPr txBox="1">
            <a:spLocks/>
          </p:cNvSpPr>
          <p:nvPr/>
        </p:nvSpPr>
        <p:spPr bwMode="auto">
          <a:xfrm>
            <a:off x="373075" y="1371600"/>
            <a:ext cx="838322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Connect, clarify and accountability</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Short</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Uncomplicated, everyday language</a:t>
            </a:r>
          </a:p>
          <a:p>
            <a:pPr marL="457200" marR="0" lvl="1"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(no </a:t>
            </a:r>
            <a:r>
              <a:rPr kumimoji="0" lang="en-US" sz="2800" b="0" i="0" u="none" strike="noStrike" kern="0" cap="none" spc="0" normalizeH="0" baseline="0" noProof="0" dirty="0" err="1" smtClean="0">
                <a:ln>
                  <a:noFill/>
                </a:ln>
                <a:solidFill>
                  <a:srgbClr val="000000"/>
                </a:solidFill>
                <a:effectLst/>
                <a:uLnTx/>
                <a:uFillTx/>
                <a:latin typeface="Tahoma"/>
                <a:ea typeface="ＭＳ Ｐゴシック"/>
                <a:cs typeface="Tahoma"/>
              </a:rPr>
              <a:t>edu</a:t>
            </a: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-speak)</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See the bigger picture/trends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Do not repeat words you don’t want to hear/read</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Every sentence can stand alone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02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in Page - 2011.igem.or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655" y="3771900"/>
            <a:ext cx="1587500" cy="1587500"/>
          </a:xfrm>
          <a:prstGeom prst="rect">
            <a:avLst/>
          </a:prstGeom>
        </p:spPr>
      </p:pic>
      <p:sp>
        <p:nvSpPr>
          <p:cNvPr id="3" name="Rectangle 9"/>
          <p:cNvSpPr txBox="1">
            <a:spLocks noChangeArrowheads="1"/>
          </p:cNvSpPr>
          <p:nvPr/>
        </p:nvSpPr>
        <p:spPr bwMode="auto">
          <a:xfrm>
            <a:off x="1219200" y="790963"/>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sz="3600" kern="0" dirty="0" smtClean="0">
                <a:latin typeface="Tahoma" pitchFamily="34" charset="0"/>
              </a:rPr>
              <a:t>What you are about to witness is real</a:t>
            </a:r>
          </a:p>
        </p:txBody>
      </p:sp>
      <p:sp>
        <p:nvSpPr>
          <p:cNvPr id="4" name="Rectangle 3"/>
          <p:cNvSpPr txBox="1">
            <a:spLocks noChangeArrowheads="1"/>
          </p:cNvSpPr>
          <p:nvPr/>
        </p:nvSpPr>
        <p:spPr bwMode="auto">
          <a:xfrm>
            <a:off x="1600200" y="1676400"/>
            <a:ext cx="7086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r>
              <a:rPr lang="en-US" altLang="en-US" kern="0" dirty="0" smtClean="0">
                <a:latin typeface="Tahoma" pitchFamily="34" charset="0"/>
              </a:rPr>
              <a:t>The subjects are not actors</a:t>
            </a:r>
          </a:p>
          <a:p>
            <a:r>
              <a:rPr lang="en-US" altLang="en-US" kern="0" dirty="0" smtClean="0">
                <a:latin typeface="Tahoma" pitchFamily="34" charset="0"/>
              </a:rPr>
              <a:t>These are actual cases</a:t>
            </a:r>
          </a:p>
          <a:p>
            <a:r>
              <a:rPr lang="en-US" altLang="en-US" kern="0" dirty="0" smtClean="0">
                <a:latin typeface="Tahoma" pitchFamily="34" charset="0"/>
              </a:rPr>
              <a:t>The parties have agreed to have the matters settled here in your forum…</a:t>
            </a:r>
          </a:p>
          <a:p>
            <a:pPr marL="0" indent="0">
              <a:buNone/>
            </a:pPr>
            <a:endParaRPr lang="en-US" altLang="en-US" kern="0" dirty="0" smtClean="0">
              <a:latin typeface="Tahoma" pitchFamily="34" charset="0"/>
            </a:endParaRPr>
          </a:p>
          <a:p>
            <a:pPr marL="0" indent="0">
              <a:buNone/>
            </a:pPr>
            <a:endParaRPr lang="en-US" altLang="en-US" kern="0" dirty="0">
              <a:latin typeface="Tahoma" pitchFamily="34" charset="0"/>
            </a:endParaRPr>
          </a:p>
          <a:p>
            <a:pPr marL="0" indent="0" algn="ctr">
              <a:buNone/>
            </a:pPr>
            <a:r>
              <a:rPr lang="en-US" altLang="en-US" kern="0" dirty="0" smtClean="0">
                <a:latin typeface="Tahoma" pitchFamily="34" charset="0"/>
              </a:rPr>
              <a:t>The District Leader’s Court!</a:t>
            </a:r>
          </a:p>
          <a:p>
            <a:pPr marL="0" indent="0">
              <a:buFont typeface="Wingdings" pitchFamily="2" charset="2"/>
              <a:buNone/>
            </a:pPr>
            <a:endParaRPr lang="en-US" altLang="en-US" sz="2400" kern="0" dirty="0" smtClean="0">
              <a:latin typeface="Tahoma" pitchFamily="34" charset="0"/>
            </a:endParaRPr>
          </a:p>
        </p:txBody>
      </p:sp>
      <p:sp>
        <p:nvSpPr>
          <p:cNvPr id="5" name="Rectangle 5"/>
          <p:cNvSpPr>
            <a:spLocks noChangeArrowheads="1"/>
          </p:cNvSpPr>
          <p:nvPr/>
        </p:nvSpPr>
        <p:spPr bwMode="auto">
          <a:xfrm>
            <a:off x="0" y="0"/>
            <a:ext cx="1219200" cy="6019800"/>
          </a:xfrm>
          <a:prstGeom prst="rect">
            <a:avLst/>
          </a:prstGeom>
          <a:solidFill>
            <a:srgbClr val="8CC63E"/>
          </a:solidFill>
          <a:ln>
            <a:noFill/>
          </a:ln>
          <a:effectLs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7" name="Text Box 1"/>
          <p:cNvSpPr txBox="1"/>
          <p:nvPr/>
        </p:nvSpPr>
        <p:spPr>
          <a:xfrm>
            <a:off x="245110" y="14965"/>
            <a:ext cx="728980" cy="585243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C</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A</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S</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E</a:t>
            </a:r>
            <a:endParaRPr lang="en-US" sz="3600" dirty="0">
              <a:solidFill>
                <a:srgbClr val="FFFFFF"/>
              </a:solidFill>
              <a:latin typeface="Impact" panose="020B0806030902050204" pitchFamily="34" charset="0"/>
              <a:ea typeface="SimSun"/>
              <a:cs typeface="Aharoni" panose="02010803020104030203" pitchFamily="2" charset="-79"/>
            </a:endParaRPr>
          </a:p>
          <a:p>
            <a:pPr algn="ctr" eaLnBrk="0" fontAlgn="base" hangingPunct="0"/>
            <a:endPar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endParaRP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S</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T</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U</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D</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Y</a:t>
            </a:r>
            <a:endParaRPr lang="en-US" sz="3600" dirty="0">
              <a:solidFill>
                <a:srgbClr val="FFFFFF"/>
              </a:solidFill>
              <a:latin typeface="Impact" panose="020B0806030902050204" pitchFamily="34" charset="0"/>
              <a:ea typeface="SimSun"/>
              <a:cs typeface="Aharoni" panose="02010803020104030203" pitchFamily="2" charset="-79"/>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10" name="Rectangle 9"/>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04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txBox="1">
            <a:spLocks noChangeArrowheads="1"/>
          </p:cNvSpPr>
          <p:nvPr/>
        </p:nvSpPr>
        <p:spPr bwMode="auto">
          <a:xfrm>
            <a:off x="1219200" y="790963"/>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kern="0" dirty="0" smtClean="0">
                <a:latin typeface="Tahoma" pitchFamily="34" charset="0"/>
              </a:rPr>
              <a:t>Suspicious Van</a:t>
            </a:r>
          </a:p>
        </p:txBody>
      </p:sp>
      <p:sp>
        <p:nvSpPr>
          <p:cNvPr id="4" name="Rectangle 3"/>
          <p:cNvSpPr txBox="1">
            <a:spLocks noChangeArrowheads="1"/>
          </p:cNvSpPr>
          <p:nvPr/>
        </p:nvSpPr>
        <p:spPr bwMode="auto">
          <a:xfrm>
            <a:off x="1600200" y="1676400"/>
            <a:ext cx="7086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r>
              <a:rPr lang="en-US" altLang="en-US" sz="3600" kern="0" dirty="0" smtClean="0">
                <a:latin typeface="Tahoma" pitchFamily="34" charset="0"/>
              </a:rPr>
              <a:t>Situation:</a:t>
            </a:r>
          </a:p>
          <a:p>
            <a:pPr lvl="1"/>
            <a:r>
              <a:rPr lang="en-US" altLang="en-US" sz="2400" kern="0" dirty="0" smtClean="0">
                <a:latin typeface="Tahoma" pitchFamily="34" charset="0"/>
              </a:rPr>
              <a:t>Suspicious car/driver traveling near school site</a:t>
            </a:r>
          </a:p>
          <a:p>
            <a:pPr lvl="1"/>
            <a:r>
              <a:rPr lang="en-US" altLang="en-US" sz="2400" kern="0" dirty="0" smtClean="0">
                <a:latin typeface="Tahoma" pitchFamily="34" charset="0"/>
              </a:rPr>
              <a:t>Reported by parent to principal</a:t>
            </a:r>
          </a:p>
          <a:p>
            <a:pPr lvl="1"/>
            <a:r>
              <a:rPr lang="en-US" altLang="en-US" sz="2400" kern="0" dirty="0" smtClean="0">
                <a:latin typeface="Tahoma" pitchFamily="34" charset="0"/>
              </a:rPr>
              <a:t>Principal notifies law enforcement and issues message to staff and parents</a:t>
            </a:r>
          </a:p>
          <a:p>
            <a:r>
              <a:rPr lang="en-US" altLang="en-US" sz="3600" kern="0" dirty="0" smtClean="0">
                <a:latin typeface="Tahoma" pitchFamily="34" charset="0"/>
              </a:rPr>
              <a:t>Message</a:t>
            </a:r>
          </a:p>
          <a:p>
            <a:r>
              <a:rPr lang="en-US" altLang="en-US" sz="3600" kern="0" dirty="0" smtClean="0">
                <a:latin typeface="Tahoma" pitchFamily="34" charset="0"/>
              </a:rPr>
              <a:t>Dissemination</a:t>
            </a:r>
          </a:p>
          <a:p>
            <a:pPr marL="0" indent="0">
              <a:buFont typeface="Wingdings" pitchFamily="2" charset="2"/>
              <a:buNone/>
            </a:pPr>
            <a:endParaRPr lang="en-US" altLang="en-US" sz="2400" kern="0" dirty="0" smtClean="0">
              <a:latin typeface="Tahoma" pitchFamily="34" charset="0"/>
            </a:endParaRPr>
          </a:p>
        </p:txBody>
      </p:sp>
      <p:sp>
        <p:nvSpPr>
          <p:cNvPr id="5" name="Rectangle 5"/>
          <p:cNvSpPr>
            <a:spLocks noChangeArrowheads="1"/>
          </p:cNvSpPr>
          <p:nvPr/>
        </p:nvSpPr>
        <p:spPr bwMode="auto">
          <a:xfrm>
            <a:off x="0" y="0"/>
            <a:ext cx="1219200" cy="6019800"/>
          </a:xfrm>
          <a:prstGeom prst="rect">
            <a:avLst/>
          </a:prstGeom>
          <a:solidFill>
            <a:srgbClr val="8CC63E"/>
          </a:solidFill>
          <a:ln>
            <a:noFill/>
          </a:ln>
          <a:effectLs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7" name="Text Box 1"/>
          <p:cNvSpPr txBox="1"/>
          <p:nvPr/>
        </p:nvSpPr>
        <p:spPr>
          <a:xfrm>
            <a:off x="245110" y="14965"/>
            <a:ext cx="728980" cy="585243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C</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A</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S</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E</a:t>
            </a:r>
            <a:endParaRPr lang="en-US" sz="3600" dirty="0">
              <a:solidFill>
                <a:srgbClr val="FFFFFF"/>
              </a:solidFill>
              <a:latin typeface="Impact" panose="020B0806030902050204" pitchFamily="34" charset="0"/>
              <a:ea typeface="SimSun"/>
              <a:cs typeface="Aharoni" panose="02010803020104030203" pitchFamily="2" charset="-79"/>
            </a:endParaRPr>
          </a:p>
          <a:p>
            <a:pPr algn="ctr" eaLnBrk="0" fontAlgn="base" hangingPunct="0"/>
            <a:endPar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endParaRP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S</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T</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U</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D</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Y</a:t>
            </a:r>
            <a:endParaRPr lang="en-US" sz="3600" dirty="0">
              <a:solidFill>
                <a:srgbClr val="FFFFFF"/>
              </a:solidFill>
              <a:latin typeface="Impact" panose="020B0806030902050204" pitchFamily="34" charset="0"/>
              <a:ea typeface="SimSun"/>
              <a:cs typeface="Aharoni" panose="02010803020104030203" pitchFamily="2" charset="-79"/>
            </a:endParaRPr>
          </a:p>
        </p:txBody>
      </p:sp>
      <p:sp>
        <p:nvSpPr>
          <p:cNvPr id="8" name="TextBox 7"/>
          <p:cNvSpPr txBox="1"/>
          <p:nvPr/>
        </p:nvSpPr>
        <p:spPr>
          <a:xfrm>
            <a:off x="5486400" y="228600"/>
            <a:ext cx="3047999" cy="584775"/>
          </a:xfrm>
          <a:prstGeom prst="rect">
            <a:avLst/>
          </a:prstGeom>
          <a:noFill/>
        </p:spPr>
        <p:txBody>
          <a:bodyPr wrap="square" rtlCol="0">
            <a:spAutoFit/>
          </a:bodyPr>
          <a:lstStyle/>
          <a:p>
            <a:pPr algn="r" eaLnBrk="0" fontAlgn="base" hangingPunct="0">
              <a:spcBef>
                <a:spcPct val="0"/>
              </a:spcBef>
              <a:spcAft>
                <a:spcPct val="0"/>
              </a:spcAft>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Issue / Incident</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10" name="Rectangle 9"/>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08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0" y="0"/>
            <a:ext cx="1219200" cy="6019800"/>
          </a:xfrm>
          <a:prstGeom prst="rect">
            <a:avLst/>
          </a:prstGeom>
          <a:solidFill>
            <a:srgbClr val="8CC63E"/>
          </a:solidFill>
          <a:ln>
            <a:noFill/>
          </a:ln>
          <a:effectLs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4" name="Text Box 1"/>
          <p:cNvSpPr txBox="1"/>
          <p:nvPr/>
        </p:nvSpPr>
        <p:spPr>
          <a:xfrm>
            <a:off x="245110" y="14965"/>
            <a:ext cx="728980" cy="585243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C</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A</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S</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E</a:t>
            </a:r>
            <a:endParaRPr lang="en-US" sz="3600" dirty="0">
              <a:solidFill>
                <a:srgbClr val="FFFFFF"/>
              </a:solidFill>
              <a:latin typeface="Impact" panose="020B0806030902050204" pitchFamily="34" charset="0"/>
              <a:ea typeface="SimSun"/>
              <a:cs typeface="Aharoni" panose="02010803020104030203" pitchFamily="2" charset="-79"/>
            </a:endParaRPr>
          </a:p>
          <a:p>
            <a:pPr algn="ctr" eaLnBrk="0" fontAlgn="base" hangingPunct="0"/>
            <a:endPar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endParaRP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S</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T</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U</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D</a:t>
            </a:r>
          </a:p>
          <a:p>
            <a:pPr algn="ctr" eaLnBrk="0" fontAlgn="base" hangingPunct="0"/>
            <a:r>
              <a:rPr lang="en-US" sz="3600" b="1" dirty="0">
                <a:ln w="12700" cap="flat" cmpd="sng" algn="ctr">
                  <a:solidFill>
                    <a:srgbClr val="054697"/>
                  </a:solidFill>
                  <a:prstDash val="solid"/>
                  <a:round/>
                </a:ln>
                <a:solidFill>
                  <a:srgbClr val="FFFFFF"/>
                </a:solidFill>
                <a:latin typeface="Impact" panose="020B0806030902050204" pitchFamily="34" charset="0"/>
                <a:ea typeface="SimSun"/>
                <a:cs typeface="Aharoni" panose="02010803020104030203" pitchFamily="2" charset="-79"/>
              </a:rPr>
              <a:t>Y</a:t>
            </a:r>
            <a:endParaRPr lang="en-US" sz="3600" dirty="0">
              <a:solidFill>
                <a:srgbClr val="FFFFFF"/>
              </a:solidFill>
              <a:latin typeface="Impact" panose="020B0806030902050204" pitchFamily="34" charset="0"/>
              <a:ea typeface="SimSun"/>
              <a:cs typeface="Aharoni" panose="02010803020104030203" pitchFamily="2" charset="-79"/>
            </a:endParaRPr>
          </a:p>
        </p:txBody>
      </p:sp>
      <p:sp>
        <p:nvSpPr>
          <p:cNvPr id="5" name="Rectangle 9"/>
          <p:cNvSpPr txBox="1">
            <a:spLocks noChangeArrowheads="1"/>
          </p:cNvSpPr>
          <p:nvPr/>
        </p:nvSpPr>
        <p:spPr bwMode="auto">
          <a:xfrm>
            <a:off x="1752600" y="833718"/>
            <a:ext cx="701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defRPr>
            </a:lvl2pPr>
            <a:lvl3pPr algn="l" rtl="0" eaLnBrk="0" fontAlgn="base" hangingPunct="0">
              <a:spcBef>
                <a:spcPct val="0"/>
              </a:spcBef>
              <a:spcAft>
                <a:spcPct val="0"/>
              </a:spcAft>
              <a:defRPr sz="4400">
                <a:solidFill>
                  <a:schemeClr val="tx1"/>
                </a:solidFill>
                <a:latin typeface="Tahoma" charset="0"/>
                <a:ea typeface="ＭＳ Ｐゴシック" charset="0"/>
              </a:defRPr>
            </a:lvl3pPr>
            <a:lvl4pPr algn="l" rtl="0" eaLnBrk="0" fontAlgn="base" hangingPunct="0">
              <a:spcBef>
                <a:spcPct val="0"/>
              </a:spcBef>
              <a:spcAft>
                <a:spcPct val="0"/>
              </a:spcAft>
              <a:defRPr sz="4400">
                <a:solidFill>
                  <a:schemeClr val="tx1"/>
                </a:solidFill>
                <a:latin typeface="Tahoma" charset="0"/>
                <a:ea typeface="ＭＳ Ｐゴシック" charset="0"/>
              </a:defRPr>
            </a:lvl4pPr>
            <a:lvl5pPr algn="l" rtl="0" eaLnBrk="0" fontAlgn="base" hangingPunct="0">
              <a:spcBef>
                <a:spcPct val="0"/>
              </a:spcBef>
              <a:spcAft>
                <a:spcPct val="0"/>
              </a:spcAft>
              <a:defRPr sz="4400">
                <a:solidFill>
                  <a:schemeClr val="tx1"/>
                </a:solidFill>
                <a:latin typeface="Tahoma" charset="0"/>
                <a:ea typeface="ＭＳ Ｐゴシック"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kern="0" dirty="0" smtClean="0">
                <a:solidFill>
                  <a:srgbClr val="000000"/>
                </a:solidFill>
                <a:latin typeface="Tahoma" pitchFamily="34" charset="0"/>
                <a:ea typeface="ＭＳ Ｐゴシック"/>
              </a:rPr>
              <a:t>Facts</a:t>
            </a:r>
          </a:p>
        </p:txBody>
      </p:sp>
      <p:sp>
        <p:nvSpPr>
          <p:cNvPr id="6" name="TextBox 5"/>
          <p:cNvSpPr txBox="1"/>
          <p:nvPr/>
        </p:nvSpPr>
        <p:spPr>
          <a:xfrm>
            <a:off x="5486400" y="228600"/>
            <a:ext cx="3047999" cy="584775"/>
          </a:xfrm>
          <a:prstGeom prst="rect">
            <a:avLst/>
          </a:prstGeom>
          <a:noFill/>
        </p:spPr>
        <p:txBody>
          <a:bodyPr wrap="square" rtlCol="0">
            <a:spAutoFit/>
          </a:bodyPr>
          <a:lstStyle/>
          <a:p>
            <a:pPr algn="r" eaLnBrk="0" fontAlgn="base" hangingPunct="0">
              <a:spcBef>
                <a:spcPct val="0"/>
              </a:spcBef>
              <a:spcAft>
                <a:spcPct val="0"/>
              </a:spcAft>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Issue / Incident</a:t>
            </a:r>
          </a:p>
        </p:txBody>
      </p:sp>
      <p:sp>
        <p:nvSpPr>
          <p:cNvPr id="7" name="Content Placeholder 8"/>
          <p:cNvSpPr txBox="1">
            <a:spLocks/>
          </p:cNvSpPr>
          <p:nvPr/>
        </p:nvSpPr>
        <p:spPr bwMode="auto">
          <a:xfrm>
            <a:off x="1752600" y="1671918"/>
            <a:ext cx="7086600" cy="427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000" b="0" i="0" u="none" strike="noStrike" kern="0" cap="none" spc="0" normalizeH="0" baseline="0" noProof="0" dirty="0" smtClean="0">
                <a:ln>
                  <a:noFill/>
                </a:ln>
                <a:solidFill>
                  <a:srgbClr val="000000"/>
                </a:solidFill>
                <a:effectLst/>
                <a:uLnTx/>
                <a:uFillTx/>
                <a:latin typeface="Tahoma"/>
                <a:ea typeface="ＭＳ Ｐゴシック"/>
                <a:cs typeface="Tahoma"/>
              </a:rPr>
              <a:t>Primary grade student walking to school with group of children</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000" b="0" i="0" u="none" strike="noStrike" kern="0" cap="none" spc="0" normalizeH="0" baseline="0" noProof="0" dirty="0" smtClean="0">
                <a:ln>
                  <a:noFill/>
                </a:ln>
                <a:solidFill>
                  <a:srgbClr val="000000"/>
                </a:solidFill>
                <a:effectLst/>
                <a:uLnTx/>
                <a:uFillTx/>
                <a:latin typeface="Tahoma"/>
                <a:ea typeface="ＭＳ Ｐゴシック"/>
                <a:cs typeface="Tahoma"/>
              </a:rPr>
              <a:t>Hit near school by an automobile that fled the scene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000" b="0" i="0" u="none" strike="noStrike" kern="0" cap="none" spc="0" normalizeH="0" baseline="0" noProof="0" dirty="0" smtClean="0">
                <a:ln>
                  <a:noFill/>
                </a:ln>
                <a:solidFill>
                  <a:srgbClr val="000000"/>
                </a:solidFill>
                <a:effectLst/>
                <a:uLnTx/>
                <a:uFillTx/>
                <a:latin typeface="Tahoma"/>
                <a:ea typeface="ＭＳ Ｐゴシック"/>
                <a:cs typeface="Tahoma"/>
              </a:rPr>
              <a:t>Child died at the hospital</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000" b="0" i="0" u="none" strike="noStrike" kern="0" cap="none" spc="0" normalizeH="0" baseline="0" noProof="0" dirty="0" smtClean="0">
                <a:ln>
                  <a:noFill/>
                </a:ln>
                <a:solidFill>
                  <a:srgbClr val="000000"/>
                </a:solidFill>
                <a:effectLst/>
                <a:uLnTx/>
                <a:uFillTx/>
                <a:latin typeface="Tahoma"/>
                <a:ea typeface="ＭＳ Ｐゴシック"/>
                <a:cs typeface="Tahoma"/>
              </a:rPr>
              <a:t>Have not yet heard from the media</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000" b="0" i="0" u="none" strike="noStrike" kern="0" cap="none" spc="0" normalizeH="0" baseline="0" noProof="0" dirty="0" smtClean="0">
                <a:ln>
                  <a:noFill/>
                </a:ln>
                <a:solidFill>
                  <a:srgbClr val="000000"/>
                </a:solidFill>
                <a:effectLst/>
                <a:uLnTx/>
                <a:uFillTx/>
                <a:latin typeface="Tahoma"/>
                <a:ea typeface="ＭＳ Ｐゴシック"/>
                <a:cs typeface="Tahoma"/>
              </a:rPr>
              <a:t>City/district “disputing” funding for crossing guards</a:t>
            </a:r>
            <a:endParaRPr kumimoji="0" lang="en-US" sz="30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Tree>
    <p:extLst>
      <p:ext uri="{BB962C8B-B14F-4D97-AF65-F5344CB8AC3E}">
        <p14:creationId xmlns:p14="http://schemas.microsoft.com/office/powerpoint/2010/main" val="52592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914400" y="2209800"/>
            <a:ext cx="716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28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4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0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9pPr>
          </a:lstStyle>
          <a:p>
            <a:pPr marL="0" marR="0" lvl="0" indent="0" algn="ctr"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6000" b="0" i="0" u="none" strike="noStrike" kern="0" cap="none" spc="0" normalizeH="0" baseline="0" noProof="0" smtClean="0">
                <a:ln>
                  <a:noFill/>
                </a:ln>
                <a:solidFill>
                  <a:srgbClr val="000000"/>
                </a:solidFill>
                <a:effectLst/>
                <a:uLnTx/>
                <a:uFillTx/>
                <a:latin typeface="Tahoma"/>
                <a:ea typeface="ＭＳ Ｐゴシック"/>
                <a:cs typeface="Tahoma"/>
              </a:rPr>
              <a:t>Tough Questions</a:t>
            </a:r>
            <a:endParaRPr kumimoji="0" lang="en-US" sz="60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5" name="Rectangle 4"/>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110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000000"/>
                </a:solidFill>
                <a:effectLst/>
                <a:uLnTx/>
                <a:uFillTx/>
                <a:latin typeface="Tahoma"/>
                <a:ea typeface="ＭＳ Ｐゴシック"/>
                <a:cs typeface="Tahoma"/>
              </a:rPr>
              <a:t>Student Killed, Hit and Run</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4" name="Content Placeholder 2"/>
          <p:cNvSpPr txBox="1">
            <a:spLocks/>
          </p:cNvSpPr>
          <p:nvPr/>
        </p:nvSpPr>
        <p:spPr bwMode="auto">
          <a:xfrm>
            <a:off x="228600" y="1371600"/>
            <a:ext cx="861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2000" b="0" i="0" u="none" strike="noStrike" kern="0" cap="none" spc="0" normalizeH="0" baseline="0" noProof="0" dirty="0" smtClean="0">
                <a:ln>
                  <a:noFill/>
                </a:ln>
                <a:solidFill>
                  <a:srgbClr val="000000"/>
                </a:solidFill>
                <a:effectLst/>
                <a:uLnTx/>
                <a:uFillTx/>
                <a:latin typeface="Tahoma"/>
                <a:ea typeface="ＭＳ Ｐゴシック"/>
                <a:cs typeface="Tahoma"/>
              </a:rPr>
              <a:t>With profound sadness, I must inform our community a (school name) student was the tragic victim of a hit and run while walking to school this morning.  The child, whose name is being withheld from district statements based on the family’s request for privacy, was transported by emergency services to X Hospital.  His family was by his side when he passed away.  </a:t>
            </a: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2000" b="0" i="0" u="none" strike="noStrike" kern="0" cap="none" spc="0" normalizeH="0" baseline="0" noProof="0" dirty="0" smtClean="0">
                <a:ln>
                  <a:noFill/>
                </a:ln>
                <a:solidFill>
                  <a:srgbClr val="FF0000"/>
                </a:solidFill>
                <a:effectLst/>
                <a:uLnTx/>
                <a:uFillTx/>
                <a:latin typeface="Tahoma"/>
                <a:ea typeface="ＭＳ Ｐゴシック"/>
                <a:cs typeface="Tahoma"/>
              </a:rPr>
              <a:t>This tragedy took place at (location) at approximately (time).  At this time, local law enforcement is aggressively searching for the driver of (car), and anyone with information that may help the investigation is urged to contact.</a:t>
            </a: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2000" b="0" i="0" u="none" strike="noStrike" kern="0" cap="none" spc="0" normalizeH="0" baseline="0" noProof="0" dirty="0" smtClean="0">
                <a:ln>
                  <a:noFill/>
                </a:ln>
                <a:solidFill>
                  <a:srgbClr val="0000FF"/>
                </a:solidFill>
                <a:effectLst/>
                <a:uLnTx/>
                <a:uFillTx/>
                <a:latin typeface="Tahoma"/>
                <a:ea typeface="ＭＳ Ｐゴシック"/>
                <a:cs typeface="Tahoma"/>
              </a:rPr>
              <a:t>District counselors and support staff are on campus to provide additional … I will provide our school community with information on immediate steps that we will be taking to examine pedestrian safety. At this time, I ask everyone to join me in respecting the family’s privacy.   </a:t>
            </a:r>
            <a:endParaRPr kumimoji="0" lang="en-US" sz="32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44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kern="0" dirty="0" smtClean="0">
                <a:latin typeface="Tahoma" pitchFamily="34" charset="0"/>
              </a:rPr>
              <a:t>Internal</a:t>
            </a:r>
          </a:p>
        </p:txBody>
      </p:sp>
      <p:sp>
        <p:nvSpPr>
          <p:cNvPr id="4" name="Rectangle 3"/>
          <p:cNvSpPr txBox="1">
            <a:spLocks noChangeArrowheads="1"/>
          </p:cNvSpPr>
          <p:nvPr/>
        </p:nvSpPr>
        <p:spPr bwMode="auto">
          <a:xfrm>
            <a:off x="424282" y="1455724"/>
            <a:ext cx="8280806" cy="44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a:buFont typeface="Wingdings" pitchFamily="2" charset="2"/>
              <a:buNone/>
            </a:pPr>
            <a:r>
              <a:rPr lang="en-US" altLang="en-US" kern="0" dirty="0" smtClean="0">
                <a:latin typeface="Tahoma" pitchFamily="34" charset="0"/>
              </a:rPr>
              <a:t>Situation Update – “inside out”</a:t>
            </a:r>
          </a:p>
          <a:p>
            <a:r>
              <a:rPr lang="en-US" altLang="en-US" sz="2800" kern="0" dirty="0" smtClean="0">
                <a:latin typeface="Tahoma" pitchFamily="34" charset="0"/>
              </a:rPr>
              <a:t>Provide statement for staff use</a:t>
            </a:r>
          </a:p>
          <a:p>
            <a:r>
              <a:rPr lang="en-US" altLang="en-US" sz="2800" kern="0" dirty="0" smtClean="0">
                <a:latin typeface="Tahoma" pitchFamily="34" charset="0"/>
              </a:rPr>
              <a:t>Discourage e-chatter</a:t>
            </a:r>
          </a:p>
          <a:p>
            <a:r>
              <a:rPr lang="en-US" altLang="en-US" sz="2800" kern="0" dirty="0" smtClean="0">
                <a:latin typeface="Tahoma" pitchFamily="34" charset="0"/>
              </a:rPr>
              <a:t>Direct all questions/concerns to…</a:t>
            </a:r>
          </a:p>
          <a:p>
            <a:r>
              <a:rPr lang="en-US" altLang="en-US" sz="2800" kern="0" dirty="0" smtClean="0">
                <a:latin typeface="Tahoma" pitchFamily="34" charset="0"/>
              </a:rPr>
              <a:t>Empathy – support their colleagues</a:t>
            </a:r>
          </a:p>
          <a:p>
            <a:r>
              <a:rPr lang="en-US" altLang="en-US" sz="2800" kern="0" dirty="0" smtClean="0">
                <a:latin typeface="Tahoma" pitchFamily="34" charset="0"/>
              </a:rPr>
              <a:t>When appropriate, provide updates and close the loop after the incident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14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kern="0" dirty="0" smtClean="0">
                <a:latin typeface="Tahoma" pitchFamily="34" charset="0"/>
              </a:rPr>
              <a:t>Consider the Role of…</a:t>
            </a:r>
          </a:p>
        </p:txBody>
      </p:sp>
      <p:sp>
        <p:nvSpPr>
          <p:cNvPr id="4" name="Rectangle 3"/>
          <p:cNvSpPr txBox="1">
            <a:spLocks noChangeArrowheads="1"/>
          </p:cNvSpPr>
          <p:nvPr/>
        </p:nvSpPr>
        <p:spPr bwMode="auto">
          <a:xfrm>
            <a:off x="424282" y="1455724"/>
            <a:ext cx="8280806" cy="44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r>
              <a:rPr lang="en-US" altLang="en-US" sz="2800" kern="0" dirty="0" smtClean="0">
                <a:latin typeface="Tahoma" pitchFamily="34" charset="0"/>
              </a:rPr>
              <a:t>Site Leaders</a:t>
            </a:r>
          </a:p>
          <a:p>
            <a:r>
              <a:rPr lang="en-US" altLang="en-US" sz="2800" kern="0" dirty="0" smtClean="0">
                <a:latin typeface="Tahoma" pitchFamily="34" charset="0"/>
              </a:rPr>
              <a:t>Parent Leaders </a:t>
            </a:r>
          </a:p>
          <a:p>
            <a:r>
              <a:rPr lang="en-US" altLang="en-US" sz="2800" kern="0" dirty="0" smtClean="0">
                <a:latin typeface="Tahoma" pitchFamily="34" charset="0"/>
              </a:rPr>
              <a:t>Student Leaders</a:t>
            </a:r>
          </a:p>
          <a:p>
            <a:r>
              <a:rPr lang="en-US" altLang="en-US" sz="2800" kern="0" dirty="0" smtClean="0">
                <a:latin typeface="Tahoma" pitchFamily="34" charset="0"/>
              </a:rPr>
              <a:t>Board Members</a:t>
            </a:r>
          </a:p>
          <a:p>
            <a:r>
              <a:rPr lang="en-US" altLang="en-US" sz="2800" kern="0" dirty="0" smtClean="0">
                <a:latin typeface="Tahoma" pitchFamily="34" charset="0"/>
              </a:rPr>
              <a:t>Employee Association Leaders</a:t>
            </a:r>
          </a:p>
          <a:p>
            <a:r>
              <a:rPr lang="en-US" altLang="en-US" sz="2800" kern="0" dirty="0" smtClean="0">
                <a:latin typeface="Tahoma" pitchFamily="34" charset="0"/>
              </a:rPr>
              <a:t>City/Local Leadership</a:t>
            </a:r>
          </a:p>
          <a:p>
            <a:r>
              <a:rPr lang="en-US" altLang="en-US" sz="2800" kern="0" dirty="0" smtClean="0">
                <a:latin typeface="Tahoma" pitchFamily="34" charset="0"/>
              </a:rPr>
              <a:t>Neighboring District Leadership</a:t>
            </a:r>
          </a:p>
          <a:p>
            <a:r>
              <a:rPr lang="en-US" altLang="en-US" sz="2800" kern="0" dirty="0" smtClean="0">
                <a:latin typeface="Tahoma" pitchFamily="34" charset="0"/>
              </a:rPr>
              <a:t>Media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WarriorLA - of sound mind ~ walsh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945" y="1705323"/>
            <a:ext cx="2461650" cy="2564219"/>
          </a:xfrm>
          <a:prstGeom prst="rect">
            <a:avLst/>
          </a:prstGeom>
        </p:spPr>
      </p:pic>
    </p:spTree>
    <p:extLst>
      <p:ext uri="{BB962C8B-B14F-4D97-AF65-F5344CB8AC3E}">
        <p14:creationId xmlns:p14="http://schemas.microsoft.com/office/powerpoint/2010/main" val="47017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57200"/>
            <a:ext cx="7315200" cy="5486400"/>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766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Communications</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12" name="Content Placeholder 2"/>
          <p:cNvSpPr txBox="1">
            <a:spLocks/>
          </p:cNvSpPr>
          <p:nvPr/>
        </p:nvSpPr>
        <p:spPr bwMode="auto">
          <a:xfrm>
            <a:off x="696773" y="1561795"/>
            <a:ext cx="383485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28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4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0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Proactive Communication</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Day-to-Day</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Engagement/Support</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Publicity</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Social Media</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Situation</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Issues</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Incidents</a:t>
            </a:r>
            <a:endParaRPr kumimoji="0" lang="en-US" sz="2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13" name="Content Placeholder 3"/>
          <p:cNvSpPr txBox="1">
            <a:spLocks/>
          </p:cNvSpPr>
          <p:nvPr/>
        </p:nvSpPr>
        <p:spPr bwMode="auto">
          <a:xfrm>
            <a:off x="5344973" y="1561795"/>
            <a:ext cx="332353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28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4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0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Media</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Ongoing</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Situations</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Interviews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rPr>
              <a:t>Crisis</a:t>
            </a:r>
          </a:p>
          <a:p>
            <a:pPr marL="742950" marR="0" lvl="1" indent="-28575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Planning</a:t>
            </a:r>
            <a:endParaRPr kumimoji="0" lang="en-US" sz="24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064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209138" y="706783"/>
            <a:ext cx="4229100" cy="472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28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4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0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800" b="0" i="0" u="none" strike="noStrike" kern="0" cap="none" spc="0" normalizeH="0" baseline="0" noProof="0" smtClean="0">
                <a:ln>
                  <a:noFill/>
                </a:ln>
                <a:solidFill>
                  <a:srgbClr val="000000"/>
                </a:solidFill>
                <a:effectLst/>
                <a:uLnTx/>
                <a:uFillTx/>
                <a:latin typeface="Tahoma"/>
                <a:ea typeface="ＭＳ Ｐゴシック"/>
                <a:cs typeface="Tahoma"/>
              </a:rPr>
              <a:t>Holding Statement</a:t>
            </a:r>
            <a:endParaRPr kumimoji="0" lang="en-US" sz="2800" b="0" i="0" u="none" strike="noStrike" kern="0" cap="none" spc="0" normalizeH="0" baseline="0" noProof="0" dirty="0" smtClean="0">
              <a:ln>
                <a:noFill/>
              </a:ln>
              <a:solidFill>
                <a:srgbClr val="000000"/>
              </a:solidFill>
              <a:effectLst/>
              <a:uLnTx/>
              <a:uFillTx/>
              <a:latin typeface="Tahoma"/>
              <a:ea typeface="ＭＳ Ｐゴシック"/>
              <a:cs typeface="Tahoma"/>
            </a:endParaRPr>
          </a:p>
        </p:txBody>
      </p:sp>
      <p:sp>
        <p:nvSpPr>
          <p:cNvPr id="4" name="Content Placeholder 3"/>
          <p:cNvSpPr txBox="1">
            <a:spLocks/>
          </p:cNvSpPr>
          <p:nvPr/>
        </p:nvSpPr>
        <p:spPr bwMode="auto">
          <a:xfrm>
            <a:off x="4546633" y="676122"/>
            <a:ext cx="4229100" cy="473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28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4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0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18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18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800" b="0" i="0" u="none" strike="noStrike" kern="0" cap="none" spc="0" normalizeH="0" baseline="0" noProof="0" smtClean="0">
                <a:ln>
                  <a:noFill/>
                </a:ln>
                <a:solidFill>
                  <a:srgbClr val="000000"/>
                </a:solidFill>
                <a:effectLst/>
                <a:uLnTx/>
                <a:uFillTx/>
                <a:latin typeface="Tahoma"/>
                <a:ea typeface="ＭＳ Ｐゴシック"/>
                <a:cs typeface="Tahoma"/>
              </a:rPr>
              <a:t>Press Release</a:t>
            </a:r>
            <a:endParaRPr kumimoji="0" lang="en-US" sz="28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9549" y="1541929"/>
            <a:ext cx="3889968" cy="3889968"/>
          </a:xfrm>
          <a:prstGeom prst="rect">
            <a:avLst/>
          </a:prstGeom>
          <a:ln>
            <a:solidFill>
              <a:srgbClr val="FFFFFF">
                <a:lumMod val="50000"/>
              </a:srgbClr>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24000"/>
            <a:ext cx="3886200" cy="2154936"/>
          </a:xfrm>
          <a:prstGeom prst="rect">
            <a:avLst/>
          </a:prstGeom>
          <a:ln>
            <a:solidFill>
              <a:srgbClr val="FFFFFF">
                <a:lumMod val="50000"/>
              </a:srgbClr>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8" name="Rectangle 7"/>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370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228600"/>
            <a:ext cx="867399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Interview Tips</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4" name="Content Placeholder 2"/>
          <p:cNvSpPr txBox="1">
            <a:spLocks/>
          </p:cNvSpPr>
          <p:nvPr/>
        </p:nvSpPr>
        <p:spPr bwMode="auto">
          <a:xfrm>
            <a:off x="228600" y="1295400"/>
            <a:ext cx="861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2" anchor="t" anchorCtr="0" compatLnSpc="1">
            <a:prstTxWarp prst="textNoShape">
              <a:avLst/>
            </a:prstTxWarp>
            <a:normAutofit/>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Stick to the messages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Have two or three points that you want to make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Acknowledge question and pivot to message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Question is opportunity to make your point</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Repeat, until the interview concludes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Audience – not reporters, your school community</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Calm, confident, empathic leadership</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Pause </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Do not speculate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Do not answer for others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Practice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Body language is over 80% of what people hear</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Look at reporter, not camera, minimize blinking</a:t>
            </a: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endParaRPr kumimoji="0" lang="en-US" sz="24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81000"/>
            <a:ext cx="1600200" cy="1600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7" name="Rectangle 6"/>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372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1341425" y="823999"/>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sz="4100" kern="0" dirty="0" smtClean="0">
                <a:latin typeface="Tahoma" pitchFamily="34" charset="0"/>
              </a:rPr>
              <a:t>Middle School Students “Popping Pills”</a:t>
            </a:r>
          </a:p>
        </p:txBody>
      </p:sp>
      <p:sp>
        <p:nvSpPr>
          <p:cNvPr id="4" name="Rectangle 3"/>
          <p:cNvSpPr txBox="1">
            <a:spLocks noChangeArrowheads="1"/>
          </p:cNvSpPr>
          <p:nvPr/>
        </p:nvSpPr>
        <p:spPr bwMode="auto">
          <a:xfrm>
            <a:off x="1341425" y="2310963"/>
            <a:ext cx="754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a:lnSpc>
                <a:spcPct val="80000"/>
              </a:lnSpc>
              <a:spcAft>
                <a:spcPts val="300"/>
              </a:spcAft>
            </a:pPr>
            <a:r>
              <a:rPr lang="en-US" altLang="en-US" sz="2800" kern="0" dirty="0" smtClean="0">
                <a:latin typeface="Tahoma" pitchFamily="34" charset="0"/>
              </a:rPr>
              <a:t>Students reported to school health office</a:t>
            </a:r>
          </a:p>
          <a:p>
            <a:pPr>
              <a:lnSpc>
                <a:spcPct val="80000"/>
              </a:lnSpc>
              <a:spcAft>
                <a:spcPts val="300"/>
              </a:spcAft>
            </a:pPr>
            <a:r>
              <a:rPr lang="en-US" altLang="en-US" sz="2800" kern="0" dirty="0" smtClean="0">
                <a:latin typeface="Tahoma" pitchFamily="34" charset="0"/>
              </a:rPr>
              <a:t>Emergency services called</a:t>
            </a:r>
          </a:p>
          <a:p>
            <a:pPr>
              <a:lnSpc>
                <a:spcPct val="80000"/>
              </a:lnSpc>
              <a:spcAft>
                <a:spcPts val="300"/>
              </a:spcAft>
            </a:pPr>
            <a:r>
              <a:rPr lang="en-US" altLang="en-US" sz="2800" kern="0" dirty="0" smtClean="0">
                <a:latin typeface="Tahoma" pitchFamily="34" charset="0"/>
              </a:rPr>
              <a:t>Parents contacted</a:t>
            </a:r>
          </a:p>
          <a:p>
            <a:pPr>
              <a:lnSpc>
                <a:spcPct val="80000"/>
              </a:lnSpc>
              <a:spcAft>
                <a:spcPts val="300"/>
              </a:spcAft>
            </a:pPr>
            <a:r>
              <a:rPr lang="en-US" altLang="en-US" sz="2800" kern="0" dirty="0" smtClean="0">
                <a:latin typeface="Tahoma" pitchFamily="34" charset="0"/>
              </a:rPr>
              <a:t>Students/friends, said they took medications before school</a:t>
            </a:r>
          </a:p>
          <a:p>
            <a:pPr>
              <a:lnSpc>
                <a:spcPct val="80000"/>
              </a:lnSpc>
              <a:spcAft>
                <a:spcPts val="300"/>
              </a:spcAft>
            </a:pPr>
            <a:r>
              <a:rPr lang="en-US" altLang="en-US" sz="2800" kern="0" dirty="0" smtClean="0">
                <a:latin typeface="Tahoma" pitchFamily="34" charset="0"/>
              </a:rPr>
              <a:t>Media on campus, social media is ablaze</a:t>
            </a:r>
            <a:br>
              <a:rPr lang="en-US" altLang="en-US" sz="2800" kern="0" dirty="0" smtClean="0">
                <a:latin typeface="Tahoma" pitchFamily="34" charset="0"/>
              </a:rPr>
            </a:br>
            <a:endParaRPr lang="en-US" altLang="en-US" sz="700" kern="0" dirty="0" smtClean="0">
              <a:latin typeface="Tahoma" pitchFamily="34" charset="0"/>
            </a:endParaRPr>
          </a:p>
          <a:p>
            <a:pPr lvl="1">
              <a:lnSpc>
                <a:spcPct val="80000"/>
              </a:lnSpc>
            </a:pPr>
            <a:r>
              <a:rPr lang="en-US" altLang="en-US" sz="2400" kern="0" dirty="0" smtClean="0">
                <a:latin typeface="Tahoma" pitchFamily="34" charset="0"/>
              </a:rPr>
              <a:t>Consider: Message, Messenger, Mode</a:t>
            </a:r>
          </a:p>
          <a:p>
            <a:pPr lvl="1">
              <a:lnSpc>
                <a:spcPct val="80000"/>
              </a:lnSpc>
            </a:pPr>
            <a:r>
              <a:rPr lang="en-US" altLang="en-US" sz="2400" kern="0" dirty="0" smtClean="0">
                <a:latin typeface="Tahoma" pitchFamily="34" charset="0"/>
              </a:rPr>
              <a:t>Consider: Where do people take their questions?</a:t>
            </a:r>
          </a:p>
        </p:txBody>
      </p:sp>
      <p:sp>
        <p:nvSpPr>
          <p:cNvPr id="5" name="Rectangle 4"/>
          <p:cNvSpPr>
            <a:spLocks noChangeArrowheads="1"/>
          </p:cNvSpPr>
          <p:nvPr/>
        </p:nvSpPr>
        <p:spPr bwMode="auto">
          <a:xfrm>
            <a:off x="0" y="0"/>
            <a:ext cx="1219200" cy="6019800"/>
          </a:xfrm>
          <a:prstGeom prst="rect">
            <a:avLst/>
          </a:prstGeom>
          <a:solidFill>
            <a:srgbClr val="8CC63E"/>
          </a:solidFill>
          <a:ln>
            <a:noFill/>
          </a:ln>
          <a:effectLs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6" name="Text Box 1"/>
          <p:cNvSpPr txBox="1"/>
          <p:nvPr/>
        </p:nvSpPr>
        <p:spPr>
          <a:xfrm>
            <a:off x="245110" y="14965"/>
            <a:ext cx="728980" cy="585243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C</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A</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S</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E</a:t>
            </a:r>
          </a:p>
          <a:p>
            <a:pPr algn="ctr" eaLnBrk="0" fontAlgn="base" hangingPunct="0"/>
            <a:endParaRPr lang="en-US" sz="3600" dirty="0">
              <a:solidFill>
                <a:srgbClr val="000000"/>
              </a:solidFill>
              <a:latin typeface="Impact" panose="020B0806030902050204" pitchFamily="34" charset="0"/>
              <a:ea typeface="SimSun"/>
            </a:endParaRP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S</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T</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U</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D</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Y</a:t>
            </a:r>
            <a:endParaRPr lang="en-US" sz="3600" dirty="0">
              <a:solidFill>
                <a:srgbClr val="000000"/>
              </a:solidFill>
              <a:latin typeface="Impact" panose="020B0806030902050204" pitchFamily="34" charset="0"/>
              <a:ea typeface="SimSun"/>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8" name="Rectangle 7"/>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228600"/>
            <a:ext cx="3047999" cy="584775"/>
          </a:xfrm>
          <a:prstGeom prst="rect">
            <a:avLst/>
          </a:prstGeom>
          <a:noFill/>
        </p:spPr>
        <p:txBody>
          <a:bodyPr wrap="square" rtlCol="0">
            <a:spAutoFit/>
          </a:bodyPr>
          <a:lstStyle/>
          <a:p>
            <a:pPr algn="r" eaLnBrk="0" fontAlgn="base" hangingPunct="0">
              <a:spcBef>
                <a:spcPct val="0"/>
              </a:spcBef>
              <a:spcAft>
                <a:spcPct val="0"/>
              </a:spcAft>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Issue / Incident</a:t>
            </a:r>
          </a:p>
        </p:txBody>
      </p:sp>
    </p:spTree>
    <p:extLst>
      <p:ext uri="{BB962C8B-B14F-4D97-AF65-F5344CB8AC3E}">
        <p14:creationId xmlns:p14="http://schemas.microsoft.com/office/powerpoint/2010/main" val="248206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228600"/>
            <a:ext cx="8610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Pill Popping Message</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4" name="Content Placeholder 2"/>
          <p:cNvSpPr txBox="1">
            <a:spLocks/>
          </p:cNvSpPr>
          <p:nvPr/>
        </p:nvSpPr>
        <p:spPr bwMode="auto">
          <a:xfrm>
            <a:off x="228600" y="1295400"/>
            <a:ext cx="8610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1600" b="0" i="0" u="none" strike="noStrike" kern="0" cap="none" spc="0" normalizeH="0" baseline="0" noProof="0" dirty="0" smtClean="0">
                <a:ln>
                  <a:noFill/>
                </a:ln>
                <a:solidFill>
                  <a:srgbClr val="000000"/>
                </a:solidFill>
                <a:effectLst/>
                <a:uLnTx/>
                <a:uFillTx/>
                <a:latin typeface="Tahoma"/>
                <a:ea typeface="ＭＳ Ｐゴシック"/>
                <a:cs typeface="Tahoma"/>
              </a:rPr>
              <a:t>This morning, we received word that </a:t>
            </a:r>
            <a:r>
              <a:rPr kumimoji="0" lang="en-US" sz="1600" b="0" i="0" u="sng" strike="noStrike" kern="0" cap="none" spc="0" normalizeH="0" baseline="0" noProof="0" dirty="0" smtClean="0">
                <a:ln>
                  <a:noFill/>
                </a:ln>
                <a:solidFill>
                  <a:srgbClr val="000000"/>
                </a:solidFill>
                <a:effectLst/>
                <a:uLnTx/>
                <a:uFillTx/>
                <a:latin typeface="Tahoma"/>
                <a:ea typeface="ＭＳ Ｐゴシック"/>
                <a:cs typeface="Tahoma"/>
              </a:rPr>
              <a:t>six</a:t>
            </a:r>
            <a:r>
              <a:rPr kumimoji="0" lang="en-US" sz="1600" b="0" i="0" u="none" strike="noStrike" kern="0" cap="none" spc="0" normalizeH="0" baseline="0" noProof="0" dirty="0" smtClean="0">
                <a:ln>
                  <a:noFill/>
                </a:ln>
                <a:solidFill>
                  <a:srgbClr val="000000"/>
                </a:solidFill>
                <a:effectLst/>
                <a:uLnTx/>
                <a:uFillTx/>
                <a:latin typeface="Tahoma"/>
                <a:ea typeface="ＭＳ Ｐゴシック"/>
                <a:cs typeface="Tahoma"/>
              </a:rPr>
              <a:t> students reported to the health office indicating they felt nauseated and weak, and they informed the school nurse they had taken “pills” before they came to school, and I want to thank our school nurse for taking immediate action to call emergency services. All students have been safely transported to X hospital, and </a:t>
            </a:r>
            <a:r>
              <a:rPr kumimoji="0" lang="en-US" sz="1600" b="0" i="0" u="sng" strike="noStrike" kern="0" cap="none" spc="0" normalizeH="0" baseline="0" noProof="0" dirty="0" smtClean="0">
                <a:ln>
                  <a:noFill/>
                </a:ln>
                <a:solidFill>
                  <a:srgbClr val="000000"/>
                </a:solidFill>
                <a:effectLst/>
                <a:uLnTx/>
                <a:uFillTx/>
                <a:latin typeface="Tahoma"/>
                <a:ea typeface="ＭＳ Ｐゴシック"/>
                <a:cs typeface="Tahoma"/>
              </a:rPr>
              <a:t>their parents have been notified</a:t>
            </a:r>
            <a:r>
              <a:rPr kumimoji="0" lang="en-US" sz="1600" b="0" i="0" u="none" strike="noStrike" kern="0" cap="none" spc="0" normalizeH="0" baseline="0" noProof="0" dirty="0" smtClean="0">
                <a:ln>
                  <a:noFill/>
                </a:ln>
                <a:solidFill>
                  <a:srgbClr val="000000"/>
                </a:solidFill>
                <a:effectLst/>
                <a:uLnTx/>
                <a:uFillTx/>
                <a:latin typeface="Tahoma"/>
                <a:ea typeface="ＭＳ Ｐゴシック"/>
                <a:cs typeface="Tahoma"/>
              </a:rPr>
              <a:t>. We are in contact with the hospital, but do not yet have details on their condition.  At this time, we are outlining a plan to discuss will all students the importance of healthy choices.  I will hope to report to you soon that all students are doing well.  For now, please join me in </a:t>
            </a:r>
            <a:r>
              <a:rPr kumimoji="0" lang="en-US" sz="1600" b="0" i="0" u="sng" strike="noStrike" kern="0" cap="none" spc="0" normalizeH="0" baseline="0" noProof="0" dirty="0" smtClean="0">
                <a:ln>
                  <a:noFill/>
                </a:ln>
                <a:solidFill>
                  <a:srgbClr val="000000"/>
                </a:solidFill>
                <a:effectLst/>
                <a:uLnTx/>
                <a:uFillTx/>
                <a:latin typeface="Tahoma"/>
                <a:ea typeface="ＭＳ Ｐゴシック"/>
                <a:cs typeface="Tahoma"/>
              </a:rPr>
              <a:t>respecting their privacy</a:t>
            </a:r>
            <a:r>
              <a:rPr kumimoji="0" lang="en-US" sz="1600" b="0" i="0" u="none" strike="noStrike" kern="0" cap="none" spc="0" normalizeH="0" baseline="0" noProof="0" dirty="0" smtClean="0">
                <a:ln>
                  <a:noFill/>
                </a:ln>
                <a:solidFill>
                  <a:srgbClr val="000000"/>
                </a:solidFill>
                <a:effectLst/>
                <a:uLnTx/>
                <a:uFillTx/>
                <a:latin typeface="Tahoma"/>
                <a:ea typeface="ＭＳ Ｐゴシック"/>
                <a:cs typeface="Tahoma"/>
              </a:rPr>
              <a:t> and focusing on stressing to all children the important message that they should never take medication that is not prescribed to them or given to them by anyone other than their parent or a health professional.</a:t>
            </a: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endParaRPr kumimoji="0" lang="en-US" sz="1600" b="0" i="0" u="none" strike="noStrike" kern="0" cap="none" spc="0" normalizeH="0" baseline="0" noProof="0" dirty="0" smtClean="0">
              <a:ln>
                <a:noFill/>
              </a:ln>
              <a:solidFill>
                <a:srgbClr val="000000"/>
              </a:solidFill>
              <a:effectLst/>
              <a:uLnTx/>
              <a:uFillTx/>
              <a:latin typeface="Tahoma"/>
              <a:ea typeface="ＭＳ Ｐゴシック"/>
              <a:cs typeface="Tahoma"/>
            </a:endParaRP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2400" b="0" i="0" u="none" strike="noStrike" kern="0" cap="none" spc="0" normalizeH="0" baseline="0" noProof="0" dirty="0" smtClean="0">
                <a:ln>
                  <a:noFill/>
                </a:ln>
                <a:solidFill>
                  <a:srgbClr val="000000"/>
                </a:solidFill>
                <a:effectLst/>
                <a:uLnTx/>
                <a:uFillTx/>
                <a:latin typeface="Tahoma"/>
                <a:ea typeface="ＭＳ Ｐゴシック"/>
                <a:cs typeface="Tahoma"/>
              </a:rPr>
              <a:t>Tips: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000" b="0" i="0" u="none" strike="noStrike" kern="0" cap="none" spc="0" normalizeH="0" baseline="0" noProof="0" dirty="0" smtClean="0">
                <a:ln>
                  <a:noFill/>
                </a:ln>
                <a:solidFill>
                  <a:srgbClr val="000000"/>
                </a:solidFill>
                <a:effectLst/>
                <a:uLnTx/>
                <a:uFillTx/>
                <a:latin typeface="Tahoma"/>
                <a:ea typeface="ＭＳ Ｐゴシック"/>
                <a:cs typeface="Tahoma"/>
              </a:rPr>
              <a:t>If you know the number of students say it.</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000" b="0" i="0" u="none" strike="noStrike" kern="0" cap="none" spc="0" normalizeH="0" baseline="0" noProof="0" dirty="0" smtClean="0">
                <a:ln>
                  <a:noFill/>
                </a:ln>
                <a:solidFill>
                  <a:srgbClr val="000000"/>
                </a:solidFill>
                <a:effectLst/>
                <a:uLnTx/>
                <a:uFillTx/>
                <a:latin typeface="Tahoma"/>
                <a:ea typeface="ＭＳ Ｐゴシック"/>
                <a:cs typeface="Tahoma"/>
              </a:rPr>
              <a:t>If those impacted have been notified, say so.</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2000" b="0" i="0" u="none" strike="noStrike" kern="0" cap="none" spc="0" normalizeH="0" baseline="0" noProof="0" dirty="0" smtClean="0">
                <a:ln>
                  <a:noFill/>
                </a:ln>
                <a:solidFill>
                  <a:srgbClr val="000000"/>
                </a:solidFill>
                <a:effectLst/>
                <a:uLnTx/>
                <a:uFillTx/>
                <a:latin typeface="Tahoma"/>
                <a:ea typeface="ＭＳ Ｐゴシック"/>
                <a:cs typeface="Tahoma"/>
              </a:rPr>
              <a:t>Signal that you want to refrain from rumors and discussion.</a:t>
            </a:r>
          </a:p>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endParaRPr kumimoji="0" lang="en-US" sz="20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883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bwMode="auto">
          <a:xfrm>
            <a:off x="1341425" y="827702"/>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sz="4100" kern="0" dirty="0" smtClean="0">
                <a:latin typeface="Tahoma" pitchFamily="34" charset="0"/>
              </a:rPr>
              <a:t>Textbook Adoption</a:t>
            </a:r>
          </a:p>
        </p:txBody>
      </p:sp>
      <p:sp>
        <p:nvSpPr>
          <p:cNvPr id="4" name="Rectangle 3"/>
          <p:cNvSpPr txBox="1">
            <a:spLocks noChangeArrowheads="1"/>
          </p:cNvSpPr>
          <p:nvPr/>
        </p:nvSpPr>
        <p:spPr bwMode="auto">
          <a:xfrm>
            <a:off x="1219200" y="1983842"/>
            <a:ext cx="754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a:lnSpc>
                <a:spcPct val="80000"/>
              </a:lnSpc>
              <a:spcAft>
                <a:spcPts val="300"/>
              </a:spcAft>
            </a:pPr>
            <a:r>
              <a:rPr lang="en-US" altLang="en-US" sz="2800" kern="0" dirty="0" smtClean="0">
                <a:latin typeface="Tahoma" pitchFamily="34" charset="0"/>
              </a:rPr>
              <a:t>Staff recommends Mommy, Mama, and Me</a:t>
            </a:r>
          </a:p>
          <a:p>
            <a:pPr>
              <a:lnSpc>
                <a:spcPct val="80000"/>
              </a:lnSpc>
              <a:spcAft>
                <a:spcPts val="300"/>
              </a:spcAft>
            </a:pPr>
            <a:r>
              <a:rPr lang="en-US" altLang="en-US" sz="2800" kern="0" dirty="0" smtClean="0">
                <a:latin typeface="Tahoma" pitchFamily="34" charset="0"/>
              </a:rPr>
              <a:t>Teachers have reviewed book</a:t>
            </a:r>
          </a:p>
          <a:p>
            <a:pPr marL="0" indent="0">
              <a:lnSpc>
                <a:spcPct val="80000"/>
              </a:lnSpc>
              <a:spcAft>
                <a:spcPts val="300"/>
              </a:spcAft>
              <a:buNone/>
            </a:pPr>
            <a:r>
              <a:rPr lang="en-US" altLang="en-US" sz="2800" kern="0" dirty="0" smtClean="0">
                <a:latin typeface="Tahoma" pitchFamily="34" charset="0"/>
              </a:rPr>
              <a:t>    and approve its adoption</a:t>
            </a:r>
          </a:p>
          <a:p>
            <a:pPr>
              <a:lnSpc>
                <a:spcPct val="80000"/>
              </a:lnSpc>
              <a:spcAft>
                <a:spcPts val="300"/>
              </a:spcAft>
            </a:pPr>
            <a:r>
              <a:rPr lang="en-US" altLang="en-US" sz="2800" kern="0" dirty="0" smtClean="0">
                <a:latin typeface="Tahoma" pitchFamily="34" charset="0"/>
              </a:rPr>
              <a:t>The Board President objects</a:t>
            </a:r>
          </a:p>
          <a:p>
            <a:pPr>
              <a:lnSpc>
                <a:spcPct val="80000"/>
              </a:lnSpc>
              <a:spcAft>
                <a:spcPts val="300"/>
              </a:spcAft>
            </a:pPr>
            <a:r>
              <a:rPr lang="en-US" altLang="en-US" sz="2800" kern="0" dirty="0" smtClean="0">
                <a:latin typeface="Tahoma" pitchFamily="34" charset="0"/>
              </a:rPr>
              <a:t>LGBTQ supports the text</a:t>
            </a:r>
          </a:p>
          <a:p>
            <a:pPr>
              <a:lnSpc>
                <a:spcPct val="80000"/>
              </a:lnSpc>
              <a:spcAft>
                <a:spcPts val="300"/>
              </a:spcAft>
            </a:pPr>
            <a:r>
              <a:rPr lang="en-US" altLang="en-US" sz="2800" kern="0" dirty="0" smtClean="0">
                <a:latin typeface="Tahoma" pitchFamily="34" charset="0"/>
              </a:rPr>
              <a:t>Media is asking why staff is </a:t>
            </a:r>
          </a:p>
          <a:p>
            <a:pPr marL="0" indent="0">
              <a:lnSpc>
                <a:spcPct val="80000"/>
              </a:lnSpc>
              <a:spcAft>
                <a:spcPts val="300"/>
              </a:spcAft>
              <a:buNone/>
            </a:pPr>
            <a:r>
              <a:rPr lang="en-US" altLang="en-US" sz="2800" kern="0" dirty="0">
                <a:latin typeface="Tahoma" pitchFamily="34" charset="0"/>
              </a:rPr>
              <a:t> </a:t>
            </a:r>
            <a:r>
              <a:rPr lang="en-US" altLang="en-US" sz="2800" kern="0" dirty="0" smtClean="0">
                <a:latin typeface="Tahoma" pitchFamily="34" charset="0"/>
              </a:rPr>
              <a:t>  recommending this resource</a:t>
            </a:r>
            <a:br>
              <a:rPr lang="en-US" altLang="en-US" sz="2800" kern="0" dirty="0" smtClean="0">
                <a:latin typeface="Tahoma" pitchFamily="34" charset="0"/>
              </a:rPr>
            </a:br>
            <a:endParaRPr lang="en-US" altLang="en-US" sz="700" kern="0" dirty="0" smtClean="0">
              <a:latin typeface="Tahoma" pitchFamily="34" charset="0"/>
            </a:endParaRPr>
          </a:p>
          <a:p>
            <a:pPr lvl="1">
              <a:lnSpc>
                <a:spcPct val="80000"/>
              </a:lnSpc>
            </a:pPr>
            <a:r>
              <a:rPr lang="en-US" altLang="en-US" sz="2400" kern="0" dirty="0" smtClean="0">
                <a:latin typeface="Tahoma" pitchFamily="34" charset="0"/>
              </a:rPr>
              <a:t>Consider: Message, Messenger, Mode</a:t>
            </a:r>
          </a:p>
          <a:p>
            <a:pPr lvl="1">
              <a:lnSpc>
                <a:spcPct val="80000"/>
              </a:lnSpc>
            </a:pPr>
            <a:r>
              <a:rPr lang="en-US" altLang="en-US" sz="2400" kern="0" dirty="0" smtClean="0">
                <a:latin typeface="Tahoma" pitchFamily="34" charset="0"/>
              </a:rPr>
              <a:t>Consider: Where do people take their questions?</a:t>
            </a:r>
          </a:p>
        </p:txBody>
      </p:sp>
      <p:sp>
        <p:nvSpPr>
          <p:cNvPr id="5" name="Rectangle 4"/>
          <p:cNvSpPr>
            <a:spLocks noChangeArrowheads="1"/>
          </p:cNvSpPr>
          <p:nvPr/>
        </p:nvSpPr>
        <p:spPr bwMode="auto">
          <a:xfrm>
            <a:off x="0" y="0"/>
            <a:ext cx="1219200" cy="6019800"/>
          </a:xfrm>
          <a:prstGeom prst="rect">
            <a:avLst/>
          </a:prstGeom>
          <a:solidFill>
            <a:srgbClr val="8CC63E"/>
          </a:solidFill>
          <a:ln>
            <a:noFill/>
          </a:ln>
          <a:effectLst/>
          <a:extLst/>
        </p:spPr>
        <p:txBody>
          <a:bodyPr wrap="none" anchor="ct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6" name="Text Box 1"/>
          <p:cNvSpPr txBox="1"/>
          <p:nvPr/>
        </p:nvSpPr>
        <p:spPr>
          <a:xfrm>
            <a:off x="245110" y="14965"/>
            <a:ext cx="728980" cy="585243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C</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A</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S</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E</a:t>
            </a:r>
          </a:p>
          <a:p>
            <a:pPr algn="ctr" eaLnBrk="0" fontAlgn="base" hangingPunct="0"/>
            <a:endParaRPr lang="en-US" sz="3600" dirty="0">
              <a:solidFill>
                <a:srgbClr val="000000"/>
              </a:solidFill>
              <a:latin typeface="Impact" panose="020B0806030902050204" pitchFamily="34" charset="0"/>
              <a:ea typeface="SimSun"/>
            </a:endParaRP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S</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T</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U</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D</a:t>
            </a:r>
          </a:p>
          <a:p>
            <a:pPr algn="ctr" eaLnBrk="0" fontAlgn="base" hangingPunct="0"/>
            <a:r>
              <a:rPr lang="en-US" sz="3600" b="1" dirty="0">
                <a:ln w="12700" cap="flat" cmpd="sng" algn="ctr">
                  <a:solidFill>
                    <a:srgbClr val="054697"/>
                  </a:solidFill>
                  <a:prstDash val="solid"/>
                  <a:round/>
                </a:ln>
                <a:solidFill>
                  <a:srgbClr val="FFFFFF"/>
                </a:solidFill>
                <a:effectLst>
                  <a:outerShdw blurRad="41275" dist="20320" dir="1800000" algn="tl">
                    <a:srgbClr val="000000">
                      <a:alpha val="40000"/>
                    </a:srgbClr>
                  </a:outerShdw>
                </a:effectLst>
                <a:latin typeface="Impact" panose="020B0806030902050204" pitchFamily="34" charset="0"/>
                <a:ea typeface="SimSun"/>
              </a:rPr>
              <a:t>Y</a:t>
            </a:r>
            <a:endParaRPr lang="en-US" sz="3600" dirty="0">
              <a:solidFill>
                <a:srgbClr val="000000"/>
              </a:solidFill>
              <a:latin typeface="Impact" panose="020B0806030902050204" pitchFamily="34" charset="0"/>
              <a:ea typeface="SimSun"/>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8" name="Rectangle 7"/>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270" y="2570421"/>
            <a:ext cx="2310037" cy="2324566"/>
          </a:xfrm>
          <a:prstGeom prst="rect">
            <a:avLst/>
          </a:prstGeom>
        </p:spPr>
      </p:pic>
      <p:sp>
        <p:nvSpPr>
          <p:cNvPr id="10" name="TextBox 9"/>
          <p:cNvSpPr txBox="1"/>
          <p:nvPr/>
        </p:nvSpPr>
        <p:spPr>
          <a:xfrm>
            <a:off x="5486400" y="228600"/>
            <a:ext cx="3047999" cy="584775"/>
          </a:xfrm>
          <a:prstGeom prst="rect">
            <a:avLst/>
          </a:prstGeom>
          <a:noFill/>
        </p:spPr>
        <p:txBody>
          <a:bodyPr wrap="square" rtlCol="0">
            <a:spAutoFit/>
          </a:bodyPr>
          <a:lstStyle/>
          <a:p>
            <a:pPr algn="r" eaLnBrk="0" fontAlgn="base" hangingPunct="0">
              <a:spcBef>
                <a:spcPct val="0"/>
              </a:spcBef>
              <a:spcAft>
                <a:spcPct val="0"/>
              </a:spcAft>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Issue / Incident</a:t>
            </a:r>
          </a:p>
        </p:txBody>
      </p:sp>
    </p:spTree>
    <p:extLst>
      <p:ext uri="{BB962C8B-B14F-4D97-AF65-F5344CB8AC3E}">
        <p14:creationId xmlns:p14="http://schemas.microsoft.com/office/powerpoint/2010/main" val="325489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kern="0" dirty="0" smtClean="0">
                <a:latin typeface="Tahoma" charset="0"/>
                <a:cs typeface="Tahoma" charset="0"/>
              </a:rPr>
              <a:t>When to Hold a Press Conference</a:t>
            </a:r>
          </a:p>
        </p:txBody>
      </p:sp>
      <p:sp>
        <p:nvSpPr>
          <p:cNvPr id="4" name="Rectangle 3"/>
          <p:cNvSpPr txBox="1">
            <a:spLocks noChangeArrowheads="1"/>
          </p:cNvSpPr>
          <p:nvPr/>
        </p:nvSpPr>
        <p:spPr bwMode="auto">
          <a:xfrm>
            <a:off x="228600" y="1371600"/>
            <a:ext cx="861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a:lnSpc>
                <a:spcPct val="90000"/>
              </a:lnSpc>
            </a:pPr>
            <a:r>
              <a:rPr lang="en-US" kern="0" smtClean="0">
                <a:latin typeface="Tahoma" charset="0"/>
                <a:cs typeface="Tahoma" charset="0"/>
              </a:rPr>
              <a:t>You own the story</a:t>
            </a:r>
          </a:p>
          <a:p>
            <a:pPr>
              <a:lnSpc>
                <a:spcPct val="90000"/>
              </a:lnSpc>
            </a:pPr>
            <a:r>
              <a:rPr lang="en-US" kern="0" smtClean="0">
                <a:latin typeface="Tahoma" charset="0"/>
                <a:cs typeface="Tahoma" charset="0"/>
              </a:rPr>
              <a:t>Volume of inquiries</a:t>
            </a:r>
          </a:p>
          <a:p>
            <a:pPr>
              <a:lnSpc>
                <a:spcPct val="90000"/>
              </a:lnSpc>
            </a:pPr>
            <a:r>
              <a:rPr lang="en-US" kern="0" smtClean="0">
                <a:latin typeface="Tahoma" charset="0"/>
                <a:cs typeface="Tahoma" charset="0"/>
              </a:rPr>
              <a:t>Prepared statement</a:t>
            </a:r>
          </a:p>
          <a:p>
            <a:pPr>
              <a:lnSpc>
                <a:spcPct val="90000"/>
              </a:lnSpc>
            </a:pPr>
            <a:r>
              <a:rPr lang="en-US" kern="0" smtClean="0">
                <a:latin typeface="Tahoma" charset="0"/>
                <a:cs typeface="Tahoma" charset="0"/>
              </a:rPr>
              <a:t>Tape press conference</a:t>
            </a:r>
          </a:p>
          <a:p>
            <a:pPr>
              <a:lnSpc>
                <a:spcPct val="90000"/>
              </a:lnSpc>
            </a:pPr>
            <a:r>
              <a:rPr lang="en-US" kern="0" smtClean="0">
                <a:latin typeface="Tahoma" charset="0"/>
                <a:cs typeface="Tahoma" charset="0"/>
              </a:rPr>
              <a:t>Trusted resource on-site (in the back)</a:t>
            </a:r>
          </a:p>
          <a:p>
            <a:pPr>
              <a:lnSpc>
                <a:spcPct val="90000"/>
              </a:lnSpc>
            </a:pPr>
            <a:r>
              <a:rPr lang="en-US" kern="0" smtClean="0">
                <a:latin typeface="Tahoma" charset="0"/>
                <a:cs typeface="Tahoma" charset="0"/>
              </a:rPr>
              <a:t>Trusted translator</a:t>
            </a:r>
          </a:p>
          <a:p>
            <a:pPr>
              <a:lnSpc>
                <a:spcPct val="90000"/>
              </a:lnSpc>
            </a:pPr>
            <a:r>
              <a:rPr lang="en-US" kern="0" smtClean="0">
                <a:latin typeface="Tahoma" charset="0"/>
                <a:cs typeface="Tahoma" charset="0"/>
              </a:rPr>
              <a:t>One-on-one interviews</a:t>
            </a:r>
          </a:p>
          <a:p>
            <a:pPr>
              <a:lnSpc>
                <a:spcPct val="90000"/>
              </a:lnSpc>
            </a:pPr>
            <a:r>
              <a:rPr lang="en-US" kern="0" smtClean="0">
                <a:latin typeface="Tahoma" charset="0"/>
                <a:cs typeface="Tahoma" charset="0"/>
              </a:rPr>
              <a:t>Capture media names</a:t>
            </a:r>
          </a:p>
          <a:p>
            <a:pPr>
              <a:lnSpc>
                <a:spcPct val="90000"/>
              </a:lnSpc>
            </a:pPr>
            <a:r>
              <a:rPr lang="en-US" kern="0" smtClean="0">
                <a:latin typeface="Tahoma" charset="0"/>
                <a:cs typeface="Tahoma" charset="0"/>
              </a:rPr>
              <a:t>Inform your Board members</a:t>
            </a:r>
          </a:p>
          <a:p>
            <a:pPr>
              <a:lnSpc>
                <a:spcPct val="90000"/>
              </a:lnSpc>
              <a:buFont typeface="Wingdings" pitchFamily="2" charset="2"/>
              <a:buNone/>
            </a:pPr>
            <a:endParaRPr lang="en-US" kern="0" dirty="0" smtClean="0">
              <a:latin typeface="Tahoma" charset="0"/>
              <a:cs typeface="Tahoma"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84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Managing Interview Requests</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4" name="Content Placeholder 2"/>
          <p:cNvSpPr txBox="1">
            <a:spLocks/>
          </p:cNvSpPr>
          <p:nvPr/>
        </p:nvSpPr>
        <p:spPr bwMode="auto">
          <a:xfrm>
            <a:off x="228600" y="1371600"/>
            <a:ext cx="861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smtClean="0">
                <a:ln>
                  <a:noFill/>
                </a:ln>
                <a:solidFill>
                  <a:srgbClr val="000000"/>
                </a:solidFill>
                <a:effectLst/>
                <a:uLnTx/>
                <a:uFillTx/>
                <a:latin typeface="Tahoma"/>
                <a:ea typeface="ＭＳ Ｐゴシック"/>
                <a:cs typeface="Tahoma"/>
              </a:rPr>
              <a:t>What’s the story?</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smtClean="0">
                <a:ln>
                  <a:noFill/>
                </a:ln>
                <a:solidFill>
                  <a:srgbClr val="000000"/>
                </a:solidFill>
                <a:effectLst/>
                <a:uLnTx/>
                <a:uFillTx/>
                <a:latin typeface="Tahoma"/>
                <a:ea typeface="ＭＳ Ｐゴシック"/>
                <a:cs typeface="Tahoma"/>
              </a:rPr>
              <a:t>Request questions in advance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smtClean="0">
                <a:ln>
                  <a:noFill/>
                </a:ln>
                <a:solidFill>
                  <a:srgbClr val="000000"/>
                </a:solidFill>
                <a:effectLst/>
                <a:uLnTx/>
                <a:uFillTx/>
                <a:latin typeface="Tahoma"/>
                <a:ea typeface="ＭＳ Ｐゴシック"/>
                <a:cs typeface="Tahoma"/>
              </a:rPr>
              <a:t>Interview or issue statement</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smtClean="0">
                <a:ln>
                  <a:noFill/>
                </a:ln>
                <a:solidFill>
                  <a:srgbClr val="000000"/>
                </a:solidFill>
                <a:effectLst/>
                <a:uLnTx/>
                <a:uFillTx/>
                <a:latin typeface="Tahoma"/>
                <a:ea typeface="ＭＳ Ｐゴシック"/>
                <a:cs typeface="Tahoma"/>
              </a:rPr>
              <a:t>Respond, deliver your message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smtClean="0">
                <a:ln>
                  <a:noFill/>
                </a:ln>
                <a:solidFill>
                  <a:srgbClr val="000000"/>
                </a:solidFill>
                <a:effectLst/>
                <a:uLnTx/>
                <a:uFillTx/>
                <a:latin typeface="Tahoma"/>
                <a:ea typeface="ＭＳ Ｐゴシック"/>
                <a:cs typeface="Tahoma"/>
              </a:rPr>
              <a:t>Offer to fact check/do not ask to review</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smtClean="0">
                <a:ln>
                  <a:noFill/>
                </a:ln>
                <a:solidFill>
                  <a:srgbClr val="000000"/>
                </a:solidFill>
                <a:effectLst/>
                <a:uLnTx/>
                <a:uFillTx/>
                <a:latin typeface="Tahoma"/>
                <a:ea typeface="ＭＳ Ｐゴシック"/>
                <a:cs typeface="Tahoma"/>
              </a:rPr>
              <a:t>Media shows up unannounced</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smtClean="0">
                <a:ln>
                  <a:noFill/>
                </a:ln>
                <a:solidFill>
                  <a:srgbClr val="000000"/>
                </a:solidFill>
                <a:effectLst/>
                <a:uLnTx/>
                <a:uFillTx/>
                <a:latin typeface="Tahoma"/>
                <a:ea typeface="ＭＳ Ｐゴシック"/>
                <a:cs typeface="Tahoma"/>
              </a:rPr>
              <a:t>Media at event</a:t>
            </a:r>
            <a:endPar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732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ite House Press Secretary &lt;strong&gt;Sean Spicer&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746" y="1809922"/>
            <a:ext cx="5864387" cy="3301905"/>
          </a:xfrm>
          <a:prstGeom prst="rect">
            <a:avLst/>
          </a:prstGeom>
        </p:spPr>
      </p:pic>
      <p:sp>
        <p:nvSpPr>
          <p:cNvPr id="3" name="Title 1"/>
          <p:cNvSpPr txBox="1">
            <a:spLocks/>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Who’s Ready to Take the Heat?</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5" name="Rectangle 4"/>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608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52400" y="228600"/>
            <a:ext cx="4495800" cy="18288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a:bodyPr>
          <a:lstStyle/>
          <a:p>
            <a:pPr algn="ctr"/>
            <a:r>
              <a:rPr lang="en-US" altLang="en-US" sz="4000" dirty="0" smtClean="0">
                <a:latin typeface="Tahoma" pitchFamily="34" charset="0"/>
              </a:rPr>
              <a:t>Building a Communications Plan</a:t>
            </a:r>
          </a:p>
        </p:txBody>
      </p:sp>
      <p:sp>
        <p:nvSpPr>
          <p:cNvPr id="6" name="Rectangle 11"/>
          <p:cNvSpPr txBox="1">
            <a:spLocks noChangeArrowheads="1"/>
          </p:cNvSpPr>
          <p:nvPr/>
        </p:nvSpPr>
        <p:spPr>
          <a:xfrm>
            <a:off x="228600" y="5029200"/>
            <a:ext cx="4343400" cy="914400"/>
          </a:xfrm>
          <a:prstGeom prst="rect">
            <a:avLst/>
          </a:prstGeo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buFont typeface="Wingdings" pitchFamily="2" charset="2"/>
              <a:buNone/>
            </a:pPr>
            <a:r>
              <a:rPr lang="en-US" altLang="en-US" smtClean="0">
                <a:latin typeface="Tahoma" pitchFamily="34" charset="0"/>
              </a:rPr>
              <a:t>Clarify Objective</a:t>
            </a:r>
            <a:endParaRPr lang="en-US" altLang="en-US" dirty="0">
              <a:latin typeface="Tahoma" pitchFamily="34" charset="0"/>
            </a:endParaRPr>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t="8000" r="6134"/>
          <a:stretch>
            <a:fillRect/>
          </a:stretch>
        </p:blipFill>
        <p:spPr bwMode="auto">
          <a:xfrm>
            <a:off x="4735513" y="152400"/>
            <a:ext cx="425608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9" name="Rectangle 8"/>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763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63285"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lvl="0" algn="ctr">
              <a:spcBef>
                <a:spcPct val="20000"/>
              </a:spcBef>
              <a:buClr>
                <a:srgbClr val="8CC63E"/>
              </a:buClr>
              <a:buSzPct val="75000"/>
              <a:defRPr/>
            </a:pPr>
            <a:r>
              <a:rPr lang="en-US" kern="0" dirty="0">
                <a:solidFill>
                  <a:srgbClr val="000000"/>
                </a:solidFill>
                <a:ea typeface="ＭＳ Ｐゴシック"/>
              </a:rPr>
              <a:t>Kill that Rumor!</a:t>
            </a:r>
          </a:p>
        </p:txBody>
      </p:sp>
      <p:sp>
        <p:nvSpPr>
          <p:cNvPr id="4" name="Content Placeholder 2"/>
          <p:cNvSpPr txBox="1">
            <a:spLocks/>
          </p:cNvSpPr>
          <p:nvPr/>
        </p:nvSpPr>
        <p:spPr bwMode="auto">
          <a:xfrm>
            <a:off x="343814" y="1371600"/>
            <a:ext cx="849538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Think of a rumor</a:t>
            </a:r>
            <a:r>
              <a:rPr kumimoji="0" lang="en-US" sz="3200" b="0" i="0" u="none" strike="noStrike" kern="0" cap="none" spc="0" normalizeH="0" noProof="0" dirty="0" smtClean="0">
                <a:ln>
                  <a:noFill/>
                </a:ln>
                <a:solidFill>
                  <a:srgbClr val="000000"/>
                </a:solidFill>
                <a:effectLst/>
                <a:uLnTx/>
                <a:uFillTx/>
                <a:latin typeface="Tahoma"/>
                <a:ea typeface="ＭＳ Ｐゴシック"/>
                <a:cs typeface="Tahoma"/>
              </a:rPr>
              <a:t> related to work you have led and communicated</a:t>
            </a:r>
            <a:endPar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endParaRP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lang="en-US" kern="0" dirty="0" smtClean="0">
                <a:solidFill>
                  <a:srgbClr val="000000"/>
                </a:solidFill>
                <a:ea typeface="ＭＳ Ｐゴシック"/>
              </a:rPr>
              <a:t>Do you know why the rumor started?</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How</a:t>
            </a:r>
            <a:r>
              <a:rPr kumimoji="0" lang="en-US" sz="3200" b="0" i="0" u="none" strike="noStrike" kern="0" cap="none" spc="0" normalizeH="0" noProof="0" dirty="0" smtClean="0">
                <a:ln>
                  <a:noFill/>
                </a:ln>
                <a:solidFill>
                  <a:srgbClr val="000000"/>
                </a:solidFill>
                <a:effectLst/>
                <a:uLnTx/>
                <a:uFillTx/>
                <a:latin typeface="Tahoma"/>
                <a:ea typeface="ＭＳ Ｐゴシック"/>
                <a:cs typeface="Tahoma"/>
              </a:rPr>
              <a:t> long did it last?</a:t>
            </a:r>
            <a:endPar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endParaRP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Can</a:t>
            </a:r>
            <a:r>
              <a:rPr kumimoji="0" lang="en-US" sz="3200" b="0" i="0" u="none" strike="noStrike" kern="0" cap="none" spc="0" normalizeH="0" noProof="0" dirty="0" smtClean="0">
                <a:ln>
                  <a:noFill/>
                </a:ln>
                <a:solidFill>
                  <a:srgbClr val="000000"/>
                </a:solidFill>
                <a:effectLst/>
                <a:uLnTx/>
                <a:uFillTx/>
                <a:latin typeface="Tahoma"/>
                <a:ea typeface="ＭＳ Ｐゴシック"/>
                <a:cs typeface="Tahoma"/>
              </a:rPr>
              <a:t> rumors be avoided?</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lang="en-US" kern="0" baseline="0" dirty="0" smtClean="0">
                <a:solidFill>
                  <a:srgbClr val="000000"/>
                </a:solidFill>
                <a:ea typeface="ＭＳ Ｐゴシック"/>
              </a:rPr>
              <a:t>Read</a:t>
            </a:r>
            <a:r>
              <a:rPr lang="en-US" kern="0" dirty="0" smtClean="0">
                <a:solidFill>
                  <a:srgbClr val="000000"/>
                </a:solidFill>
                <a:ea typeface="ＭＳ Ｐゴシック"/>
              </a:rPr>
              <a:t> the article.  What resonates for you?</a:t>
            </a:r>
            <a:endParaRPr kumimoji="0" lang="en-US" sz="32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645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9" name="Rectangle 2"/>
          <p:cNvSpPr txBox="1">
            <a:spLocks noChangeArrowheads="1"/>
          </p:cNvSpPr>
          <p:nvPr/>
        </p:nvSpPr>
        <p:spPr bwMode="auto">
          <a:xfrm>
            <a:off x="228600" y="453542"/>
            <a:ext cx="8610600" cy="111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kern="0" dirty="0" smtClean="0">
                <a:latin typeface="Tahoma" pitchFamily="34" charset="0"/>
              </a:rPr>
              <a:t>Communications Plan</a:t>
            </a:r>
          </a:p>
        </p:txBody>
      </p:sp>
      <p:sp>
        <p:nvSpPr>
          <p:cNvPr id="10" name="Rectangle 3"/>
          <p:cNvSpPr txBox="1">
            <a:spLocks noChangeArrowheads="1"/>
          </p:cNvSpPr>
          <p:nvPr/>
        </p:nvSpPr>
        <p:spPr bwMode="auto">
          <a:xfrm>
            <a:off x="228600" y="1675181"/>
            <a:ext cx="8610600" cy="449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a:lnSpc>
                <a:spcPct val="90000"/>
              </a:lnSpc>
            </a:pPr>
            <a:r>
              <a:rPr lang="en-US" altLang="en-US" kern="0" smtClean="0">
                <a:latin typeface="Tahoma" pitchFamily="34" charset="0"/>
              </a:rPr>
              <a:t>Situation analysis</a:t>
            </a:r>
          </a:p>
          <a:p>
            <a:pPr lvl="1">
              <a:lnSpc>
                <a:spcPct val="90000"/>
              </a:lnSpc>
            </a:pPr>
            <a:r>
              <a:rPr lang="en-US" altLang="en-US" kern="0" smtClean="0">
                <a:latin typeface="Tahoma" pitchFamily="34" charset="0"/>
              </a:rPr>
              <a:t>Changes or support required/desired and from whom </a:t>
            </a:r>
          </a:p>
          <a:p>
            <a:pPr>
              <a:lnSpc>
                <a:spcPct val="90000"/>
              </a:lnSpc>
            </a:pPr>
            <a:r>
              <a:rPr lang="en-US" altLang="en-US" kern="0" smtClean="0">
                <a:latin typeface="Tahoma" pitchFamily="34" charset="0"/>
              </a:rPr>
              <a:t>Target audiences</a:t>
            </a:r>
          </a:p>
          <a:p>
            <a:pPr lvl="1">
              <a:lnSpc>
                <a:spcPct val="90000"/>
              </a:lnSpc>
            </a:pPr>
            <a:r>
              <a:rPr lang="en-US" altLang="en-US" kern="0" smtClean="0">
                <a:latin typeface="Tahoma" pitchFamily="34" charset="0"/>
              </a:rPr>
              <a:t>Who will support</a:t>
            </a:r>
          </a:p>
          <a:p>
            <a:pPr lvl="1">
              <a:lnSpc>
                <a:spcPct val="90000"/>
              </a:lnSpc>
            </a:pPr>
            <a:r>
              <a:rPr lang="en-US" altLang="en-US" kern="0" smtClean="0">
                <a:latin typeface="Tahoma" pitchFamily="34" charset="0"/>
              </a:rPr>
              <a:t>Who will oppose</a:t>
            </a:r>
          </a:p>
          <a:p>
            <a:pPr>
              <a:lnSpc>
                <a:spcPct val="90000"/>
              </a:lnSpc>
            </a:pPr>
            <a:r>
              <a:rPr lang="en-US" altLang="en-US" kern="0" smtClean="0">
                <a:latin typeface="Tahoma" pitchFamily="34" charset="0"/>
              </a:rPr>
              <a:t>“Circles”</a:t>
            </a:r>
          </a:p>
          <a:p>
            <a:pPr lvl="1">
              <a:lnSpc>
                <a:spcPct val="90000"/>
              </a:lnSpc>
            </a:pPr>
            <a:r>
              <a:rPr lang="en-US" altLang="en-US" kern="0" smtClean="0">
                <a:latin typeface="Tahoma" pitchFamily="34" charset="0"/>
              </a:rPr>
              <a:t>Timing</a:t>
            </a:r>
          </a:p>
          <a:p>
            <a:pPr>
              <a:lnSpc>
                <a:spcPct val="90000"/>
              </a:lnSpc>
            </a:pPr>
            <a:r>
              <a:rPr lang="en-US" altLang="en-US" kern="0" smtClean="0">
                <a:latin typeface="Tahoma" pitchFamily="34" charset="0"/>
              </a:rPr>
              <a:t>Listening/refining message</a:t>
            </a:r>
            <a:endParaRPr lang="en-US" altLang="en-US" kern="0" dirty="0" smtClean="0">
              <a:latin typeface="Tahoma" pitchFamily="34" charset="0"/>
            </a:endParaRPr>
          </a:p>
        </p:txBody>
      </p:sp>
      <p:sp>
        <p:nvSpPr>
          <p:cNvPr id="5" name="Rectangle 4"/>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35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13" name="Content Placeholder 2"/>
          <p:cNvSpPr txBox="1">
            <a:spLocks/>
          </p:cNvSpPr>
          <p:nvPr/>
        </p:nvSpPr>
        <p:spPr bwMode="auto">
          <a:xfrm>
            <a:off x="484742" y="1560643"/>
            <a:ext cx="8610600" cy="336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Think</a:t>
            </a:r>
            <a:r>
              <a:rPr kumimoji="0" lang="en-US" sz="3200" b="0" i="0" u="none" strike="noStrike" kern="0" cap="none" spc="0" normalizeH="0" noProof="0" dirty="0" smtClean="0">
                <a:ln>
                  <a:noFill/>
                </a:ln>
                <a:solidFill>
                  <a:srgbClr val="000000"/>
                </a:solidFill>
                <a:effectLst/>
                <a:uLnTx/>
                <a:uFillTx/>
                <a:latin typeface="Tahoma"/>
                <a:ea typeface="ＭＳ Ｐゴシック"/>
                <a:cs typeface="Tahoma"/>
              </a:rPr>
              <a:t> of an initiative you are currently working on that has systemic impact</a:t>
            </a:r>
            <a:endPar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endParaRP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What is the message?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lang="en-US" kern="0" noProof="0" dirty="0" smtClean="0">
                <a:solidFill>
                  <a:srgbClr val="000000"/>
                </a:solidFill>
                <a:ea typeface="ＭＳ Ｐゴシック"/>
              </a:rPr>
              <a:t>List all possible audiences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dirty="0" smtClean="0">
                <a:ln>
                  <a:noFill/>
                </a:ln>
                <a:solidFill>
                  <a:srgbClr val="000000"/>
                </a:solidFill>
                <a:effectLst/>
                <a:uLnTx/>
                <a:uFillTx/>
                <a:latin typeface="Tahoma"/>
                <a:ea typeface="ＭＳ Ｐゴシック"/>
                <a:cs typeface="Tahoma"/>
              </a:rPr>
              <a:t>Who</a:t>
            </a:r>
            <a:r>
              <a:rPr kumimoji="0" lang="en-US" sz="3200" b="0" i="0" u="none" strike="noStrike" kern="0" cap="none" spc="0" normalizeH="0" dirty="0" smtClean="0">
                <a:ln>
                  <a:noFill/>
                </a:ln>
                <a:solidFill>
                  <a:srgbClr val="000000"/>
                </a:solidFill>
                <a:effectLst/>
                <a:uLnTx/>
                <a:uFillTx/>
                <a:latin typeface="Tahoma"/>
                <a:ea typeface="ＭＳ Ｐゴシック"/>
                <a:cs typeface="Tahoma"/>
              </a:rPr>
              <a:t> will deliver the message to each audience?</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lang="en-US" kern="0" baseline="0" noProof="0" dirty="0" smtClean="0">
                <a:solidFill>
                  <a:srgbClr val="000000"/>
                </a:solidFill>
                <a:ea typeface="ＭＳ Ｐゴシック"/>
              </a:rPr>
              <a:t>What</a:t>
            </a:r>
            <a:r>
              <a:rPr lang="en-US" kern="0" noProof="0" dirty="0" smtClean="0">
                <a:solidFill>
                  <a:srgbClr val="000000"/>
                </a:solidFill>
                <a:ea typeface="ＭＳ Ｐゴシック"/>
              </a:rPr>
              <a:t> will the mode be for each audience?</a:t>
            </a:r>
            <a:endParaRPr kumimoji="0" lang="en-US" sz="32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5" name="Title 1"/>
          <p:cNvSpPr txBox="1">
            <a:spLocks/>
          </p:cNvSpPr>
          <p:nvPr/>
        </p:nvSpPr>
        <p:spPr>
          <a:xfrm>
            <a:off x="1" y="453542"/>
            <a:ext cx="9144000" cy="147685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Well, MA’AMM?</a:t>
            </a:r>
            <a:r>
              <a:rPr lang="en-US" sz="36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t/>
            </a:r>
            <a:br>
              <a:rPr lang="en-US" sz="3600" u="sng" dirty="0" smtClean="0">
                <a:solidFill>
                  <a:srgbClr val="000000"/>
                </a:solidFill>
                <a:latin typeface="Tahoma" panose="020B0604030504040204" pitchFamily="34" charset="0"/>
                <a:ea typeface="Tahoma" panose="020B0604030504040204" pitchFamily="34" charset="0"/>
                <a:cs typeface="Tahoma" panose="020B0604030504040204" pitchFamily="34" charset="0"/>
              </a:rPr>
            </a:b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209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3406775" y="1446213"/>
            <a:ext cx="5562600" cy="4191000"/>
            <a:chOff x="2146" y="911"/>
            <a:chExt cx="3504" cy="2640"/>
          </a:xfrm>
        </p:grpSpPr>
        <p:sp>
          <p:nvSpPr>
            <p:cNvPr id="6" name="Oval 3"/>
            <p:cNvSpPr>
              <a:spLocks noChangeArrowheads="1"/>
            </p:cNvSpPr>
            <p:nvPr/>
          </p:nvSpPr>
          <p:spPr bwMode="auto">
            <a:xfrm>
              <a:off x="2146" y="911"/>
              <a:ext cx="3504" cy="2640"/>
            </a:xfrm>
            <a:prstGeom prst="ellipse">
              <a:avLst/>
            </a:prstGeom>
            <a:solidFill>
              <a:srgbClr val="D3FFA7"/>
            </a:solidFill>
            <a:ln w="9525">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7" name="Text Box 4"/>
            <p:cNvSpPr txBox="1">
              <a:spLocks noChangeArrowheads="1"/>
            </p:cNvSpPr>
            <p:nvPr/>
          </p:nvSpPr>
          <p:spPr bwMode="auto">
            <a:xfrm>
              <a:off x="3732" y="1018"/>
              <a:ext cx="820" cy="293"/>
            </a:xfrm>
            <a:prstGeom prst="rect">
              <a:avLst/>
            </a:prstGeom>
            <a:solidFill>
              <a:srgbClr val="D3FF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altLang="en-US" sz="1300" b="1" dirty="0">
                  <a:solidFill>
                    <a:srgbClr val="000000"/>
                  </a:solidFill>
                  <a:latin typeface="Century Gothic" panose="020B0502020202020204" pitchFamily="34" charset="0"/>
                  <a:ea typeface="ＭＳ Ｐゴシック" pitchFamily="34" charset="-128"/>
                </a:rPr>
                <a:t>Community &amp; Media</a:t>
              </a:r>
            </a:p>
          </p:txBody>
        </p:sp>
      </p:grpSp>
      <p:sp>
        <p:nvSpPr>
          <p:cNvPr id="8" name="Rectangle 5"/>
          <p:cNvSpPr txBox="1">
            <a:spLocks noChangeArrowheads="1"/>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sz="4000" kern="0" dirty="0" smtClean="0">
                <a:latin typeface="Tahoma" pitchFamily="34" charset="0"/>
              </a:rPr>
              <a:t>Think &amp; Act In Concentric Circles</a:t>
            </a:r>
          </a:p>
        </p:txBody>
      </p:sp>
      <p:sp>
        <p:nvSpPr>
          <p:cNvPr id="9" name="Rectangle 6"/>
          <p:cNvSpPr txBox="1">
            <a:spLocks noChangeArrowheads="1"/>
          </p:cNvSpPr>
          <p:nvPr/>
        </p:nvSpPr>
        <p:spPr bwMode="auto">
          <a:xfrm>
            <a:off x="228600" y="1600200"/>
            <a:ext cx="358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0" indent="0">
              <a:buFont typeface="Wingdings" pitchFamily="2" charset="2"/>
              <a:buNone/>
            </a:pPr>
            <a:r>
              <a:rPr lang="en-US" altLang="en-US" kern="0" smtClean="0">
                <a:latin typeface="Tahoma" pitchFamily="34" charset="0"/>
              </a:rPr>
              <a:t>Choose words/tone from the outside in.</a:t>
            </a:r>
            <a:endParaRPr lang="en-US" altLang="en-US" kern="0" dirty="0" smtClean="0">
              <a:latin typeface="Tahoma" pitchFamily="34" charset="0"/>
            </a:endParaRPr>
          </a:p>
        </p:txBody>
      </p:sp>
      <p:grpSp>
        <p:nvGrpSpPr>
          <p:cNvPr id="10" name="Group 7"/>
          <p:cNvGrpSpPr>
            <a:grpSpLocks/>
          </p:cNvGrpSpPr>
          <p:nvPr/>
        </p:nvGrpSpPr>
        <p:grpSpPr bwMode="auto">
          <a:xfrm>
            <a:off x="3563938" y="2068513"/>
            <a:ext cx="4478337" cy="3414712"/>
            <a:chOff x="1320" y="2846"/>
            <a:chExt cx="3960" cy="3960"/>
          </a:xfrm>
        </p:grpSpPr>
        <p:sp>
          <p:nvSpPr>
            <p:cNvPr id="11" name="Oval 8"/>
            <p:cNvSpPr>
              <a:spLocks noChangeArrowheads="1"/>
            </p:cNvSpPr>
            <p:nvPr/>
          </p:nvSpPr>
          <p:spPr bwMode="auto">
            <a:xfrm>
              <a:off x="1320" y="2846"/>
              <a:ext cx="3960" cy="3960"/>
            </a:xfrm>
            <a:prstGeom prst="ellipse">
              <a:avLst/>
            </a:prstGeom>
            <a:solidFill>
              <a:srgbClr val="C0C0C0"/>
            </a:solidFill>
            <a:ln w="9525">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12" name="Text Box 9"/>
            <p:cNvSpPr txBox="1">
              <a:spLocks noChangeArrowheads="1"/>
            </p:cNvSpPr>
            <p:nvPr/>
          </p:nvSpPr>
          <p:spPr bwMode="auto">
            <a:xfrm>
              <a:off x="4075" y="3420"/>
              <a:ext cx="966" cy="650"/>
            </a:xfrm>
            <a:prstGeom prst="rect">
              <a:avLst/>
            </a:prstGeom>
            <a:noFill/>
            <a:ln>
              <a:noFill/>
            </a:ln>
            <a:extLst>
              <a:ext uri="{909E8E84-426E-40DD-AFC4-6F175D3DCCD1}">
                <a14:hiddenFill xmlns:a14="http://schemas.microsoft.com/office/drawing/2010/main">
                  <a:solidFill>
                    <a:srgbClr val="D3FFA7"/>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altLang="en-US" sz="1300" b="1" dirty="0">
                  <a:solidFill>
                    <a:srgbClr val="000000"/>
                  </a:solidFill>
                  <a:latin typeface="Century Gothic" panose="020B0502020202020204" pitchFamily="34" charset="0"/>
                  <a:ea typeface="ＭＳ Ｐゴシック" pitchFamily="34" charset="-128"/>
                </a:rPr>
                <a:t>Parents &amp; Students</a:t>
              </a:r>
            </a:p>
            <a:p>
              <a:pPr fontAlgn="base">
                <a:spcBef>
                  <a:spcPct val="0"/>
                </a:spcBef>
                <a:spcAft>
                  <a:spcPct val="0"/>
                </a:spcAft>
              </a:pPr>
              <a:endParaRPr lang="en-US" altLang="en-US" sz="1200" dirty="0">
                <a:solidFill>
                  <a:srgbClr val="000000"/>
                </a:solidFill>
                <a:latin typeface="Times New Roman" pitchFamily="18" charset="0"/>
                <a:ea typeface="ＭＳ Ｐゴシック" pitchFamily="34" charset="-128"/>
              </a:endParaRPr>
            </a:p>
          </p:txBody>
        </p:sp>
      </p:grpSp>
      <p:grpSp>
        <p:nvGrpSpPr>
          <p:cNvPr id="13" name="Group 10"/>
          <p:cNvGrpSpPr>
            <a:grpSpLocks/>
          </p:cNvGrpSpPr>
          <p:nvPr/>
        </p:nvGrpSpPr>
        <p:grpSpPr bwMode="auto">
          <a:xfrm>
            <a:off x="3700463" y="2660650"/>
            <a:ext cx="3662362" cy="2638425"/>
            <a:chOff x="7200" y="10766"/>
            <a:chExt cx="3240" cy="3060"/>
          </a:xfrm>
        </p:grpSpPr>
        <p:sp>
          <p:nvSpPr>
            <p:cNvPr id="14" name="Oval 11"/>
            <p:cNvSpPr>
              <a:spLocks noChangeArrowheads="1"/>
            </p:cNvSpPr>
            <p:nvPr/>
          </p:nvSpPr>
          <p:spPr bwMode="auto">
            <a:xfrm>
              <a:off x="7200" y="10766"/>
              <a:ext cx="3240" cy="3060"/>
            </a:xfrm>
            <a:prstGeom prst="ellipse">
              <a:avLst/>
            </a:prstGeom>
            <a:solidFill>
              <a:srgbClr val="D3FFA7"/>
            </a:solidFill>
            <a:ln w="9525">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15" name="Text Box 12"/>
            <p:cNvSpPr txBox="1">
              <a:spLocks noChangeArrowheads="1"/>
            </p:cNvSpPr>
            <p:nvPr/>
          </p:nvSpPr>
          <p:spPr bwMode="auto">
            <a:xfrm>
              <a:off x="7691" y="11097"/>
              <a:ext cx="2328" cy="720"/>
            </a:xfrm>
            <a:prstGeom prst="rect">
              <a:avLst/>
            </a:prstGeom>
            <a:noFill/>
            <a:ln>
              <a:noFill/>
            </a:ln>
            <a:extLst>
              <a:ext uri="{909E8E84-426E-40DD-AFC4-6F175D3DCCD1}">
                <a14:hiddenFill xmlns:a14="http://schemas.microsoft.com/office/drawing/2010/main">
                  <a:solidFill>
                    <a:srgbClr val="D3FFA7"/>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285750" indent="-171450">
                <a:defRPr sz="24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400">
                  <a:solidFill>
                    <a:schemeClr val="tx1"/>
                  </a:solidFill>
                  <a:latin typeface="Arial" charset="0"/>
                  <a:ea typeface="ＭＳ Ｐゴシック" pitchFamily="34" charset="-128"/>
                </a:defRPr>
              </a:lvl4pPr>
              <a:lvl5pPr>
                <a:defRPr sz="2400">
                  <a:solidFill>
                    <a:schemeClr val="tx1"/>
                  </a:solidFill>
                  <a:latin typeface="Arial" charset="0"/>
                  <a:ea typeface="ＭＳ Ｐゴシック" pitchFamily="34" charset="-128"/>
                </a:defRPr>
              </a:lvl5pPr>
              <a:lvl6pPr eaLnBrk="0" fontAlgn="base" hangingPunct="0">
                <a:spcBef>
                  <a:spcPct val="0"/>
                </a:spcBef>
                <a:spcAft>
                  <a:spcPct val="0"/>
                </a:spcAft>
                <a:defRPr sz="2400">
                  <a:solidFill>
                    <a:schemeClr val="tx1"/>
                  </a:solidFill>
                  <a:latin typeface="Arial" charset="0"/>
                  <a:ea typeface="ＭＳ Ｐゴシック" pitchFamily="34" charset="-128"/>
                </a:defRPr>
              </a:lvl6pPr>
              <a:lvl7pPr eaLnBrk="0" fontAlgn="base" hangingPunct="0">
                <a:spcBef>
                  <a:spcPct val="0"/>
                </a:spcBef>
                <a:spcAft>
                  <a:spcPct val="0"/>
                </a:spcAft>
                <a:defRPr sz="2400">
                  <a:solidFill>
                    <a:schemeClr val="tx1"/>
                  </a:solidFill>
                  <a:latin typeface="Arial" charset="0"/>
                  <a:ea typeface="ＭＳ Ｐゴシック" pitchFamily="34" charset="-128"/>
                </a:defRPr>
              </a:lvl7pPr>
              <a:lvl8pPr eaLnBrk="0" fontAlgn="base" hangingPunct="0">
                <a:spcBef>
                  <a:spcPct val="0"/>
                </a:spcBef>
                <a:spcAft>
                  <a:spcPct val="0"/>
                </a:spcAft>
                <a:defRPr sz="2400">
                  <a:solidFill>
                    <a:schemeClr val="tx1"/>
                  </a:solidFill>
                  <a:latin typeface="Arial" charset="0"/>
                  <a:ea typeface="ＭＳ Ｐゴシック" pitchFamily="34" charset="-128"/>
                </a:defRPr>
              </a:lvl8pPr>
              <a:lvl9pPr eaLnBrk="0" fontAlgn="base" hangingPunct="0">
                <a:spcBef>
                  <a:spcPct val="0"/>
                </a:spcBef>
                <a:spcAft>
                  <a:spcPct val="0"/>
                </a:spcAft>
                <a:defRPr sz="2400">
                  <a:solidFill>
                    <a:schemeClr val="tx1"/>
                  </a:solidFill>
                  <a:latin typeface="Arial" charset="0"/>
                  <a:ea typeface="ＭＳ Ｐゴシック" pitchFamily="34" charset="-128"/>
                </a:defRPr>
              </a:lvl9pPr>
            </a:lstStyle>
            <a:p>
              <a:pPr lvl="1" fontAlgn="base">
                <a:spcBef>
                  <a:spcPct val="0"/>
                </a:spcBef>
                <a:spcAft>
                  <a:spcPct val="0"/>
                </a:spcAft>
              </a:pPr>
              <a:r>
                <a:rPr lang="en-US" altLang="en-US" sz="1300" b="1" dirty="0">
                  <a:solidFill>
                    <a:srgbClr val="000000"/>
                  </a:solidFill>
                  <a:latin typeface="Century Gothic" panose="020B0502020202020204" pitchFamily="34" charset="0"/>
                </a:rPr>
                <a:t>1) Site Administrators &amp; Union Leadership</a:t>
              </a:r>
            </a:p>
            <a:p>
              <a:pPr lvl="1" fontAlgn="base">
                <a:spcBef>
                  <a:spcPct val="0"/>
                </a:spcBef>
                <a:spcAft>
                  <a:spcPct val="0"/>
                </a:spcAft>
              </a:pPr>
              <a:r>
                <a:rPr lang="en-US" altLang="en-US" sz="1300" b="1" dirty="0">
                  <a:solidFill>
                    <a:srgbClr val="000000"/>
                  </a:solidFill>
                  <a:latin typeface="Century Gothic" panose="020B0502020202020204" pitchFamily="34" charset="0"/>
                </a:rPr>
                <a:t>2) Staff</a:t>
              </a:r>
            </a:p>
          </p:txBody>
        </p:sp>
      </p:grpSp>
      <p:grpSp>
        <p:nvGrpSpPr>
          <p:cNvPr id="16" name="Group 13"/>
          <p:cNvGrpSpPr>
            <a:grpSpLocks/>
          </p:cNvGrpSpPr>
          <p:nvPr/>
        </p:nvGrpSpPr>
        <p:grpSpPr bwMode="auto">
          <a:xfrm>
            <a:off x="3971925" y="3590925"/>
            <a:ext cx="2035175" cy="1552575"/>
            <a:chOff x="2640" y="2160"/>
            <a:chExt cx="1800" cy="1800"/>
          </a:xfrm>
        </p:grpSpPr>
        <p:sp>
          <p:nvSpPr>
            <p:cNvPr id="17" name="Oval 14"/>
            <p:cNvSpPr>
              <a:spLocks noChangeArrowheads="1"/>
            </p:cNvSpPr>
            <p:nvPr/>
          </p:nvSpPr>
          <p:spPr bwMode="auto">
            <a:xfrm>
              <a:off x="2640" y="2160"/>
              <a:ext cx="1800" cy="1800"/>
            </a:xfrm>
            <a:prstGeom prst="ellipse">
              <a:avLst/>
            </a:prstGeom>
            <a:solidFill>
              <a:srgbClr val="C0C0C0"/>
            </a:solidFill>
            <a:ln w="9525">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18" name="Text Box 15"/>
            <p:cNvSpPr txBox="1">
              <a:spLocks noChangeArrowheads="1"/>
            </p:cNvSpPr>
            <p:nvPr/>
          </p:nvSpPr>
          <p:spPr bwMode="auto">
            <a:xfrm>
              <a:off x="3120" y="2341"/>
              <a:ext cx="840" cy="36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altLang="en-US" sz="1300" b="1" dirty="0">
                  <a:solidFill>
                    <a:srgbClr val="000000"/>
                  </a:solidFill>
                  <a:latin typeface="Century Gothic" panose="020B0502020202020204" pitchFamily="34" charset="0"/>
                  <a:ea typeface="ＭＳ Ｐゴシック" pitchFamily="34" charset="-128"/>
                </a:rPr>
                <a:t>Cabinet</a:t>
              </a:r>
            </a:p>
          </p:txBody>
        </p:sp>
      </p:grpSp>
      <p:grpSp>
        <p:nvGrpSpPr>
          <p:cNvPr id="19" name="Group 16"/>
          <p:cNvGrpSpPr>
            <a:grpSpLocks/>
          </p:cNvGrpSpPr>
          <p:nvPr/>
        </p:nvGrpSpPr>
        <p:grpSpPr bwMode="auto">
          <a:xfrm>
            <a:off x="4106863" y="4057650"/>
            <a:ext cx="1763712" cy="930275"/>
            <a:chOff x="1440" y="1620"/>
            <a:chExt cx="1560" cy="1080"/>
          </a:xfrm>
        </p:grpSpPr>
        <p:sp>
          <p:nvSpPr>
            <p:cNvPr id="20" name="Oval 17"/>
            <p:cNvSpPr>
              <a:spLocks noChangeArrowheads="1"/>
            </p:cNvSpPr>
            <p:nvPr/>
          </p:nvSpPr>
          <p:spPr bwMode="auto">
            <a:xfrm>
              <a:off x="1440" y="1620"/>
              <a:ext cx="1440" cy="1080"/>
            </a:xfrm>
            <a:prstGeom prst="ellipse">
              <a:avLst/>
            </a:prstGeom>
            <a:solidFill>
              <a:srgbClr val="D3FFA7"/>
            </a:solidFill>
            <a:ln w="9525">
              <a:solidFill>
                <a:srgbClr val="000000"/>
              </a:solidFill>
              <a:round/>
              <a:headEnd/>
              <a:tailEnd/>
            </a:ln>
          </p:spPr>
          <p:txBody>
            <a:bodyPr/>
            <a:lstStyle/>
            <a:p>
              <a:pPr eaLnBrk="0" fontAlgn="base" hangingPunct="0">
                <a:spcBef>
                  <a:spcPct val="0"/>
                </a:spcBef>
                <a:spcAft>
                  <a:spcPct val="0"/>
                </a:spcAft>
              </a:pPr>
              <a:endParaRPr lang="en-US">
                <a:solidFill>
                  <a:srgbClr val="000000"/>
                </a:solidFill>
                <a:latin typeface="Arial" charset="0"/>
                <a:ea typeface="ＭＳ Ｐゴシック" pitchFamily="34" charset="-128"/>
              </a:endParaRPr>
            </a:p>
          </p:txBody>
        </p:sp>
        <p:sp>
          <p:nvSpPr>
            <p:cNvPr id="21" name="Text Box 18"/>
            <p:cNvSpPr txBox="1">
              <a:spLocks noChangeArrowheads="1"/>
            </p:cNvSpPr>
            <p:nvPr/>
          </p:nvSpPr>
          <p:spPr bwMode="auto">
            <a:xfrm>
              <a:off x="1560" y="1800"/>
              <a:ext cx="1440" cy="72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US" altLang="en-US" sz="1300" b="1" dirty="0">
                  <a:solidFill>
                    <a:srgbClr val="000000"/>
                  </a:solidFill>
                  <a:latin typeface="Century Gothic" panose="020B0502020202020204" pitchFamily="34" charset="0"/>
                  <a:ea typeface="ＭＳ Ｐゴシック" pitchFamily="34" charset="-128"/>
                </a:rPr>
                <a:t>Superintendent &amp;</a:t>
              </a:r>
            </a:p>
            <a:p>
              <a:pPr fontAlgn="base">
                <a:spcBef>
                  <a:spcPct val="0"/>
                </a:spcBef>
                <a:spcAft>
                  <a:spcPct val="0"/>
                </a:spcAft>
              </a:pPr>
              <a:r>
                <a:rPr lang="en-US" altLang="en-US" sz="1300" b="1" dirty="0">
                  <a:solidFill>
                    <a:srgbClr val="000000"/>
                  </a:solidFill>
                  <a:latin typeface="Century Gothic" panose="020B0502020202020204" pitchFamily="34" charset="0"/>
                  <a:ea typeface="ＭＳ Ｐゴシック" pitchFamily="34" charset="-128"/>
                </a:rPr>
                <a:t>Board</a:t>
              </a:r>
            </a:p>
            <a:p>
              <a:pPr fontAlgn="base">
                <a:spcBef>
                  <a:spcPct val="0"/>
                </a:spcBef>
                <a:spcAft>
                  <a:spcPct val="0"/>
                </a:spcAft>
              </a:pPr>
              <a:endParaRPr lang="en-US" altLang="en-US" sz="2800" b="1" dirty="0">
                <a:solidFill>
                  <a:srgbClr val="000000"/>
                </a:solidFill>
                <a:latin typeface="Times New Roman" pitchFamily="18" charset="0"/>
                <a:ea typeface="ＭＳ Ｐゴシック" pitchFamily="34" charset="-128"/>
              </a:endParaRPr>
            </a:p>
          </p:txBody>
        </p:sp>
      </p:grpSp>
      <p:sp>
        <p:nvSpPr>
          <p:cNvPr id="22" name="Rectangle 19"/>
          <p:cNvSpPr>
            <a:spLocks noChangeArrowheads="1"/>
          </p:cNvSpPr>
          <p:nvPr/>
        </p:nvSpPr>
        <p:spPr bwMode="auto">
          <a:xfrm>
            <a:off x="762000" y="3379787"/>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CC63E"/>
              </a:buClr>
              <a:buSzPct val="75000"/>
              <a:buFont typeface="Wingdings" pitchFamily="2" charset="2"/>
              <a:buChar char="n"/>
              <a:defRPr sz="3200">
                <a:solidFill>
                  <a:schemeClr val="tx1"/>
                </a:solidFill>
                <a:latin typeface="Tahoma" pitchFamily="34" charset="0"/>
                <a:ea typeface="ＭＳ Ｐゴシック" pitchFamily="34" charset="-128"/>
              </a:defRPr>
            </a:lvl1pPr>
            <a:lvl2pPr marL="742950" indent="-285750">
              <a:spcBef>
                <a:spcPct val="20000"/>
              </a:spcBef>
              <a:buClr>
                <a:srgbClr val="8CC63E"/>
              </a:buClr>
              <a:buSzPct val="75000"/>
              <a:buFont typeface="Wingdings" pitchFamily="2" charset="2"/>
              <a:buChar char="¨"/>
              <a:defRPr sz="2800">
                <a:solidFill>
                  <a:schemeClr val="tx1"/>
                </a:solidFill>
                <a:latin typeface="Tahoma" pitchFamily="34" charset="0"/>
                <a:ea typeface="ＭＳ Ｐゴシック" pitchFamily="34" charset="-128"/>
              </a:defRPr>
            </a:lvl2pPr>
            <a:lvl3pPr marL="1143000" indent="-228600">
              <a:spcBef>
                <a:spcPct val="20000"/>
              </a:spcBef>
              <a:buClr>
                <a:srgbClr val="8CC63E"/>
              </a:buClr>
              <a:buSzPct val="75000"/>
              <a:buFont typeface="Wingdings" pitchFamily="2" charset="2"/>
              <a:buChar char="n"/>
              <a:defRPr sz="2400">
                <a:solidFill>
                  <a:schemeClr val="tx1"/>
                </a:solidFill>
                <a:latin typeface="Tahoma" pitchFamily="34" charset="0"/>
                <a:ea typeface="ＭＳ Ｐゴシック" pitchFamily="34" charset="-128"/>
              </a:defRPr>
            </a:lvl3pPr>
            <a:lvl4pPr marL="1600200" indent="-228600">
              <a:spcBef>
                <a:spcPct val="20000"/>
              </a:spcBef>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4pPr>
            <a:lvl5pPr marL="2057400" indent="-228600">
              <a:spcBef>
                <a:spcPct val="20000"/>
              </a:spcBef>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pitchFamily="34" charset="0"/>
                <a:ea typeface="ＭＳ Ｐゴシック" pitchFamily="34" charset="-128"/>
              </a:defRPr>
            </a:lvl9pPr>
          </a:lstStyle>
          <a:p>
            <a:pPr algn="ctr" eaLnBrk="0" fontAlgn="base" hangingPunct="0">
              <a:spcAft>
                <a:spcPct val="0"/>
              </a:spcAft>
              <a:buFont typeface="Wingdings" pitchFamily="2" charset="2"/>
              <a:buNone/>
            </a:pPr>
            <a:r>
              <a:rPr lang="en-US" altLang="en-US" dirty="0">
                <a:solidFill>
                  <a:srgbClr val="000000"/>
                </a:solidFill>
                <a:latin typeface="Tempus Sans ITC" panose="04020404030D07020202" pitchFamily="82" charset="0"/>
              </a:rPr>
              <a:t>Empathy</a:t>
            </a:r>
          </a:p>
          <a:p>
            <a:pPr algn="ctr" eaLnBrk="0" fontAlgn="base" hangingPunct="0">
              <a:spcAft>
                <a:spcPct val="0"/>
              </a:spcAft>
              <a:buFont typeface="Wingdings" pitchFamily="2" charset="2"/>
              <a:buNone/>
            </a:pPr>
            <a:r>
              <a:rPr lang="en-US" altLang="en-US" dirty="0">
                <a:solidFill>
                  <a:srgbClr val="000000"/>
                </a:solidFill>
                <a:latin typeface="Comic Sans MS" panose="030F0702030302020204" pitchFamily="66" charset="0"/>
              </a:rPr>
              <a:t>Humility</a:t>
            </a:r>
          </a:p>
          <a:p>
            <a:pPr algn="ctr" eaLnBrk="0" fontAlgn="base" hangingPunct="0">
              <a:spcAft>
                <a:spcPct val="0"/>
              </a:spcAft>
              <a:buFont typeface="Wingdings" pitchFamily="2" charset="2"/>
              <a:buNone/>
            </a:pPr>
            <a:r>
              <a:rPr lang="en-US" altLang="en-US" i="1" dirty="0">
                <a:solidFill>
                  <a:srgbClr val="000000"/>
                </a:solidFill>
                <a:latin typeface="Georgia" pitchFamily="18" charset="0"/>
              </a:rPr>
              <a:t>Accessible</a:t>
            </a:r>
          </a:p>
          <a:p>
            <a:pPr algn="ctr" eaLnBrk="0" fontAlgn="base" hangingPunct="0">
              <a:spcAft>
                <a:spcPct val="0"/>
              </a:spcAft>
              <a:buFont typeface="Wingdings" pitchFamily="2" charset="2"/>
              <a:buNone/>
            </a:pPr>
            <a:r>
              <a:rPr lang="en-US" altLang="en-US" b="1" dirty="0">
                <a:solidFill>
                  <a:srgbClr val="000000"/>
                </a:solidFill>
                <a:latin typeface="Imprint MT Shadow" pitchFamily="82" charset="0"/>
              </a:rPr>
              <a:t>Confident</a:t>
            </a:r>
            <a:r>
              <a:rPr lang="en-US" altLang="en-US" dirty="0">
                <a:solidFill>
                  <a:srgbClr val="000000"/>
                </a:solidFill>
                <a:latin typeface="Imprint MT Shadow" pitchFamily="82" charset="0"/>
              </a:rPr>
              <a:t> </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24" name="Rectangle 23"/>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86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2" presetClass="entr" presetSubtype="4" fill="hold" grpId="0" nodeType="afterEffect">
                                  <p:stCondLst>
                                    <p:cond delay="50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slide(fromBottom)">
                                      <p:cBhvr>
                                        <p:cTn id="26" dur="500"/>
                                        <p:tgtEl>
                                          <p:spTgt spid="22">
                                            <p:txEl>
                                              <p:pRg st="0" end="0"/>
                                            </p:txEl>
                                          </p:spTgt>
                                        </p:tgtEl>
                                      </p:cBhvr>
                                    </p:animEffect>
                                  </p:childTnLst>
                                </p:cTn>
                              </p:par>
                            </p:childTnLst>
                          </p:cTn>
                        </p:par>
                        <p:par>
                          <p:cTn id="27" fill="hold">
                            <p:stCondLst>
                              <p:cond delay="5500"/>
                            </p:stCondLst>
                            <p:childTnLst>
                              <p:par>
                                <p:cTn id="28" presetID="12" presetClass="entr" presetSubtype="4" fill="hold" grpId="0" nodeType="afterEffect">
                                  <p:stCondLst>
                                    <p:cond delay="1000"/>
                                  </p:stCondLst>
                                  <p:childTnLst>
                                    <p:set>
                                      <p:cBhvr>
                                        <p:cTn id="29" dur="1" fill="hold">
                                          <p:stCondLst>
                                            <p:cond delay="0"/>
                                          </p:stCondLst>
                                        </p:cTn>
                                        <p:tgtEl>
                                          <p:spTgt spid="22">
                                            <p:txEl>
                                              <p:pRg st="1" end="1"/>
                                            </p:txEl>
                                          </p:spTgt>
                                        </p:tgtEl>
                                        <p:attrNameLst>
                                          <p:attrName>style.visibility</p:attrName>
                                        </p:attrNameLst>
                                      </p:cBhvr>
                                      <p:to>
                                        <p:strVal val="visible"/>
                                      </p:to>
                                    </p:set>
                                    <p:animEffect transition="in" filter="slide(fromBottom)">
                                      <p:cBhvr>
                                        <p:cTn id="30" dur="500"/>
                                        <p:tgtEl>
                                          <p:spTgt spid="22">
                                            <p:txEl>
                                              <p:pRg st="1" end="1"/>
                                            </p:txEl>
                                          </p:spTgt>
                                        </p:tgtEl>
                                      </p:cBhvr>
                                    </p:animEffect>
                                  </p:childTnLst>
                                </p:cTn>
                              </p:par>
                            </p:childTnLst>
                          </p:cTn>
                        </p:par>
                        <p:par>
                          <p:cTn id="31" fill="hold">
                            <p:stCondLst>
                              <p:cond delay="7000"/>
                            </p:stCondLst>
                            <p:childTnLst>
                              <p:par>
                                <p:cTn id="32" presetID="12" presetClass="entr" presetSubtype="4" fill="hold" grpId="0" nodeType="afterEffect">
                                  <p:stCondLst>
                                    <p:cond delay="1000"/>
                                  </p:stCondLst>
                                  <p:childTnLst>
                                    <p:set>
                                      <p:cBhvr>
                                        <p:cTn id="33" dur="1" fill="hold">
                                          <p:stCondLst>
                                            <p:cond delay="0"/>
                                          </p:stCondLst>
                                        </p:cTn>
                                        <p:tgtEl>
                                          <p:spTgt spid="22">
                                            <p:txEl>
                                              <p:pRg st="2" end="2"/>
                                            </p:txEl>
                                          </p:spTgt>
                                        </p:tgtEl>
                                        <p:attrNameLst>
                                          <p:attrName>style.visibility</p:attrName>
                                        </p:attrNameLst>
                                      </p:cBhvr>
                                      <p:to>
                                        <p:strVal val="visible"/>
                                      </p:to>
                                    </p:set>
                                    <p:animEffect transition="in" filter="slide(fromBottom)">
                                      <p:cBhvr>
                                        <p:cTn id="34" dur="500"/>
                                        <p:tgtEl>
                                          <p:spTgt spid="22">
                                            <p:txEl>
                                              <p:pRg st="2" end="2"/>
                                            </p:txEl>
                                          </p:spTgt>
                                        </p:tgtEl>
                                      </p:cBhvr>
                                    </p:animEffect>
                                  </p:childTnLst>
                                </p:cTn>
                              </p:par>
                            </p:childTnLst>
                          </p:cTn>
                        </p:par>
                        <p:par>
                          <p:cTn id="35" fill="hold">
                            <p:stCondLst>
                              <p:cond delay="8500"/>
                            </p:stCondLst>
                            <p:childTnLst>
                              <p:par>
                                <p:cTn id="36" presetID="12" presetClass="entr" presetSubtype="4" fill="hold" grpId="0" nodeType="afterEffect">
                                  <p:stCondLst>
                                    <p:cond delay="1000"/>
                                  </p:stCondLst>
                                  <p:childTnLst>
                                    <p:set>
                                      <p:cBhvr>
                                        <p:cTn id="37" dur="1" fill="hold">
                                          <p:stCondLst>
                                            <p:cond delay="0"/>
                                          </p:stCondLst>
                                        </p:cTn>
                                        <p:tgtEl>
                                          <p:spTgt spid="22">
                                            <p:txEl>
                                              <p:pRg st="3" end="3"/>
                                            </p:txEl>
                                          </p:spTgt>
                                        </p:tgtEl>
                                        <p:attrNameLst>
                                          <p:attrName>style.visibility</p:attrName>
                                        </p:attrNameLst>
                                      </p:cBhvr>
                                      <p:to>
                                        <p:strVal val="visible"/>
                                      </p:to>
                                    </p:set>
                                    <p:animEffect transition="in" filter="slide(fromBottom)">
                                      <p:cBhvr>
                                        <p:cTn id="38"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algn="ctr"/>
            <a:r>
              <a:rPr lang="en-US" altLang="en-US" kern="0" dirty="0" smtClean="0">
                <a:latin typeface="Tahoma" pitchFamily="34" charset="0"/>
              </a:rPr>
              <a:t>Communications Plan</a:t>
            </a:r>
          </a:p>
        </p:txBody>
      </p:sp>
      <p:sp>
        <p:nvSpPr>
          <p:cNvPr id="4" name="Rectangle 3"/>
          <p:cNvSpPr txBox="1">
            <a:spLocks noChangeArrowheads="1"/>
          </p:cNvSpPr>
          <p:nvPr/>
        </p:nvSpPr>
        <p:spPr bwMode="auto">
          <a:xfrm>
            <a:off x="314554" y="1360770"/>
            <a:ext cx="841248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a:lnSpc>
                <a:spcPct val="90000"/>
              </a:lnSpc>
            </a:pPr>
            <a:r>
              <a:rPr lang="en-US" altLang="en-US" kern="0" dirty="0" smtClean="0">
                <a:latin typeface="Tahoma" pitchFamily="34" charset="0"/>
              </a:rPr>
              <a:t>Situation analysis</a:t>
            </a:r>
          </a:p>
          <a:p>
            <a:pPr lvl="1">
              <a:lnSpc>
                <a:spcPct val="90000"/>
              </a:lnSpc>
            </a:pPr>
            <a:r>
              <a:rPr lang="en-US" altLang="en-US" kern="0" dirty="0" smtClean="0">
                <a:latin typeface="Tahoma" pitchFamily="34" charset="0"/>
              </a:rPr>
              <a:t>Changes or support required/desired and from whom </a:t>
            </a:r>
          </a:p>
          <a:p>
            <a:pPr>
              <a:lnSpc>
                <a:spcPct val="90000"/>
              </a:lnSpc>
            </a:pPr>
            <a:r>
              <a:rPr lang="en-US" altLang="en-US" kern="0" dirty="0" smtClean="0">
                <a:latin typeface="Tahoma" pitchFamily="34" charset="0"/>
              </a:rPr>
              <a:t>Target audiences</a:t>
            </a:r>
          </a:p>
          <a:p>
            <a:pPr lvl="1">
              <a:lnSpc>
                <a:spcPct val="90000"/>
              </a:lnSpc>
            </a:pPr>
            <a:r>
              <a:rPr lang="en-US" altLang="en-US" kern="0" dirty="0" smtClean="0">
                <a:latin typeface="Tahoma" pitchFamily="34" charset="0"/>
              </a:rPr>
              <a:t>Who will support</a:t>
            </a:r>
          </a:p>
          <a:p>
            <a:pPr lvl="1">
              <a:lnSpc>
                <a:spcPct val="90000"/>
              </a:lnSpc>
            </a:pPr>
            <a:r>
              <a:rPr lang="en-US" altLang="en-US" kern="0" dirty="0" smtClean="0">
                <a:latin typeface="Tahoma" pitchFamily="34" charset="0"/>
              </a:rPr>
              <a:t>Who will oppose</a:t>
            </a:r>
          </a:p>
          <a:p>
            <a:pPr>
              <a:lnSpc>
                <a:spcPct val="90000"/>
              </a:lnSpc>
            </a:pPr>
            <a:r>
              <a:rPr lang="en-US" altLang="en-US" kern="0" dirty="0" smtClean="0">
                <a:latin typeface="Tahoma" pitchFamily="34" charset="0"/>
              </a:rPr>
              <a:t>“Circles”</a:t>
            </a:r>
          </a:p>
          <a:p>
            <a:pPr lvl="1">
              <a:lnSpc>
                <a:spcPct val="90000"/>
              </a:lnSpc>
            </a:pPr>
            <a:r>
              <a:rPr lang="en-US" altLang="en-US" kern="0" dirty="0" smtClean="0">
                <a:latin typeface="Tahoma" pitchFamily="34" charset="0"/>
              </a:rPr>
              <a:t>Timing</a:t>
            </a:r>
          </a:p>
          <a:p>
            <a:pPr>
              <a:lnSpc>
                <a:spcPct val="90000"/>
              </a:lnSpc>
            </a:pPr>
            <a:r>
              <a:rPr lang="en-US" altLang="en-US" kern="0" dirty="0" smtClean="0">
                <a:latin typeface="Tahoma" pitchFamily="34" charset="0"/>
              </a:rPr>
              <a:t>Listening/refining message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33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2286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Tahoma"/>
                <a:ea typeface="+mj-ea"/>
                <a:cs typeface="Tahoma"/>
              </a:defRPr>
            </a:lvl1pPr>
            <a:lvl2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2pPr>
            <a:lvl3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3pPr>
            <a:lvl4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4pPr>
            <a:lvl5pPr algn="l" rtl="0" eaLnBrk="0" fontAlgn="base" hangingPunct="0">
              <a:spcBef>
                <a:spcPct val="0"/>
              </a:spcBef>
              <a:spcAft>
                <a:spcPct val="0"/>
              </a:spcAft>
              <a:defRPr sz="4400">
                <a:solidFill>
                  <a:schemeClr val="tx1"/>
                </a:solidFill>
                <a:latin typeface="Tahoma" charset="0"/>
                <a:ea typeface="ＭＳ Ｐゴシック" charset="0"/>
                <a:cs typeface="Tahoma" pitchFamily="34" charset="0"/>
              </a:defRPr>
            </a:lvl5pPr>
            <a:lvl6pPr marL="457200" algn="l" rtl="0" fontAlgn="base">
              <a:spcBef>
                <a:spcPct val="0"/>
              </a:spcBef>
              <a:spcAft>
                <a:spcPct val="0"/>
              </a:spcAft>
              <a:defRPr sz="4400">
                <a:solidFill>
                  <a:schemeClr val="tx1"/>
                </a:solidFill>
                <a:latin typeface="Arial" charset="0"/>
                <a:ea typeface="ＭＳ Ｐゴシック" charset="0"/>
              </a:defRPr>
            </a:lvl6pPr>
            <a:lvl7pPr marL="914400" algn="l" rtl="0" fontAlgn="base">
              <a:spcBef>
                <a:spcPct val="0"/>
              </a:spcBef>
              <a:spcAft>
                <a:spcPct val="0"/>
              </a:spcAft>
              <a:defRPr sz="4400">
                <a:solidFill>
                  <a:schemeClr val="tx1"/>
                </a:solidFill>
                <a:latin typeface="Arial" charset="0"/>
                <a:ea typeface="ＭＳ Ｐゴシック" charset="0"/>
              </a:defRPr>
            </a:lvl7pPr>
            <a:lvl8pPr marL="1371600" algn="l" rtl="0" fontAlgn="base">
              <a:spcBef>
                <a:spcPct val="0"/>
              </a:spcBef>
              <a:spcAft>
                <a:spcPct val="0"/>
              </a:spcAft>
              <a:defRPr sz="4400">
                <a:solidFill>
                  <a:schemeClr val="tx1"/>
                </a:solidFill>
                <a:latin typeface="Arial" charset="0"/>
                <a:ea typeface="ＭＳ Ｐゴシック" charset="0"/>
              </a:defRPr>
            </a:lvl8pPr>
            <a:lvl9pPr marL="1828800" algn="l" rtl="0" fontAlgn="base">
              <a:spcBef>
                <a:spcPct val="0"/>
              </a:spcBef>
              <a:spcAft>
                <a:spcPct val="0"/>
              </a:spcAft>
              <a:defRPr sz="4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Tahoma"/>
                <a:ea typeface="ＭＳ Ｐゴシック"/>
                <a:cs typeface="Tahoma"/>
              </a:rPr>
              <a:t>Communication Protocols</a:t>
            </a:r>
            <a:endParaRPr kumimoji="0" lang="en-US" sz="4400" b="0" i="0" u="none" strike="noStrike" kern="0" cap="none" spc="0" normalizeH="0" baseline="0" noProof="0" dirty="0">
              <a:ln>
                <a:noFill/>
              </a:ln>
              <a:solidFill>
                <a:srgbClr val="000000"/>
              </a:solidFill>
              <a:effectLst/>
              <a:uLnTx/>
              <a:uFillTx/>
              <a:latin typeface="Tahoma"/>
              <a:ea typeface="ＭＳ Ｐゴシック"/>
              <a:cs typeface="Tahoma"/>
            </a:endParaRPr>
          </a:p>
        </p:txBody>
      </p:sp>
      <p:sp>
        <p:nvSpPr>
          <p:cNvPr id="4" name="Content Placeholder 2"/>
          <p:cNvSpPr txBox="1">
            <a:spLocks/>
          </p:cNvSpPr>
          <p:nvPr/>
        </p:nvSpPr>
        <p:spPr bwMode="auto">
          <a:xfrm>
            <a:off x="343814" y="1371600"/>
            <a:ext cx="849538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CC63E"/>
              </a:buClr>
              <a:buSzPct val="75000"/>
              <a:buFont typeface="Wingdings" pitchFamily="2" charset="2"/>
              <a:buChar char="n"/>
              <a:defRPr sz="3200">
                <a:solidFill>
                  <a:schemeClr val="tx1"/>
                </a:solidFill>
                <a:latin typeface="Tahoma"/>
                <a:ea typeface="+mn-ea"/>
                <a:cs typeface="Tahoma"/>
              </a:defRPr>
            </a:lvl1pPr>
            <a:lvl2pPr marL="742950" indent="-285750" algn="l" rtl="0" eaLnBrk="0" fontAlgn="base" hangingPunct="0">
              <a:spcBef>
                <a:spcPct val="20000"/>
              </a:spcBef>
              <a:spcAft>
                <a:spcPct val="0"/>
              </a:spcAft>
              <a:buClr>
                <a:srgbClr val="8CC63E"/>
              </a:buClr>
              <a:buSzPct val="75000"/>
              <a:buFont typeface="Wingdings" pitchFamily="2" charset="2"/>
              <a:buChar char="¨"/>
              <a:defRPr sz="2800">
                <a:solidFill>
                  <a:schemeClr val="tx1"/>
                </a:solidFill>
                <a:latin typeface="Tahoma"/>
                <a:ea typeface="+mn-ea"/>
                <a:cs typeface="Tahoma"/>
              </a:defRPr>
            </a:lvl2pPr>
            <a:lvl3pPr marL="1143000" indent="-228600" algn="l" rtl="0" eaLnBrk="0" fontAlgn="base" hangingPunct="0">
              <a:spcBef>
                <a:spcPct val="20000"/>
              </a:spcBef>
              <a:spcAft>
                <a:spcPct val="0"/>
              </a:spcAft>
              <a:buClr>
                <a:srgbClr val="8CC63E"/>
              </a:buClr>
              <a:buSzPct val="75000"/>
              <a:buFont typeface="Wingdings" pitchFamily="2" charset="2"/>
              <a:buChar char="n"/>
              <a:defRPr sz="2400">
                <a:solidFill>
                  <a:schemeClr val="tx1"/>
                </a:solidFill>
                <a:latin typeface="Tahoma"/>
                <a:ea typeface="+mn-ea"/>
                <a:cs typeface="Tahoma"/>
              </a:defRPr>
            </a:lvl3pPr>
            <a:lvl4pPr marL="16002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4pPr>
            <a:lvl5pPr marL="2057400" indent="-228600" algn="l" rtl="0" eaLnBrk="0" fontAlgn="base" hangingPunct="0">
              <a:spcBef>
                <a:spcPct val="20000"/>
              </a:spcBef>
              <a:spcAft>
                <a:spcPct val="0"/>
              </a:spcAft>
              <a:buClr>
                <a:srgbClr val="8CC63E"/>
              </a:buClr>
              <a:buSzPct val="75000"/>
              <a:buFont typeface="Wingdings" pitchFamily="2" charset="2"/>
              <a:buChar char="§"/>
              <a:defRPr sz="2000">
                <a:solidFill>
                  <a:schemeClr val="tx1"/>
                </a:solidFill>
                <a:latin typeface="Tahoma"/>
                <a:ea typeface="+mn-ea"/>
                <a:cs typeface="Tahoma"/>
              </a:defRPr>
            </a:lvl5pPr>
            <a:lvl6pPr marL="25146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CC63E"/>
              </a:buClr>
              <a:buFont typeface="Wingdings" charset="0"/>
              <a:buChar char="§"/>
              <a:defRPr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8CC63E"/>
              </a:buClr>
              <a:buSzPct val="75000"/>
              <a:buFont typeface="Wingdings" pitchFamily="2" charset="2"/>
              <a:buNone/>
              <a:tabLst/>
              <a:defRPr/>
            </a:pPr>
            <a:r>
              <a:rPr kumimoji="0" lang="en-US" sz="3600" b="0" i="0" u="none" strike="noStrike" kern="0" cap="none" spc="0" normalizeH="0" baseline="0" noProof="0" dirty="0" smtClean="0">
                <a:ln>
                  <a:noFill/>
                </a:ln>
                <a:solidFill>
                  <a:srgbClr val="000000"/>
                </a:solidFill>
                <a:effectLst/>
                <a:uLnTx/>
                <a:uFillTx/>
                <a:latin typeface="Tahoma"/>
                <a:ea typeface="ＭＳ Ｐゴシック"/>
                <a:cs typeface="Tahoma"/>
              </a:rPr>
              <a:t>Internal / External</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Establish a protocol for notifying people when incidents occur</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Use ongoing communication modes to clarify the process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“Situation Updates”</a:t>
            </a:r>
          </a:p>
          <a:p>
            <a:pPr marL="342900" marR="0" lvl="0" indent="-342900" algn="l" defTabSz="914400" rtl="0" eaLnBrk="0" fontAlgn="base" latinLnBrk="0" hangingPunct="0">
              <a:lnSpc>
                <a:spcPct val="100000"/>
              </a:lnSpc>
              <a:spcBef>
                <a:spcPct val="20000"/>
              </a:spcBef>
              <a:spcAft>
                <a:spcPct val="0"/>
              </a:spcAft>
              <a:buClr>
                <a:srgbClr val="8CC63E"/>
              </a:buClr>
              <a:buSzPct val="75000"/>
              <a:buFont typeface="Wingdings" pitchFamily="2" charset="2"/>
              <a:buChar char="n"/>
              <a:tabLst/>
              <a:defRPr/>
            </a:pPr>
            <a:r>
              <a:rPr kumimoji="0" lang="en-US" sz="3200" b="0" i="0" u="none" strike="noStrike" kern="0" cap="none" spc="0" normalizeH="0" baseline="0" noProof="0" dirty="0" smtClean="0">
                <a:ln>
                  <a:noFill/>
                </a:ln>
                <a:solidFill>
                  <a:srgbClr val="000000"/>
                </a:solidFill>
                <a:effectLst/>
                <a:uLnTx/>
                <a:uFillTx/>
                <a:latin typeface="Tahoma"/>
                <a:ea typeface="ＭＳ Ｐゴシック"/>
                <a:cs typeface="Tahoma"/>
              </a:rPr>
              <a:t>Concentric Circles</a:t>
            </a:r>
            <a:endParaRPr kumimoji="0" lang="en-US" sz="3200" b="0" i="0" u="none" strike="noStrike" kern="0" cap="none" spc="0" normalizeH="0" baseline="0" noProof="0" dirty="0">
              <a:ln>
                <a:noFill/>
              </a:ln>
              <a:solidFill>
                <a:srgbClr val="000000"/>
              </a:solidFill>
              <a:effectLst/>
              <a:uLnTx/>
              <a:uFillTx/>
              <a:latin typeface="Tahoma"/>
              <a:ea typeface="ＭＳ Ｐゴシック"/>
              <a:cs typeface="Tahoma"/>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2012" y="6377161"/>
            <a:ext cx="1371313" cy="296882"/>
          </a:xfrm>
          <a:prstGeom prst="rect">
            <a:avLst/>
          </a:prstGeom>
        </p:spPr>
      </p:pic>
      <p:sp>
        <p:nvSpPr>
          <p:cNvPr id="6" name="Rectangle 5"/>
          <p:cNvSpPr/>
          <p:nvPr/>
        </p:nvSpPr>
        <p:spPr>
          <a:xfrm>
            <a:off x="484742" y="6377161"/>
            <a:ext cx="3128791" cy="2968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41804" y="6353522"/>
            <a:ext cx="3128791" cy="29688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719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1019</Words>
  <Application>Microsoft Office PowerPoint</Application>
  <PresentationFormat>On-screen Show (4:3)</PresentationFormat>
  <Paragraphs>239</Paragraphs>
  <Slides>27</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27</vt:i4>
      </vt:variant>
    </vt:vector>
  </HeadingPairs>
  <TitlesOfParts>
    <vt:vector size="43" baseType="lpstr">
      <vt:lpstr>ＭＳ Ｐゴシック</vt:lpstr>
      <vt:lpstr>SimSun</vt:lpstr>
      <vt:lpstr>Aharoni</vt:lpstr>
      <vt:lpstr>Arial</vt:lpstr>
      <vt:lpstr>Calibri</vt:lpstr>
      <vt:lpstr>Calibri Light</vt:lpstr>
      <vt:lpstr>Century Gothic</vt:lpstr>
      <vt:lpstr>Comic Sans MS</vt:lpstr>
      <vt:lpstr>Georgia</vt:lpstr>
      <vt:lpstr>Impact</vt:lpstr>
      <vt:lpstr>Imprint MT Shadow</vt:lpstr>
      <vt:lpstr>Tahoma</vt:lpstr>
      <vt:lpstr>Tempus Sans ITC</vt:lpstr>
      <vt:lpstr>Times New Roman</vt:lpstr>
      <vt:lpstr>Wingdings</vt:lpstr>
      <vt:lpstr>Office Theme</vt:lpstr>
      <vt:lpstr>Institute for Executive Leadership in Education  Marketing &amp; Media In Good Times and Bad: Building A Communications Plan  Module 4</vt:lpstr>
      <vt:lpstr>PowerPoint Presentation</vt:lpstr>
      <vt:lpstr>Building a Communications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Institute for Executive Leadership in Education  Marketing &amp; Media In Good Times and Bad: Building A Communications Plan  Module 4</dc:title>
  <dc:creator>Bonitatibus, Ann N</dc:creator>
  <cp:lastModifiedBy>ImTurner, Hyonchin</cp:lastModifiedBy>
  <cp:revision>5</cp:revision>
  <dcterms:modified xsi:type="dcterms:W3CDTF">2017-05-11T20:29:06Z</dcterms:modified>
</cp:coreProperties>
</file>