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1" r:id="rId4"/>
    <p:sldId id="294" r:id="rId5"/>
    <p:sldId id="302" r:id="rId6"/>
    <p:sldId id="290" r:id="rId7"/>
    <p:sldId id="295" r:id="rId8"/>
    <p:sldId id="296" r:id="rId9"/>
    <p:sldId id="297" r:id="rId10"/>
    <p:sldId id="310" r:id="rId11"/>
    <p:sldId id="308" r:id="rId12"/>
    <p:sldId id="300" r:id="rId13"/>
    <p:sldId id="287" r:id="rId14"/>
    <p:sldId id="288" r:id="rId15"/>
    <p:sldId id="303" r:id="rId16"/>
    <p:sldId id="315" r:id="rId17"/>
    <p:sldId id="268" r:id="rId18"/>
    <p:sldId id="304" r:id="rId19"/>
    <p:sldId id="260" r:id="rId20"/>
    <p:sldId id="286" r:id="rId21"/>
    <p:sldId id="289" r:id="rId22"/>
    <p:sldId id="262" r:id="rId23"/>
    <p:sldId id="312" r:id="rId24"/>
    <p:sldId id="313" r:id="rId25"/>
    <p:sldId id="306" r:id="rId26"/>
    <p:sldId id="284" r:id="rId27"/>
    <p:sldId id="311" r:id="rId28"/>
    <p:sldId id="283" r:id="rId29"/>
    <p:sldId id="307" r:id="rId30"/>
    <p:sldId id="263" r:id="rId31"/>
    <p:sldId id="314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12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onstitution.net/glossary.html%23REDRES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uralism.org/casestud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fyc.org/sites/default/files/u4/PluralismWorldviewEngagementRubric2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ugustana.edu/Documents/Intersections/Intersections_fall_2014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Interfaith Colloquium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2612481"/>
            <a:ext cx="896760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6763"/>
            <a:ext cx="8229600" cy="194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3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6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Diana </a:t>
            </a:r>
            <a:r>
              <a:rPr lang="en-US" dirty="0"/>
              <a:t>Eck</a:t>
            </a:r>
            <a:br>
              <a:rPr lang="en-US" dirty="0"/>
            </a:br>
            <a:r>
              <a:rPr lang="en-US" sz="2700" dirty="0"/>
              <a:t>http://</a:t>
            </a:r>
            <a:r>
              <a:rPr lang="en-US" sz="2700" dirty="0" err="1"/>
              <a:t>www.pluralism.org</a:t>
            </a:r>
            <a:r>
              <a:rPr lang="en-US" sz="2700" dirty="0"/>
              <a:t>/encounter/</a:t>
            </a:r>
            <a:r>
              <a:rPr lang="en-US" sz="2700" dirty="0" smtClean="0"/>
              <a:t>challenges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5825"/>
            <a:ext cx="9144000" cy="3570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 smtClean="0">
                <a:solidFill>
                  <a:srgbClr val="558ED5"/>
                </a:solidFill>
              </a:rPr>
              <a:t>Diversity </a:t>
            </a:r>
            <a:r>
              <a:rPr lang="en-US" sz="3800" dirty="0" smtClean="0"/>
              <a:t>is a fact</a:t>
            </a:r>
          </a:p>
          <a:p>
            <a:pPr marL="0" indent="0" algn="ctr">
              <a:buNone/>
            </a:pPr>
            <a:endParaRPr lang="en-US" sz="3800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r>
              <a:rPr lang="en-US" sz="3800" dirty="0" smtClean="0">
                <a:solidFill>
                  <a:srgbClr val="558ED5"/>
                </a:solidFill>
              </a:rPr>
              <a:t>Pluralism </a:t>
            </a:r>
            <a:r>
              <a:rPr lang="en-US" sz="3800" dirty="0" smtClean="0">
                <a:solidFill>
                  <a:srgbClr val="FFFFFF"/>
                </a:solidFill>
              </a:rPr>
              <a:t>is a norm or value of </a:t>
            </a:r>
            <a:r>
              <a:rPr lang="en-US" sz="3800" i="1" dirty="0" smtClean="0">
                <a:solidFill>
                  <a:srgbClr val="FFFFFF"/>
                </a:solidFill>
              </a:rPr>
              <a:t>engagement</a:t>
            </a: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9563"/>
            <a:ext cx="8229600" cy="1143000"/>
          </a:xfrm>
        </p:spPr>
        <p:txBody>
          <a:bodyPr/>
          <a:lstStyle/>
          <a:p>
            <a:r>
              <a:rPr lang="en-US" dirty="0" smtClean="0"/>
              <a:t>Going Deeper: Truth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Responses to diversity </a:t>
            </a:r>
            <a:r>
              <a:rPr lang="en-US" sz="3600" dirty="0" smtClean="0"/>
              <a:t>(truth claims)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636"/>
            <a:ext cx="8229600" cy="4394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58ED5"/>
                </a:solidFill>
              </a:rPr>
              <a:t>Exclusivism</a:t>
            </a:r>
            <a:r>
              <a:rPr lang="en-US" i="1" dirty="0" smtClean="0"/>
              <a:t>—</a:t>
            </a:r>
            <a:r>
              <a:rPr lang="en-US" dirty="0" smtClean="0"/>
              <a:t>only one belief is true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558ED5"/>
                </a:solidFill>
              </a:rPr>
              <a:t>Inclusivism</a:t>
            </a:r>
            <a:r>
              <a:rPr lang="en-US" dirty="0" smtClean="0"/>
              <a:t>—one belief is true but other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beliefs may resemble the one truth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558ED5"/>
                </a:solidFill>
              </a:rPr>
              <a:t>Universalism</a:t>
            </a:r>
            <a:r>
              <a:rPr lang="en-US" i="1" dirty="0" smtClean="0"/>
              <a:t>—</a:t>
            </a:r>
            <a:r>
              <a:rPr lang="en-US" dirty="0" smtClean="0"/>
              <a:t>all traditions are the same truth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558ED5"/>
                </a:solidFill>
              </a:rPr>
              <a:t>Syncretism</a:t>
            </a:r>
            <a:r>
              <a:rPr lang="en-US" dirty="0" smtClean="0"/>
              <a:t>—truth is assembled from many beliefs; </a:t>
            </a:r>
            <a:r>
              <a:rPr lang="en-US" i="1" dirty="0">
                <a:solidFill>
                  <a:srgbClr val="558ED5"/>
                </a:solidFill>
              </a:rPr>
              <a:t>Subjectivism</a:t>
            </a:r>
            <a:r>
              <a:rPr lang="en-US" i="1" dirty="0" smtClean="0"/>
              <a:t>—</a:t>
            </a:r>
            <a:r>
              <a:rPr lang="en-US" dirty="0" smtClean="0"/>
              <a:t>belief </a:t>
            </a:r>
            <a:r>
              <a:rPr lang="en-US" dirty="0"/>
              <a:t>is hyper-personal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558ED5"/>
                </a:solidFill>
              </a:rPr>
              <a:t>Pluralism</a:t>
            </a:r>
            <a:r>
              <a:rPr lang="en-US" i="1" dirty="0" smtClean="0"/>
              <a:t>—</a:t>
            </a:r>
            <a:r>
              <a:rPr lang="en-US" dirty="0" smtClean="0"/>
              <a:t>more than one truth is possible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566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455"/>
            <a:ext cx="8229600" cy="41237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Confrontation</a:t>
            </a:r>
          </a:p>
          <a:p>
            <a:pPr marL="0" indent="0">
              <a:buNone/>
            </a:pPr>
            <a:r>
              <a:rPr lang="en-US" dirty="0" smtClean="0"/>
              <a:t>Isolation</a:t>
            </a:r>
          </a:p>
          <a:p>
            <a:pPr marL="0" indent="0">
              <a:buNone/>
            </a:pPr>
            <a:r>
              <a:rPr lang="en-US" dirty="0" smtClean="0"/>
              <a:t>Assimilation</a:t>
            </a:r>
          </a:p>
          <a:p>
            <a:pPr marL="0" indent="0">
              <a:buNone/>
            </a:pPr>
            <a:r>
              <a:rPr lang="en-US" dirty="0" smtClean="0"/>
              <a:t>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58ED5"/>
                </a:solidFill>
              </a:rPr>
              <a:t>Connecting the Core </a:t>
            </a:r>
            <a:r>
              <a:rPr lang="en-US" b="1" dirty="0">
                <a:solidFill>
                  <a:srgbClr val="558ED5"/>
                </a:solidFill>
              </a:rPr>
              <a:t>T</a:t>
            </a:r>
            <a:r>
              <a:rPr lang="en-US" b="1" dirty="0" smtClean="0">
                <a:solidFill>
                  <a:srgbClr val="558ED5"/>
                </a:solidFill>
              </a:rPr>
              <a:t>eam</a:t>
            </a:r>
            <a:endParaRPr lang="en-US" b="1" dirty="0">
              <a:solidFill>
                <a:srgbClr val="558ED5"/>
              </a:solidFill>
            </a:endParaRPr>
          </a:p>
        </p:txBody>
      </p:sp>
      <p:pic>
        <p:nvPicPr>
          <p:cNvPr id="4" name="Content Placeholder 3" descr="IF Core Team F1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" b="6256"/>
          <a:stretch/>
        </p:blipFill>
        <p:spPr>
          <a:xfrm>
            <a:off x="839552" y="1269874"/>
            <a:ext cx="7271759" cy="5135638"/>
          </a:xfrm>
        </p:spPr>
      </p:pic>
    </p:spTree>
    <p:extLst>
      <p:ext uri="{BB962C8B-B14F-4D97-AF65-F5344CB8AC3E}">
        <p14:creationId xmlns:p14="http://schemas.microsoft.com/office/powerpoint/2010/main" val="25678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7574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pluralism, according to 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0115"/>
            <a:ext cx="8229600" cy="397604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1- 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active engagement with diversity</a:t>
            </a:r>
          </a:p>
          <a:p>
            <a:pPr marL="0" indent="0">
              <a:buNone/>
            </a:pPr>
            <a:r>
              <a:rPr lang="en-US" i="1" dirty="0" smtClean="0"/>
              <a:t>2- </a:t>
            </a:r>
            <a:r>
              <a:rPr lang="en-US" i="1" dirty="0" smtClean="0">
                <a:solidFill>
                  <a:srgbClr val="558ED5"/>
                </a:solidFill>
              </a:rPr>
              <a:t>knowledge of differences</a:t>
            </a:r>
          </a:p>
          <a:p>
            <a:pPr marL="0" indent="0">
              <a:buNone/>
            </a:pPr>
            <a:r>
              <a:rPr lang="en-US" i="1" dirty="0" smtClean="0"/>
              <a:t>3- </a:t>
            </a:r>
            <a:r>
              <a:rPr lang="en-US" i="1" dirty="0" smtClean="0">
                <a:solidFill>
                  <a:srgbClr val="558ED5"/>
                </a:solidFill>
              </a:rPr>
              <a:t>real &amp; different religious commitments</a:t>
            </a:r>
          </a:p>
          <a:p>
            <a:pPr marL="0" indent="0">
              <a:buNone/>
            </a:pPr>
            <a:r>
              <a:rPr lang="en-US" i="1" dirty="0" smtClean="0"/>
              <a:t>4- </a:t>
            </a:r>
            <a:r>
              <a:rPr lang="en-US" i="1" dirty="0" smtClean="0">
                <a:solidFill>
                  <a:srgbClr val="558ED5"/>
                </a:solidFill>
              </a:rPr>
              <a:t>based on 1</a:t>
            </a:r>
            <a:r>
              <a:rPr lang="en-US" i="1" baseline="30000" dirty="0" smtClean="0">
                <a:solidFill>
                  <a:srgbClr val="558ED5"/>
                </a:solidFill>
              </a:rPr>
              <a:t>st</a:t>
            </a:r>
            <a:r>
              <a:rPr lang="en-US" i="1" dirty="0" smtClean="0">
                <a:solidFill>
                  <a:srgbClr val="558ED5"/>
                </a:solidFill>
              </a:rPr>
              <a:t> Amendment “ground rules”</a:t>
            </a:r>
          </a:p>
          <a:p>
            <a:pPr marL="0" indent="0">
              <a:buNone/>
            </a:pPr>
            <a:r>
              <a:rPr lang="en-US" i="1" dirty="0" smtClean="0"/>
              <a:t>5- </a:t>
            </a:r>
            <a:r>
              <a:rPr lang="en-US" i="1" dirty="0" smtClean="0">
                <a:solidFill>
                  <a:srgbClr val="558ED5"/>
                </a:solidFill>
              </a:rPr>
              <a:t>constructive dialogue at “tables”</a:t>
            </a:r>
            <a:endParaRPr lang="en-US" i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5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few more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9625"/>
            <a:ext cx="8229600" cy="3846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appreciative knowledge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ttitudes • knowledge • relationships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solidarity/engagement/cooperation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53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“we </a:t>
            </a:r>
            <a:r>
              <a:rPr lang="en-US" dirty="0"/>
              <a:t>named the stages of transformation we see on our campus moving from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curiosity</a:t>
            </a:r>
            <a:r>
              <a:rPr lang="en-US" dirty="0"/>
              <a:t> to </a:t>
            </a:r>
            <a:r>
              <a:rPr lang="en-US" dirty="0">
                <a:solidFill>
                  <a:srgbClr val="558ED5"/>
                </a:solidFill>
              </a:rPr>
              <a:t>empathy</a:t>
            </a:r>
            <a:r>
              <a:rPr lang="en-US" dirty="0"/>
              <a:t>, then to </a:t>
            </a:r>
            <a:r>
              <a:rPr lang="en-US" dirty="0">
                <a:solidFill>
                  <a:srgbClr val="558ED5"/>
                </a:solidFill>
              </a:rPr>
              <a:t>civic engagement</a:t>
            </a:r>
            <a:r>
              <a:rPr lang="en-US" dirty="0"/>
              <a:t>, and finally to </a:t>
            </a:r>
            <a:r>
              <a:rPr lang="en-US" dirty="0">
                <a:solidFill>
                  <a:srgbClr val="558ED5"/>
                </a:solidFill>
              </a:rPr>
              <a:t>vulnerability</a:t>
            </a:r>
            <a:r>
              <a:rPr lang="en-US" dirty="0"/>
              <a:t>. In other words, students are </a:t>
            </a:r>
            <a:r>
              <a:rPr lang="en-US" i="1" u="sng" dirty="0"/>
              <a:t>often ready to act before they are ready to do </a:t>
            </a:r>
            <a:r>
              <a:rPr lang="en-US" dirty="0"/>
              <a:t>the deep learning that exposes their beliefs to others and makes understanding possible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1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1376"/>
            <a:ext cx="8229600" cy="1143000"/>
          </a:xfrm>
        </p:spPr>
        <p:txBody>
          <a:bodyPr/>
          <a:lstStyle/>
          <a:p>
            <a:r>
              <a:rPr lang="en-US" dirty="0" smtClean="0"/>
              <a:t>Grant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23768"/>
            <a:ext cx="8229600" cy="21023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34"/>
            <a:ext cx="8229600" cy="1143000"/>
          </a:xfrm>
        </p:spPr>
        <p:txBody>
          <a:bodyPr/>
          <a:lstStyle/>
          <a:p>
            <a:r>
              <a:rPr lang="en-US" dirty="0" smtClean="0"/>
              <a:t>Why do we use “interfaith”?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128"/>
            <a:ext cx="8686800" cy="4176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rgbClr val="558ED5"/>
                </a:solidFill>
              </a:rPr>
              <a:t>Interfaith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signifies our commitment to common life—</a:t>
            </a:r>
          </a:p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i="1" dirty="0" smtClean="0">
                <a:solidFill>
                  <a:srgbClr val="558ED5"/>
                </a:solidFill>
              </a:rPr>
              <a:t>civic purpose </a:t>
            </a:r>
            <a:r>
              <a:rPr lang="en-US" sz="3600" dirty="0" smtClean="0"/>
              <a:t>of sharing space and goals </a:t>
            </a:r>
          </a:p>
          <a:p>
            <a:pPr marL="0" indent="0">
              <a:buNone/>
            </a:pPr>
            <a:r>
              <a:rPr lang="en-US" sz="3600" dirty="0" smtClean="0"/>
              <a:t>in which all values contributing toward this purpose are welcomed and respected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129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3229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ontent &amp; character =&gt; </a:t>
            </a:r>
            <a:r>
              <a:rPr lang="en-US" i="1" dirty="0" smtClean="0"/>
              <a:t>community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(academic pursuit &amp; personal practice in relation to truth)</a:t>
            </a:r>
          </a:p>
          <a:p>
            <a:r>
              <a:rPr lang="en-US" dirty="0"/>
              <a:t>d</a:t>
            </a:r>
            <a:r>
              <a:rPr lang="en-US" dirty="0" smtClean="0"/>
              <a:t>eveloping &amp; sustaining relationships across difference</a:t>
            </a:r>
          </a:p>
          <a:p>
            <a:r>
              <a:rPr lang="en-US" dirty="0"/>
              <a:t>p</a:t>
            </a:r>
            <a:r>
              <a:rPr lang="en-US" dirty="0" smtClean="0"/>
              <a:t>ersonal reflection on the purpose of education</a:t>
            </a:r>
          </a:p>
          <a:p>
            <a:r>
              <a:rPr lang="en-US" dirty="0"/>
              <a:t>e</a:t>
            </a:r>
            <a:r>
              <a:rPr lang="en-US" dirty="0" smtClean="0"/>
              <a:t>xperiential learning</a:t>
            </a:r>
          </a:p>
          <a:p>
            <a:r>
              <a:rPr lang="en-US" dirty="0" smtClean="0"/>
              <a:t>“lead with global awareness in local settings”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0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work involves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i="1" dirty="0" smtClean="0"/>
              <a:t>critical analysis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i="1" dirty="0" smtClean="0"/>
              <a:t>personal</a:t>
            </a:r>
            <a:r>
              <a:rPr lang="en-US" i="1" dirty="0"/>
              <a:t>, interpersonal, collective, and institutional </a:t>
            </a:r>
            <a:r>
              <a:rPr lang="en-US" i="1" dirty="0" smtClean="0"/>
              <a:t>reflexivity</a:t>
            </a:r>
          </a:p>
          <a:p>
            <a:pPr marL="0" indent="0" algn="ctr">
              <a:buNone/>
            </a:pPr>
            <a:r>
              <a:rPr lang="en-US" i="1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i="1" dirty="0" smtClean="0"/>
              <a:t>leadership development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i="1" dirty="0" smtClean="0"/>
              <a:t>assessment </a:t>
            </a:r>
            <a:r>
              <a:rPr lang="en-US" i="1" dirty="0"/>
              <a:t>of power </a:t>
            </a:r>
            <a:r>
              <a:rPr lang="en-US" i="1" dirty="0" smtClean="0"/>
              <a:t>dynamics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i="1" dirty="0" smtClean="0"/>
              <a:t>strategies </a:t>
            </a:r>
            <a:r>
              <a:rPr lang="en-US" i="1" dirty="0"/>
              <a:t>for communicating the need and promise of interfaith engagement </a:t>
            </a:r>
          </a:p>
        </p:txBody>
      </p:sp>
    </p:spTree>
    <p:extLst>
      <p:ext uri="{BB962C8B-B14F-4D97-AF65-F5344CB8AC3E}">
        <p14:creationId xmlns:p14="http://schemas.microsoft.com/office/powerpoint/2010/main" val="378398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4299"/>
            <a:ext cx="8229600" cy="1143000"/>
          </a:xfrm>
        </p:spPr>
        <p:txBody>
          <a:bodyPr/>
          <a:lstStyle/>
          <a:p>
            <a:r>
              <a:rPr lang="en-US" dirty="0" smtClean="0"/>
              <a:t>Pedagogy: Practices &amp;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3" y="4187299"/>
            <a:ext cx="8686800" cy="193886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rioritize analysis, communication, self-reflection</a:t>
            </a:r>
          </a:p>
          <a:p>
            <a:r>
              <a:rPr lang="en-US" dirty="0"/>
              <a:t>d</a:t>
            </a:r>
            <a:r>
              <a:rPr lang="en-US" dirty="0" smtClean="0"/>
              <a:t>emonstrate methods of study and evaluation of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1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Congress shall make no law respecting an </a:t>
            </a:r>
            <a:r>
              <a:rPr lang="en-US" sz="4000" dirty="0">
                <a:solidFill>
                  <a:srgbClr val="558ED5"/>
                </a:solidFill>
              </a:rPr>
              <a:t>establishment</a:t>
            </a:r>
            <a:r>
              <a:rPr lang="en-US" sz="4000" dirty="0"/>
              <a:t> of religion, or prohibiting the </a:t>
            </a:r>
            <a:r>
              <a:rPr lang="en-US" sz="4000" dirty="0">
                <a:solidFill>
                  <a:srgbClr val="558ED5"/>
                </a:solidFill>
              </a:rPr>
              <a:t>free exercise </a:t>
            </a:r>
            <a:r>
              <a:rPr lang="en-US" sz="4000" dirty="0"/>
              <a:t>thereof; </a:t>
            </a:r>
            <a:endParaRPr lang="en-US" sz="4000" dirty="0" smtClean="0"/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or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abridging the freedom of speech, or of the press; or the right of the people peaceably to assemble, and to petition the Government for a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hlinkClick r:id="rId2"/>
              </a:rPr>
              <a:t>redress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of grievances.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7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freedom lived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2949222" y="2497667"/>
            <a:ext cx="3414889" cy="2229555"/>
          </a:xfrm>
          <a:prstGeom prst="round1Rect">
            <a:avLst>
              <a:gd name="adj" fmla="val 14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222" y="5545667"/>
            <a:ext cx="34148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Public Square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89889" y="2497667"/>
            <a:ext cx="296333" cy="310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89889" y="3132667"/>
            <a:ext cx="296333" cy="3668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89889" y="3894667"/>
            <a:ext cx="296333" cy="409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49222" y="2102556"/>
            <a:ext cx="465667" cy="26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24111" y="2102556"/>
            <a:ext cx="522111" cy="26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1333" y="2102556"/>
            <a:ext cx="493889" cy="26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0333" y="2102556"/>
            <a:ext cx="550334" cy="26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3737" y="2236696"/>
            <a:ext cx="620374" cy="1024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1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Orienting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Speaking and Writing in Public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Three kinds of literacy</a:t>
            </a:r>
          </a:p>
          <a:p>
            <a:pPr lvl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Content</a:t>
            </a:r>
            <a:r>
              <a:rPr lang="en-US" dirty="0"/>
              <a:t>- about religious people and interfaith cooperation</a:t>
            </a:r>
          </a:p>
          <a:p>
            <a:pPr lvl="0"/>
            <a:r>
              <a:rPr lang="en-US" dirty="0">
                <a:solidFill>
                  <a:srgbClr val="558ED5"/>
                </a:solidFill>
              </a:rPr>
              <a:t>Relational</a:t>
            </a:r>
            <a:r>
              <a:rPr lang="en-US" dirty="0"/>
              <a:t>- personal skills to engage difference and speak one’s own view</a:t>
            </a:r>
          </a:p>
          <a:p>
            <a:pPr lvl="0"/>
            <a:r>
              <a:rPr lang="en-US" dirty="0">
                <a:solidFill>
                  <a:srgbClr val="558ED5"/>
                </a:solidFill>
              </a:rPr>
              <a:t>Procedural</a:t>
            </a:r>
            <a:r>
              <a:rPr lang="en-US" dirty="0"/>
              <a:t>- knowledge of how to ask questions and evaluate sources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3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539"/>
            <a:ext cx="8229600" cy="4259624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ituating personal experience</a:t>
            </a:r>
          </a:p>
          <a:p>
            <a:r>
              <a:rPr lang="en-US" dirty="0"/>
              <a:t>d</a:t>
            </a:r>
            <a:r>
              <a:rPr lang="en-US" dirty="0" smtClean="0"/>
              <a:t>efining terms for common conversation</a:t>
            </a:r>
          </a:p>
          <a:p>
            <a:r>
              <a:rPr lang="en-US" dirty="0"/>
              <a:t>d</a:t>
            </a:r>
            <a:r>
              <a:rPr lang="en-US" dirty="0" smtClean="0"/>
              <a:t>istinguishing between truth claims and behavioral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3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http://www.pluralism.org/</a:t>
            </a:r>
            <a:r>
              <a:rPr lang="en-US" dirty="0" smtClean="0">
                <a:hlinkClick r:id="rId2"/>
              </a:rPr>
              <a:t>casestudy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civic purpose or public need?</a:t>
            </a:r>
          </a:p>
          <a:p>
            <a:pPr marL="0" indent="0">
              <a:buNone/>
            </a:pPr>
            <a:r>
              <a:rPr lang="en-US" dirty="0" smtClean="0"/>
              <a:t>How can this be framed by 1</a:t>
            </a:r>
            <a:r>
              <a:rPr lang="en-US" baseline="30000" dirty="0" smtClean="0"/>
              <a:t>st</a:t>
            </a:r>
            <a:r>
              <a:rPr lang="en-US" dirty="0" smtClean="0"/>
              <a:t> Amendment?</a:t>
            </a:r>
          </a:p>
          <a:p>
            <a:pPr marL="0" indent="0">
              <a:buNone/>
            </a:pPr>
            <a:r>
              <a:rPr lang="en-US" dirty="0" smtClean="0"/>
              <a:t>How do truth claims and behavioral patterns play out?</a:t>
            </a:r>
          </a:p>
          <a:p>
            <a:pPr marL="0" indent="0">
              <a:buNone/>
            </a:pPr>
            <a:r>
              <a:rPr lang="en-US" dirty="0" smtClean="0"/>
              <a:t>Is it possible to reconcile religious freedom and religious diversity?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Interfaith in REL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STAND ALONE CLASS SESSIONS</a:t>
            </a:r>
          </a:p>
          <a:p>
            <a:r>
              <a:rPr lang="en-US" dirty="0"/>
              <a:t>Diana Eck’s “From Diversity to Pluralism” with contemporary examples from media</a:t>
            </a:r>
          </a:p>
          <a:p>
            <a:r>
              <a:rPr lang="en-US" dirty="0" smtClean="0"/>
              <a:t>CTT, Ch. 26: “Christianity and Interreligious Dialogue” </a:t>
            </a:r>
            <a:r>
              <a:rPr lang="en-US" i="1" dirty="0" smtClean="0"/>
              <a:t>paired</a:t>
            </a:r>
            <a:r>
              <a:rPr lang="en-US" dirty="0" smtClean="0"/>
              <a:t> with primary sources on interfaith dialogue/cooperation</a:t>
            </a:r>
          </a:p>
          <a:p>
            <a:r>
              <a:rPr lang="en-US" dirty="0" smtClean="0"/>
              <a:t>Media analysis (see Rose </a:t>
            </a:r>
            <a:r>
              <a:rPr lang="en-US" dirty="0" err="1" smtClean="0"/>
              <a:t>Aslan’s</a:t>
            </a:r>
            <a:r>
              <a:rPr lang="en-US" dirty="0" smtClean="0"/>
              <a:t> assignment)</a:t>
            </a:r>
          </a:p>
          <a:p>
            <a:r>
              <a:rPr lang="en-US" dirty="0" smtClean="0"/>
              <a:t>Use Truth/Behavior distinction to analyze case studies, speeches or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1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Interfaith in REL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ACTS OF FAITH</a:t>
            </a:r>
          </a:p>
          <a:p>
            <a:r>
              <a:rPr lang="en-US" dirty="0"/>
              <a:t>e</a:t>
            </a:r>
            <a:r>
              <a:rPr lang="en-US" dirty="0" smtClean="0"/>
              <a:t>xcerpt to discuss civic goal or launch spiritual autobiography</a:t>
            </a:r>
          </a:p>
          <a:p>
            <a:r>
              <a:rPr lang="en-US" dirty="0" smtClean="0"/>
              <a:t>weekly basis as “review”</a:t>
            </a:r>
            <a:endParaRPr lang="en-US" dirty="0"/>
          </a:p>
          <a:p>
            <a:r>
              <a:rPr lang="en-US" dirty="0" smtClean="0"/>
              <a:t>unit that explores multiple dimensions in 2-3 weeks</a:t>
            </a:r>
          </a:p>
        </p:txBody>
      </p:sp>
    </p:spTree>
    <p:extLst>
      <p:ext uri="{BB962C8B-B14F-4D97-AF65-F5344CB8AC3E}">
        <p14:creationId xmlns:p14="http://schemas.microsoft.com/office/powerpoint/2010/main" val="58809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emblemblueonbl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0" y="1382848"/>
            <a:ext cx="77724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491"/>
            <a:ext cx="8229600" cy="5708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 to foster more inclusive campus community by working across all lines of religious difference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9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8453"/>
            <a:ext cx="82296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be examined for letter grades?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 argument and analysis—</a:t>
            </a:r>
          </a:p>
          <a:p>
            <a:pPr marL="0" indent="0">
              <a:buNone/>
            </a:pPr>
            <a:r>
              <a:rPr lang="en-US" sz="2400" dirty="0" smtClean="0"/>
              <a:t>e.g., Eck’s distinction between diversity/pluralism; </a:t>
            </a:r>
            <a:r>
              <a:rPr lang="en-US" sz="2400" i="1" dirty="0" smtClean="0"/>
              <a:t>Acts of Faith</a:t>
            </a:r>
            <a:r>
              <a:rPr lang="en-US" sz="2400" dirty="0" smtClean="0"/>
              <a:t>; primary documents of interfaith dialogue</a:t>
            </a:r>
          </a:p>
          <a:p>
            <a:r>
              <a:rPr lang="en-US" dirty="0" smtClean="0"/>
              <a:t>Responses to religious diversity</a:t>
            </a:r>
          </a:p>
          <a:p>
            <a:r>
              <a:rPr lang="en-US" dirty="0" smtClean="0"/>
              <a:t>Behavioral patterns</a:t>
            </a:r>
          </a:p>
          <a:p>
            <a:r>
              <a:rPr lang="en-US" dirty="0" smtClean="0"/>
              <a:t>Media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for Self-Development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http://www.ifyc.org/sites/default/files/u4/PluralismWorldviewEngagementRubric2.pdf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9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be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9118"/>
            <a:ext cx="8229600" cy="361704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VOICE</a:t>
            </a:r>
            <a:b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ENGAGE</a:t>
            </a:r>
            <a:b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4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7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9" y="0"/>
            <a:ext cx="7961101" cy="5454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9877"/>
            <a:ext cx="7772400" cy="1470025"/>
          </a:xfrm>
        </p:spPr>
        <p:txBody>
          <a:bodyPr/>
          <a:lstStyle/>
          <a:p>
            <a:endParaRPr lang="en-US" b="1" dirty="0" smtClean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92887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366FF"/>
                </a:solidFill>
              </a:rPr>
              <a:t>Alternative Tabling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7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LUNCH: engaged pluralism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My own definition of pluralism has three parts: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respect </a:t>
            </a:r>
            <a:r>
              <a:rPr lang="en-US" dirty="0"/>
              <a:t>for </a:t>
            </a:r>
            <a:r>
              <a:rPr lang="en-US" dirty="0">
                <a:solidFill>
                  <a:srgbClr val="558ED5"/>
                </a:solidFill>
              </a:rPr>
              <a:t>different identities</a:t>
            </a:r>
            <a:r>
              <a:rPr lang="en-US" dirty="0"/>
              <a:t>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558ED5"/>
                </a:solidFill>
              </a:rPr>
              <a:t>positive </a:t>
            </a:r>
            <a:r>
              <a:rPr lang="en-US" dirty="0">
                <a:solidFill>
                  <a:srgbClr val="558ED5"/>
                </a:solidFill>
              </a:rPr>
              <a:t>relationships </a:t>
            </a:r>
            <a:r>
              <a:rPr lang="en-US" dirty="0"/>
              <a:t>between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diverse </a:t>
            </a:r>
            <a:r>
              <a:rPr lang="en-US" dirty="0"/>
              <a:t>communities,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dirty="0"/>
              <a:t>a collective commitment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common good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--</a:t>
            </a:r>
            <a:r>
              <a:rPr lang="en-US" dirty="0" err="1" smtClean="0"/>
              <a:t>Eboo</a:t>
            </a:r>
            <a:r>
              <a:rPr lang="en-US" dirty="0" smtClean="0"/>
              <a:t> Patel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Interfaith</a:t>
            </a:r>
            <a:r>
              <a:rPr lang="en-US" dirty="0" smtClean="0"/>
              <a:t> at Cal Lutheran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as response to student needs</a:t>
            </a:r>
          </a:p>
          <a:p>
            <a:pPr lvl="1"/>
            <a:r>
              <a:rPr lang="en-US" dirty="0" smtClean="0"/>
              <a:t>Campus Rabbi</a:t>
            </a:r>
          </a:p>
          <a:p>
            <a:pPr lvl="1"/>
            <a:r>
              <a:rPr lang="en-US" dirty="0" smtClean="0"/>
              <a:t>Training by </a:t>
            </a:r>
            <a:r>
              <a:rPr lang="en-US" dirty="0" err="1" smtClean="0"/>
              <a:t>InterFaith</a:t>
            </a:r>
            <a:r>
              <a:rPr lang="en-US" dirty="0" smtClean="0"/>
              <a:t> Youth Core</a:t>
            </a:r>
          </a:p>
          <a:p>
            <a:r>
              <a:rPr lang="en-US" dirty="0"/>
              <a:t>Fall 2012: campus movement</a:t>
            </a:r>
          </a:p>
          <a:p>
            <a:pPr marL="0" indent="0">
              <a:buNone/>
            </a:pPr>
            <a:r>
              <a:rPr lang="en-US" i="1" dirty="0"/>
              <a:t>Interfaith </a:t>
            </a:r>
            <a:r>
              <a:rPr lang="en-US" i="1" dirty="0" smtClean="0"/>
              <a:t>Allies</a:t>
            </a:r>
          </a:p>
          <a:p>
            <a:pPr marL="0" indent="0">
              <a:buNone/>
            </a:pPr>
            <a:r>
              <a:rPr lang="en-US" sz="2400" dirty="0" smtClean="0"/>
              <a:t>•</a:t>
            </a:r>
            <a:r>
              <a:rPr lang="en-US" dirty="0" smtClean="0"/>
              <a:t>  Fall </a:t>
            </a:r>
            <a:r>
              <a:rPr lang="en-US" dirty="0"/>
              <a:t>2015: broaden &amp; deepen our </a:t>
            </a:r>
            <a:r>
              <a:rPr lang="en-US" dirty="0" smtClean="0"/>
              <a:t>commitment</a:t>
            </a:r>
          </a:p>
          <a:p>
            <a:pPr marL="0" indent="0">
              <a:buNone/>
            </a:pPr>
            <a:r>
              <a:rPr lang="en-US" sz="2800" i="1" dirty="0"/>
              <a:t>j</a:t>
            </a:r>
            <a:r>
              <a:rPr lang="en-US" sz="2800" i="1" dirty="0" smtClean="0"/>
              <a:t>ob descriptions, campus strategist, Mission &amp; Identity</a:t>
            </a:r>
            <a:endParaRPr lang="en-US" sz="2800" i="1" dirty="0"/>
          </a:p>
          <a:p>
            <a:pPr marL="0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33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350"/>
            <a:ext cx="8229600" cy="1143000"/>
          </a:xfrm>
        </p:spPr>
        <p:txBody>
          <a:bodyPr/>
          <a:lstStyle/>
          <a:p>
            <a:r>
              <a:rPr lang="en-US" dirty="0" smtClean="0"/>
              <a:t>Lutheran and Interfaith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2245"/>
            <a:ext cx="8229600" cy="14139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https://www.augustana.edu/Documents/Intersections/Intersections_fall_2014.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1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66720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“Why Interfaith Understanding is Integral to the Lutheran Tradition,” Jason A. </a:t>
            </a:r>
            <a:r>
              <a:rPr lang="en-US" dirty="0" err="1" smtClean="0"/>
              <a:t>Mahn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219"/>
            <a:ext cx="8493630" cy="3662944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ducate whole persons</a:t>
            </a:r>
          </a:p>
          <a:p>
            <a:r>
              <a:rPr lang="en-US" dirty="0"/>
              <a:t>r</a:t>
            </a:r>
            <a:r>
              <a:rPr lang="en-US" dirty="0" smtClean="0"/>
              <a:t>espond to the deep needs of the world</a:t>
            </a:r>
          </a:p>
          <a:p>
            <a:r>
              <a:rPr lang="en-US" dirty="0"/>
              <a:t>r</a:t>
            </a:r>
            <a:r>
              <a:rPr lang="en-US" dirty="0" smtClean="0"/>
              <a:t>ecognize God in others</a:t>
            </a:r>
          </a:p>
          <a:p>
            <a:r>
              <a:rPr lang="en-US" dirty="0"/>
              <a:t>w</a:t>
            </a:r>
            <a:r>
              <a:rPr lang="en-US" dirty="0" smtClean="0"/>
              <a:t>ork together for the common good</a:t>
            </a:r>
          </a:p>
          <a:p>
            <a:r>
              <a:rPr lang="en-US" dirty="0"/>
              <a:t>t</a:t>
            </a:r>
            <a:r>
              <a:rPr lang="en-US" dirty="0" smtClean="0"/>
              <a:t>ell the truth about painful realities/confess 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7256</TotalTime>
  <Words>810</Words>
  <Application>Microsoft Macintosh PowerPoint</Application>
  <PresentationFormat>On-screen Show (4:3)</PresentationFormat>
  <Paragraphs>136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 Black </vt:lpstr>
      <vt:lpstr>Interfaith Colloquium</vt:lpstr>
      <vt:lpstr>Why do we use “interfaith”?</vt:lpstr>
      <vt:lpstr>PowerPoint Presentation</vt:lpstr>
      <vt:lpstr>Learning to be together</vt:lpstr>
      <vt:lpstr>PowerPoint Presentation</vt:lpstr>
      <vt:lpstr>LUNCH: engaged pluralism</vt:lpstr>
      <vt:lpstr>Interfaith at Cal Lutheran</vt:lpstr>
      <vt:lpstr>Lutheran and Interfaith</vt:lpstr>
      <vt:lpstr>“Why Interfaith Understanding is Integral to the Lutheran Tradition,” Jason A. Mahn</vt:lpstr>
      <vt:lpstr>Common Conversation</vt:lpstr>
      <vt:lpstr>Diana Eck http://www.pluralism.org/encounter/challenges </vt:lpstr>
      <vt:lpstr>Going Deeper: Truth and Behavior</vt:lpstr>
      <vt:lpstr>Responses to diversity (truth claims)</vt:lpstr>
      <vt:lpstr>Behavioral patterns</vt:lpstr>
      <vt:lpstr>Connecting the Core Team</vt:lpstr>
      <vt:lpstr>What is pluralism, according to Eck?</vt:lpstr>
      <vt:lpstr>a few more terms</vt:lpstr>
      <vt:lpstr>PowerPoint Presentation</vt:lpstr>
      <vt:lpstr>Grant Activity</vt:lpstr>
      <vt:lpstr>Grant Proposal</vt:lpstr>
      <vt:lpstr>the work involves</vt:lpstr>
      <vt:lpstr>Pedagogy: Practices &amp; Principles</vt:lpstr>
      <vt:lpstr>1st Amendment</vt:lpstr>
      <vt:lpstr>How is this freedom lived out?</vt:lpstr>
      <vt:lpstr>Orienting aims</vt:lpstr>
      <vt:lpstr>Classroom Community</vt:lpstr>
      <vt:lpstr>Case study</vt:lpstr>
      <vt:lpstr>Models for Interfaith in REL 100</vt:lpstr>
      <vt:lpstr>Models for Interfaith in REL 100</vt:lpstr>
      <vt:lpstr>Assessment</vt:lpstr>
      <vt:lpstr>What can be examined for letter grades?</vt:lpstr>
      <vt:lpstr>Rubric for Self-Development</vt:lpstr>
    </vt:vector>
  </TitlesOfParts>
  <Company>California Lutheran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Interfaith Studies Colloquium</dc:title>
  <dc:creator>Colleen Windham-Hughes</dc:creator>
  <cp:lastModifiedBy>Colleen Windham-Hughes</cp:lastModifiedBy>
  <cp:revision>22</cp:revision>
  <dcterms:created xsi:type="dcterms:W3CDTF">2015-05-14T22:53:38Z</dcterms:created>
  <dcterms:modified xsi:type="dcterms:W3CDTF">2015-08-24T00:30:15Z</dcterms:modified>
</cp:coreProperties>
</file>