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70" r:id="rId15"/>
    <p:sldId id="274" r:id="rId16"/>
    <p:sldId id="269" r:id="rId17"/>
    <p:sldId id="272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08C106-2FFF-46C8-A024-D47E25C5DEF0}">
          <p14:sldIdLst>
            <p14:sldId id="256"/>
            <p14:sldId id="257"/>
            <p14:sldId id="258"/>
            <p14:sldId id="266"/>
            <p14:sldId id="259"/>
            <p14:sldId id="260"/>
            <p14:sldId id="261"/>
            <p14:sldId id="262"/>
            <p14:sldId id="263"/>
            <p14:sldId id="264"/>
            <p14:sldId id="267"/>
            <p14:sldId id="265"/>
            <p14:sldId id="268"/>
            <p14:sldId id="270"/>
            <p14:sldId id="274"/>
            <p14:sldId id="269"/>
            <p14:sldId id="272"/>
            <p14:sldId id="271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6A4C92"/>
    <a:srgbClr val="331E54"/>
    <a:srgbClr val="2B174B"/>
    <a:srgbClr val="553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ECB7F-C444-4769-8EB1-E47BF335E0B9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7BA96-BE00-463C-B557-7A18A636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8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331E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06932"/>
            <a:ext cx="7772400" cy="16911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spc="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391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i="1">
                <a:solidFill>
                  <a:schemeClr val="bg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sz="1000" i="0" spc="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3700" y="3454995"/>
            <a:ext cx="3276600" cy="3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78" y="6001752"/>
            <a:ext cx="1969783" cy="4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7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513"/>
            <a:ext cx="8229600" cy="7421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aseline="0">
                <a:solidFill>
                  <a:srgbClr val="331E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8256"/>
            <a:ext cx="8229600" cy="35039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5743195"/>
            <a:ext cx="8686800" cy="889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57200" y="1309688"/>
            <a:ext cx="8229600" cy="658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1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83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6A4C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" y="1451576"/>
            <a:ext cx="8069881" cy="2015829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  <a:t>EPERIBUS QUUNT </a:t>
            </a:r>
            <a:b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4000" spc="300" dirty="0" smtClean="0">
                <a:solidFill>
                  <a:srgbClr val="FFFFFF"/>
                </a:solidFill>
                <a:latin typeface="Verdana"/>
                <a:cs typeface="Verdana"/>
              </a:rPr>
              <a:t>MILIS MINTENT UTENDEM APIS REM?</a:t>
            </a:r>
            <a:endParaRPr lang="en-US" sz="4000" spc="3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8640" y="3557765"/>
            <a:ext cx="8069881" cy="15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maximil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ictation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endis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natio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fugias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verciis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eumquis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saectatibus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sitat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eaquis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simolorum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re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cuptat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laute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volor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magnis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et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quia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coriaecta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aut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evellaceaqui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nus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ducilig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nienditis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ello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mos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volestiisin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nonsenderspe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dolorum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consequas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nimperi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omnis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dundam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con non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reium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fugitatus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322228"/>
            <a:ext cx="8069618" cy="47514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256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743195"/>
            <a:ext cx="86868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331E5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lutheran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lutheran.edu/campussafet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3783"/>
            <a:ext cx="7772400" cy="2674343"/>
          </a:xfrm>
        </p:spPr>
        <p:txBody>
          <a:bodyPr>
            <a:normAutofit/>
          </a:bodyPr>
          <a:lstStyle/>
          <a:p>
            <a:r>
              <a:rPr lang="en-US" altLang="en-US" dirty="0"/>
              <a:t>CAMPUS </a:t>
            </a:r>
            <a:r>
              <a:rPr lang="en-US" altLang="en-US" dirty="0" smtClean="0"/>
              <a:t>SAFETY </a:t>
            </a:r>
            <a:r>
              <a:rPr lang="en-US" altLang="en-US" dirty="0"/>
              <a:t>DEPARTMENT ORIENTATION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2787588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March 2016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EMERGENCY NOTIFICATION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Provides </a:t>
            </a:r>
            <a:r>
              <a:rPr lang="en-US" sz="2000" dirty="0"/>
              <a:t>for text, email, voice (cell or landline phone) messaging in the event of a campus emergency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All students are required to sign </a:t>
            </a:r>
            <a:r>
              <a:rPr lang="en-US" sz="2000" dirty="0" smtClean="0"/>
              <a:t>up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2000" dirty="0" smtClean="0"/>
              <a:t>Sign up through Blackboard account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It is only affective as the accuracy of the information provided by the student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Emergency information is also available on the CLU website:  </a:t>
            </a:r>
            <a:r>
              <a:rPr lang="en-US" sz="2000" dirty="0">
                <a:hlinkClick r:id="rId2"/>
              </a:rPr>
              <a:t>www.callutheran.edu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/>
              <a:t>or by calling  (</a:t>
            </a:r>
            <a:r>
              <a:rPr lang="en-US" sz="2000" b="1" dirty="0"/>
              <a:t>866) </a:t>
            </a:r>
            <a:r>
              <a:rPr lang="en-US" sz="2000" b="1" dirty="0" smtClean="0"/>
              <a:t>258-1810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8605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</a:t>
            </a:r>
            <a:r>
              <a:rPr lang="en-US" dirty="0" smtClean="0"/>
              <a:t>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5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Mark all electronics and valuables (etching, indelible marker)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Record all serial and model numbers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Install a tracking system on computers (Bookstore has them)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Lock your valuables up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Install a computer cable lock and keep it locked down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Lock your room up, do not depend on others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Report unknown persons and allow no one to tailgate into a Residence Hall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rgbClr val="666666"/>
                </a:solidFill>
              </a:rPr>
              <a:t>Do not leave valuables visible in a vehicle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6666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“If it is expensive and left alone, it will grow legs and walk off</a:t>
            </a:r>
            <a:r>
              <a:rPr lang="en-US" sz="2000" dirty="0" smtClean="0"/>
              <a:t>”</a:t>
            </a:r>
          </a:p>
          <a:p>
            <a:r>
              <a:rPr lang="en-US" sz="2000" dirty="0"/>
              <a:t>Here are some tips to prevent loss of </a:t>
            </a:r>
            <a:r>
              <a:rPr lang="en-US" sz="2000" dirty="0" smtClean="0"/>
              <a:t>property: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06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Report missing items immediately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Photocopy all your personal documents in your purse or wallet and keep the photocopy in a safe 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Report lost ID </a:t>
            </a:r>
            <a:r>
              <a:rPr lang="en-US" altLang="en-US" sz="2400" dirty="0" smtClean="0"/>
              <a:t>card immediately</a:t>
            </a:r>
            <a:endParaRPr lang="en-US" alt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/>
              <a:t>Do not leave you room, even for a moment, unless it is </a:t>
            </a:r>
            <a:r>
              <a:rPr lang="en-US" altLang="en-US" sz="2400" dirty="0" smtClean="0"/>
              <a:t>locked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81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8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PARKING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7162"/>
            <a:ext cx="8229600" cy="4456590"/>
          </a:xfrm>
        </p:spPr>
        <p:txBody>
          <a:bodyPr>
            <a:normAutofit/>
          </a:bodyPr>
          <a:lstStyle/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All vehicles must have a current parking permit clearly displayed on the outside of the lower left side of the rear window.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Vehicles without a current parking permit are subject to citation or tow</a:t>
            </a:r>
            <a:r>
              <a:rPr lang="en-US" altLang="en-US" sz="1600" dirty="0" smtClean="0"/>
              <a:t>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Parking regulations can be found on the CLU website under Campus Safety </a:t>
            </a:r>
            <a:r>
              <a:rPr lang="en-US" altLang="en-US" sz="1600" dirty="0" smtClean="0"/>
              <a:t>(</a:t>
            </a:r>
            <a:r>
              <a:rPr lang="en-US" altLang="en-US" sz="1600" dirty="0" smtClean="0">
                <a:hlinkClick r:id="rId2"/>
              </a:rPr>
              <a:t>www.callutheran.edu/campussafety</a:t>
            </a:r>
            <a:r>
              <a:rPr lang="en-US" altLang="en-US" sz="1600" dirty="0" smtClean="0"/>
              <a:t> ) and </a:t>
            </a:r>
            <a:r>
              <a:rPr lang="en-US" altLang="en-US" sz="1600" dirty="0"/>
              <a:t>must be complied with.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Citations will be issued for violation of the CLU parking regulations and must be paid before any hold is removed from the student’s account.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Parking along a red curb, in or along a fire lane, stopping in or parking in a designated handicapped spaces without a permit, and parking in  a restricted areas are the most common citations.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/>
              <a:t>Failure to pay fines or continued violation of the campus vehicle code will result in loss of parking privileges on campus</a:t>
            </a:r>
            <a:r>
              <a:rPr lang="en-US" altLang="en-US" sz="1600" dirty="0" smtClean="0"/>
              <a:t>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1001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947889"/>
            <a:ext cx="8229601" cy="13249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Parking available in “R” lots near residence halls, or in “G” lot on North Campus (next to pool)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Resident Student parking is restricted on specific streets from </a:t>
            </a:r>
            <a:r>
              <a:rPr lang="en-US" altLang="en-US" sz="1600" dirty="0" smtClean="0"/>
              <a:t>9 </a:t>
            </a:r>
            <a:r>
              <a:rPr lang="en-US" altLang="en-US" sz="1600" dirty="0"/>
              <a:t>AM to 7 PM, Monday through Friday (academic core</a:t>
            </a:r>
            <a:r>
              <a:rPr lang="en-US" altLang="en-US" sz="1600" dirty="0" smtClean="0"/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724393"/>
            <a:ext cx="8229600" cy="8152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Visitors may park in a “G” lot without a visitor parking pass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Vehicles with CLU permits may not park in Visitor Only spaces (marked with signs)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599" y="2377384"/>
            <a:ext cx="3403107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Residential Students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455818"/>
            <a:ext cx="3403107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Commuter Students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192979"/>
            <a:ext cx="3403107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598" y="1913018"/>
            <a:ext cx="8229600" cy="4643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Parking available on campus streets (academic core) or in “G” lots</a:t>
            </a:r>
          </a:p>
        </p:txBody>
      </p:sp>
    </p:spTree>
    <p:extLst>
      <p:ext uri="{BB962C8B-B14F-4D97-AF65-F5344CB8AC3E}">
        <p14:creationId xmlns:p14="http://schemas.microsoft.com/office/powerpoint/2010/main" val="416975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5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TO REACH CAMPUS SAFETY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43456"/>
            <a:ext cx="8229600" cy="2142744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Dial </a:t>
            </a:r>
            <a:r>
              <a:rPr lang="en-US" altLang="en-US" sz="2000" dirty="0"/>
              <a:t>3-9-1-1 from any campus phone or using an outside phone (805) 493-3911.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/>
              <a:t>Dial 9-9-1-1 from any campus phone for police or fire emergency or 9-1-1 from an outside or mobile phone.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/>
              <a:t>Campus call boxes connect directly to Campus </a:t>
            </a:r>
            <a:r>
              <a:rPr lang="en-US" altLang="en-US" sz="2000" dirty="0" smtClean="0"/>
              <a:t>Safety.</a:t>
            </a:r>
            <a:endParaRPr lang="en-US" alt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For Emergencies: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86200"/>
            <a:ext cx="4762500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Non-Emergency Calls: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343400"/>
            <a:ext cx="830506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Dial 805-493-3208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215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994376"/>
            <a:ext cx="8069881" cy="2015829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5" name="Content Placeholder 4" descr="DSC_02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1863724"/>
            <a:ext cx="708025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D</a:t>
            </a:r>
            <a:r>
              <a:rPr lang="en-US" altLang="en-US" sz="1800" dirty="0" smtClean="0"/>
              <a:t>o </a:t>
            </a:r>
            <a:r>
              <a:rPr lang="en-US" altLang="en-US" sz="1800" dirty="0"/>
              <a:t>not possess police powers as outlined in Section 830 of the California Penal Code.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H</a:t>
            </a:r>
            <a:r>
              <a:rPr lang="en-US" altLang="en-US" sz="1800" dirty="0" smtClean="0"/>
              <a:t>ave </a:t>
            </a:r>
            <a:r>
              <a:rPr lang="en-US" altLang="en-US" sz="1800" dirty="0"/>
              <a:t>the authority to issue parking citations on the CLU Campus and may make arrests as a private person pursuant to Section 837 of the California Penal Code.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H</a:t>
            </a:r>
            <a:r>
              <a:rPr lang="en-US" altLang="en-US" sz="1800" dirty="0" smtClean="0"/>
              <a:t>ave </a:t>
            </a:r>
            <a:r>
              <a:rPr lang="en-US" altLang="en-US" sz="1800" dirty="0"/>
              <a:t>the authority to ask people for identification and to determine whether they have lawful business on University property.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800" dirty="0"/>
              <a:t>M</a:t>
            </a:r>
            <a:r>
              <a:rPr lang="en-US" altLang="en-US" sz="1800" dirty="0" smtClean="0"/>
              <a:t>aintain </a:t>
            </a:r>
            <a:r>
              <a:rPr lang="en-US" altLang="en-US" sz="1800" dirty="0"/>
              <a:t>a working relationship with the Thousand Oaks Police and Ventura County Sheriff ’s Department.</a:t>
            </a:r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smtClean="0"/>
              <a:t>Campus Safety Officers: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8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Vision Statement</a:t>
            </a:r>
            <a:endParaRPr lang="en-US" cap="al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557765"/>
            <a:ext cx="8069881" cy="208843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To provide the CLU student, faculty, staff, administration, and visitors a safe and secure learning and working environment by focusing on customer service, best practices, service and justice, and professional development.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2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3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 smtClean="0"/>
              <a:t>Responsibilities</a:t>
            </a:r>
            <a:endParaRPr lang="en-US" cap="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Welcome Center Operations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Campus Security and Safety Issues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Disaster Preparedness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Fire Life Safety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Environmental Safety and Regulatory Compliance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666666"/>
                </a:solidFill>
              </a:rPr>
              <a:t>OSHA Compliance </a:t>
            </a:r>
            <a:r>
              <a:rPr lang="en-US" sz="2000" dirty="0" smtClean="0">
                <a:solidFill>
                  <a:srgbClr val="666666"/>
                </a:solidFill>
              </a:rPr>
              <a:t>Oversight</a:t>
            </a:r>
            <a:endParaRPr lang="en-US" sz="2000" dirty="0">
              <a:solidFill>
                <a:srgbClr val="6666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Campus </a:t>
            </a:r>
            <a:r>
              <a:rPr lang="en-US" sz="2400" dirty="0" smtClean="0"/>
              <a:t>Safety </a:t>
            </a:r>
            <a:r>
              <a:rPr lang="en-US" sz="2400" dirty="0"/>
              <a:t>is responsible for: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9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CLU PARTNERS</a:t>
            </a:r>
            <a:endParaRPr lang="en-US" dirty="0"/>
          </a:p>
        </p:txBody>
      </p:sp>
      <p:pic>
        <p:nvPicPr>
          <p:cNvPr id="6" name="Picture 4" descr="MCj03346900000[1]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771650"/>
            <a:ext cx="18256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500" y="2493963"/>
            <a:ext cx="2923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Technology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499100" y="1808163"/>
            <a:ext cx="1841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Residence Life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38775" y="321945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Facilities Operations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62375" y="1390650"/>
            <a:ext cx="2020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Affairs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459700" y="1847850"/>
            <a:ext cx="2073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Affairs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61200" y="2493962"/>
            <a:ext cx="2771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Advancement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695575" y="3219450"/>
            <a:ext cx="11746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Athletics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394487" y="375285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Emergency Services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990975" y="3752850"/>
            <a:ext cx="365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CLU Students</a:t>
            </a:r>
          </a:p>
        </p:txBody>
      </p:sp>
    </p:spTree>
    <p:extLst>
      <p:ext uri="{BB962C8B-B14F-4D97-AF65-F5344CB8AC3E}">
        <p14:creationId xmlns:p14="http://schemas.microsoft.com/office/powerpoint/2010/main" val="7923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SAFETY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508"/>
            <a:ext cx="8229600" cy="4282730"/>
          </a:xfrm>
        </p:spPr>
        <p:txBody>
          <a:bodyPr>
            <a:norm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666666"/>
                </a:solidFill>
              </a:rPr>
              <a:t>Located </a:t>
            </a:r>
            <a:r>
              <a:rPr lang="en-US" sz="1400" dirty="0" smtClean="0">
                <a:solidFill>
                  <a:srgbClr val="666666"/>
                </a:solidFill>
              </a:rPr>
              <a:t>at the corner of Olsen Road &amp; Mt. Clef Boulevard</a:t>
            </a:r>
            <a:endParaRPr lang="en-US" sz="1400" dirty="0">
              <a:solidFill>
                <a:srgbClr val="666666"/>
              </a:solidFill>
            </a:endParaRP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Staffed by: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i="1" dirty="0" smtClean="0"/>
              <a:t>Director </a:t>
            </a:r>
            <a:r>
              <a:rPr lang="en-US" sz="1400" i="1" dirty="0"/>
              <a:t>of </a:t>
            </a:r>
            <a:r>
              <a:rPr lang="en-US" sz="1400" i="1" dirty="0" smtClean="0"/>
              <a:t>Campus Safety </a:t>
            </a:r>
            <a:endParaRPr lang="en-US" sz="1400" i="1" dirty="0"/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David Hilke</a:t>
            </a:r>
            <a:endParaRPr lang="en-US" sz="1400" dirty="0"/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i="1" dirty="0"/>
              <a:t>Assistant Director of </a:t>
            </a:r>
            <a:r>
              <a:rPr lang="en-US" sz="1400" i="1" dirty="0" smtClean="0"/>
              <a:t>Campus Safety</a:t>
            </a:r>
            <a:endParaRPr lang="en-US" sz="1400" i="1" dirty="0"/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/>
              <a:t>Craig Lightfoot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i="1" dirty="0" smtClean="0"/>
              <a:t>Campus Safety Supervisors</a:t>
            </a:r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Robert Sadeh</a:t>
            </a:r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Ray Lainez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i="1" dirty="0"/>
              <a:t>Operations Assistant</a:t>
            </a:r>
          </a:p>
          <a:p>
            <a:pPr marL="1191006" lvl="2" indent="-285750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Carmen Juarez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Campus Safety </a:t>
            </a:r>
            <a:r>
              <a:rPr lang="en-US" sz="1400" dirty="0"/>
              <a:t>Officers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Front Desk Student Workers</a:t>
            </a:r>
          </a:p>
          <a:p>
            <a:pPr marL="870966" lvl="1">
              <a:buFont typeface="Wingdings" panose="05000000000000000000" pitchFamily="2" charset="2"/>
              <a:buChar char="§"/>
              <a:defRPr/>
            </a:pPr>
            <a:r>
              <a:rPr lang="en-US" sz="1400" dirty="0" smtClean="0"/>
              <a:t>Traffic Student Workers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963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91" y="262204"/>
            <a:ext cx="8229600" cy="742184"/>
          </a:xfrm>
        </p:spPr>
        <p:txBody>
          <a:bodyPr/>
          <a:lstStyle/>
          <a:p>
            <a:r>
              <a:rPr lang="en-US" dirty="0" smtClean="0"/>
              <a:t>OFFICE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069"/>
            <a:ext cx="8229600" cy="157270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Academic Year Office Hours: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i="1" dirty="0" smtClean="0"/>
              <a:t>Monday through Thursday</a:t>
            </a:r>
            <a:r>
              <a:rPr lang="en-US" altLang="en-US" sz="1400" i="1" dirty="0"/>
              <a:t>:  </a:t>
            </a:r>
            <a:r>
              <a:rPr lang="en-US" altLang="en-US" sz="1400" dirty="0"/>
              <a:t>8 AM to </a:t>
            </a:r>
            <a:r>
              <a:rPr lang="en-US" altLang="en-US" sz="1400" dirty="0" smtClean="0"/>
              <a:t>8 </a:t>
            </a:r>
            <a:r>
              <a:rPr lang="en-US" altLang="en-US" sz="1400" dirty="0"/>
              <a:t>PM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i="1" dirty="0"/>
              <a:t>Friday:  </a:t>
            </a:r>
            <a:r>
              <a:rPr lang="en-US" altLang="en-US" sz="1400" dirty="0"/>
              <a:t>8 AM to </a:t>
            </a:r>
            <a:r>
              <a:rPr lang="en-US" altLang="en-US" sz="1400" dirty="0" smtClean="0"/>
              <a:t>5 </a:t>
            </a:r>
            <a:r>
              <a:rPr lang="en-US" altLang="en-US" sz="1400" dirty="0"/>
              <a:t>PM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i="1" dirty="0"/>
              <a:t>Saturday:  </a:t>
            </a:r>
            <a:r>
              <a:rPr lang="en-US" altLang="en-US" sz="1400" dirty="0"/>
              <a:t>9 AM to 5 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Semester Break Hours may vary, but usually are: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Monday through Friday: 8 AM – 5 PM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020929"/>
            <a:ext cx="2272684" cy="5326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007986"/>
            <a:ext cx="2272684" cy="5326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i="1" dirty="0" smtClean="0">
                <a:solidFill>
                  <a:srgbClr val="6A4C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Functions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345334"/>
            <a:ext cx="8229600" cy="25494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Campus Safety Emergency Line: (805) 493-3911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Campus Safety Business (Non-Emergency) Line: (805) 493-3208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Campus Switchboard:  (805) 492-2411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Escorting students and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Information, Directions,  Maps, and Campus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Identification card issuance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Dispatch of Campus Safety Officers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Parking Permits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400" dirty="0" smtClean="0"/>
              <a:t>Lost and Found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384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SAFETY AND SECURITY FUNCTION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Conduct investigations into criminal activity and egregious violations of university policy involving students, staff or faculty.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 smtClean="0"/>
              <a:t>C.A.R.E. (Campus Awareness, Referral and Education Team) </a:t>
            </a:r>
            <a:r>
              <a:rPr lang="en-US" altLang="en-US" sz="1600" dirty="0"/>
              <a:t>member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Operate the Emergency Notification System </a:t>
            </a:r>
            <a:r>
              <a:rPr lang="en-US" altLang="en-US" sz="1600" dirty="0" smtClean="0"/>
              <a:t>(Rave Alert)</a:t>
            </a:r>
            <a:endParaRPr lang="en-US" altLang="en-US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Cleary Act Compliance and Reporting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First Responder to medical emergencies and emergency alarms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Parking and traffic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Building access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Special Requests:  vehicle lockouts, jump starts, escort service.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Assist Residence Life (room searches, fire drills)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Emergency Preparedness Planning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1600" dirty="0"/>
              <a:t>24 hour patrol of CLU property and buildings/enforce trespass laws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Campus Safety Officers </a:t>
            </a:r>
            <a:r>
              <a:rPr lang="en-US" altLang="en-US" dirty="0"/>
              <a:t>do not possess police authority but work closely with the Thousand Oaks Police Department  in performing these functions</a:t>
            </a:r>
            <a:r>
              <a:rPr lang="en-US" alt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15967"/>
      </p:ext>
    </p:extLst>
  </p:cSld>
  <p:clrMapOvr>
    <a:masterClrMapping/>
  </p:clrMapOvr>
</p:sld>
</file>

<file path=ppt/theme/theme1.xml><?xml version="1.0" encoding="utf-8"?>
<a:theme xmlns:a="http://schemas.openxmlformats.org/drawingml/2006/main" name="CLU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>
          <a:defRPr sz="2000" b="1" i="1" dirty="0" smtClean="0">
            <a:solidFill>
              <a:srgbClr val="6A4C92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CLU-PowerPoint-Template</Template>
  <TotalTime>82</TotalTime>
  <Words>987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CLU-PowerPoint-Template</vt:lpstr>
      <vt:lpstr>CAMPUS SAFETY DEPARTMENT ORIENTATION</vt:lpstr>
      <vt:lpstr>Authority</vt:lpstr>
      <vt:lpstr>Vision Statement</vt:lpstr>
      <vt:lpstr>ABOUT THE OFFICE</vt:lpstr>
      <vt:lpstr>Responsibilities</vt:lpstr>
      <vt:lpstr>OUR CLU PARTNERS</vt:lpstr>
      <vt:lpstr>CAMPUS SAFETY STAFF</vt:lpstr>
      <vt:lpstr>OFFICE INFORMATION</vt:lpstr>
      <vt:lpstr>SAFETY AND SECURITY FUNCTION</vt:lpstr>
      <vt:lpstr>EMERGENCY NOTIFICATION SYSTEM</vt:lpstr>
      <vt:lpstr>SAFETY TIPS</vt:lpstr>
      <vt:lpstr>LOSS PREVENTION</vt:lpstr>
      <vt:lpstr>MORE TIPS</vt:lpstr>
      <vt:lpstr>PARKING INFORMATION</vt:lpstr>
      <vt:lpstr>CAMPUS PARKING</vt:lpstr>
      <vt:lpstr>PERMIT TYPES</vt:lpstr>
      <vt:lpstr>CONTACT INFORMATION</vt:lpstr>
      <vt:lpstr>HOW TO REACH CAMPUS SAFETY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Kane, Jill</dc:creator>
  <cp:lastModifiedBy>Hilke, David</cp:lastModifiedBy>
  <cp:revision>102</cp:revision>
  <dcterms:created xsi:type="dcterms:W3CDTF">2015-07-06T17:44:40Z</dcterms:created>
  <dcterms:modified xsi:type="dcterms:W3CDTF">2017-02-06T17:55:26Z</dcterms:modified>
</cp:coreProperties>
</file>