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4"/>
  </p:notesMasterIdLst>
  <p:handoutMasterIdLst>
    <p:handoutMasterId r:id="rId25"/>
  </p:handoutMasterIdLst>
  <p:sldIdLst>
    <p:sldId id="256" r:id="rId2"/>
    <p:sldId id="282" r:id="rId3"/>
    <p:sldId id="264" r:id="rId4"/>
    <p:sldId id="279" r:id="rId5"/>
    <p:sldId id="263" r:id="rId6"/>
    <p:sldId id="265" r:id="rId7"/>
    <p:sldId id="266" r:id="rId8"/>
    <p:sldId id="267" r:id="rId9"/>
    <p:sldId id="276" r:id="rId10"/>
    <p:sldId id="268" r:id="rId11"/>
    <p:sldId id="269" r:id="rId12"/>
    <p:sldId id="270" r:id="rId13"/>
    <p:sldId id="275" r:id="rId14"/>
    <p:sldId id="271" r:id="rId15"/>
    <p:sldId id="272" r:id="rId16"/>
    <p:sldId id="273" r:id="rId17"/>
    <p:sldId id="280" r:id="rId18"/>
    <p:sldId id="274" r:id="rId19"/>
    <p:sldId id="278" r:id="rId20"/>
    <p:sldId id="281" r:id="rId21"/>
    <p:sldId id="283" r:id="rId22"/>
    <p:sldId id="277" r:id="rId23"/>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E823FA2D-A646-4950-8129-4EE4186A7384}">
          <p14:sldIdLst>
            <p14:sldId id="256"/>
            <p14:sldId id="282"/>
            <p14:sldId id="264"/>
            <p14:sldId id="279"/>
            <p14:sldId id="263"/>
            <p14:sldId id="265"/>
            <p14:sldId id="266"/>
            <p14:sldId id="267"/>
            <p14:sldId id="276"/>
            <p14:sldId id="268"/>
            <p14:sldId id="269"/>
            <p14:sldId id="270"/>
            <p14:sldId id="275"/>
            <p14:sldId id="271"/>
            <p14:sldId id="272"/>
            <p14:sldId id="273"/>
            <p14:sldId id="280"/>
            <p14:sldId id="274"/>
            <p14:sldId id="278"/>
            <p14:sldId id="281"/>
            <p14:sldId id="283"/>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86" autoAdjust="0"/>
    <p:restoredTop sz="94641" autoAdjust="0"/>
  </p:normalViewPr>
  <p:slideViewPr>
    <p:cSldViewPr>
      <p:cViewPr varScale="1">
        <p:scale>
          <a:sx n="107" d="100"/>
          <a:sy n="107" d="100"/>
        </p:scale>
        <p:origin x="-1032" y="-84"/>
      </p:cViewPr>
      <p:guideLst>
        <p:guide orient="horz" pos="2160"/>
        <p:guide pos="2880"/>
      </p:guideLst>
    </p:cSldViewPr>
  </p:slideViewPr>
  <p:outlineViewPr>
    <p:cViewPr>
      <p:scale>
        <a:sx n="33" d="100"/>
        <a:sy n="33" d="100"/>
      </p:scale>
      <p:origin x="0" y="1334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3" d="100"/>
          <a:sy n="93" d="100"/>
        </p:scale>
        <p:origin x="-3000" y="-12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9B319B34-DCF5-41A1-A9CB-88B21834F14A}" type="datetimeFigureOut">
              <a:rPr lang="en-US" smtClean="0"/>
              <a:t>8/6/2014</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DC9327B1-8AF9-4CED-B244-C4D2682FFA86}" type="slidenum">
              <a:rPr lang="en-US" smtClean="0"/>
              <a:t>‹#›</a:t>
            </a:fld>
            <a:endParaRPr lang="en-US"/>
          </a:p>
        </p:txBody>
      </p:sp>
    </p:spTree>
    <p:extLst>
      <p:ext uri="{BB962C8B-B14F-4D97-AF65-F5344CB8AC3E}">
        <p14:creationId xmlns:p14="http://schemas.microsoft.com/office/powerpoint/2010/main" val="1280797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1963"/>
          </a:xfrm>
          <a:prstGeom prst="rect">
            <a:avLst/>
          </a:prstGeom>
        </p:spPr>
        <p:txBody>
          <a:bodyPr vert="horz" lIns="91440" tIns="45720" rIns="91440" bIns="45720" rtlCol="0"/>
          <a:lstStyle>
            <a:lvl1pPr algn="r">
              <a:defRPr sz="1200"/>
            </a:lvl1pPr>
          </a:lstStyle>
          <a:p>
            <a:fld id="{38A09D02-6E1E-45FD-AA6D-885EDE092A53}" type="datetimeFigureOut">
              <a:rPr lang="en-US" smtClean="0"/>
              <a:t>8/6/2014</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387850"/>
            <a:ext cx="5559425"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1963"/>
          </a:xfrm>
          <a:prstGeom prst="rect">
            <a:avLst/>
          </a:prstGeom>
        </p:spPr>
        <p:txBody>
          <a:bodyPr vert="horz" lIns="91440" tIns="45720" rIns="91440" bIns="45720" rtlCol="0" anchor="b"/>
          <a:lstStyle>
            <a:lvl1pPr algn="r">
              <a:defRPr sz="1200"/>
            </a:lvl1pPr>
          </a:lstStyle>
          <a:p>
            <a:fld id="{7FB3E314-E5A2-45CD-B7FA-3CA5CEBF83D4}" type="slidenum">
              <a:rPr lang="en-US" smtClean="0"/>
              <a:t>‹#›</a:t>
            </a:fld>
            <a:endParaRPr lang="en-US"/>
          </a:p>
        </p:txBody>
      </p:sp>
    </p:spTree>
    <p:extLst>
      <p:ext uri="{BB962C8B-B14F-4D97-AF65-F5344CB8AC3E}">
        <p14:creationId xmlns:p14="http://schemas.microsoft.com/office/powerpoint/2010/main" val="1046426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a:t>
            </a:fld>
            <a:endParaRPr lang="en-US"/>
          </a:p>
        </p:txBody>
      </p:sp>
    </p:spTree>
    <p:extLst>
      <p:ext uri="{BB962C8B-B14F-4D97-AF65-F5344CB8AC3E}">
        <p14:creationId xmlns:p14="http://schemas.microsoft.com/office/powerpoint/2010/main" val="1121083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10</a:t>
            </a:fld>
            <a:endParaRPr lang="en-US"/>
          </a:p>
        </p:txBody>
      </p:sp>
    </p:spTree>
    <p:extLst>
      <p:ext uri="{BB962C8B-B14F-4D97-AF65-F5344CB8AC3E}">
        <p14:creationId xmlns:p14="http://schemas.microsoft.com/office/powerpoint/2010/main" val="4000764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11</a:t>
            </a:fld>
            <a:endParaRPr lang="en-US"/>
          </a:p>
        </p:txBody>
      </p:sp>
    </p:spTree>
    <p:extLst>
      <p:ext uri="{BB962C8B-B14F-4D97-AF65-F5344CB8AC3E}">
        <p14:creationId xmlns:p14="http://schemas.microsoft.com/office/powerpoint/2010/main" val="20601149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12</a:t>
            </a:fld>
            <a:endParaRPr lang="en-US"/>
          </a:p>
        </p:txBody>
      </p:sp>
    </p:spTree>
    <p:extLst>
      <p:ext uri="{BB962C8B-B14F-4D97-AF65-F5344CB8AC3E}">
        <p14:creationId xmlns:p14="http://schemas.microsoft.com/office/powerpoint/2010/main" val="23457906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13</a:t>
            </a:fld>
            <a:endParaRPr lang="en-US"/>
          </a:p>
        </p:txBody>
      </p:sp>
    </p:spTree>
    <p:extLst>
      <p:ext uri="{BB962C8B-B14F-4D97-AF65-F5344CB8AC3E}">
        <p14:creationId xmlns:p14="http://schemas.microsoft.com/office/powerpoint/2010/main" val="3676309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14</a:t>
            </a:fld>
            <a:endParaRPr lang="en-US"/>
          </a:p>
        </p:txBody>
      </p:sp>
    </p:spTree>
    <p:extLst>
      <p:ext uri="{BB962C8B-B14F-4D97-AF65-F5344CB8AC3E}">
        <p14:creationId xmlns:p14="http://schemas.microsoft.com/office/powerpoint/2010/main" val="29596198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15</a:t>
            </a:fld>
            <a:endParaRPr lang="en-US"/>
          </a:p>
        </p:txBody>
      </p:sp>
    </p:spTree>
    <p:extLst>
      <p:ext uri="{BB962C8B-B14F-4D97-AF65-F5344CB8AC3E}">
        <p14:creationId xmlns:p14="http://schemas.microsoft.com/office/powerpoint/2010/main" val="179523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16</a:t>
            </a:fld>
            <a:endParaRPr lang="en-US"/>
          </a:p>
        </p:txBody>
      </p:sp>
    </p:spTree>
    <p:extLst>
      <p:ext uri="{BB962C8B-B14F-4D97-AF65-F5344CB8AC3E}">
        <p14:creationId xmlns:p14="http://schemas.microsoft.com/office/powerpoint/2010/main" val="33144487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17</a:t>
            </a:fld>
            <a:endParaRPr lang="en-US"/>
          </a:p>
        </p:txBody>
      </p:sp>
    </p:spTree>
    <p:extLst>
      <p:ext uri="{BB962C8B-B14F-4D97-AF65-F5344CB8AC3E}">
        <p14:creationId xmlns:p14="http://schemas.microsoft.com/office/powerpoint/2010/main" val="27915506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18</a:t>
            </a:fld>
            <a:endParaRPr lang="en-US"/>
          </a:p>
        </p:txBody>
      </p:sp>
    </p:spTree>
    <p:extLst>
      <p:ext uri="{BB962C8B-B14F-4D97-AF65-F5344CB8AC3E}">
        <p14:creationId xmlns:p14="http://schemas.microsoft.com/office/powerpoint/2010/main" val="41016864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19</a:t>
            </a:fld>
            <a:endParaRPr lang="en-US"/>
          </a:p>
        </p:txBody>
      </p:sp>
    </p:spTree>
    <p:extLst>
      <p:ext uri="{BB962C8B-B14F-4D97-AF65-F5344CB8AC3E}">
        <p14:creationId xmlns:p14="http://schemas.microsoft.com/office/powerpoint/2010/main" val="1103597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2</a:t>
            </a:fld>
            <a:endParaRPr lang="en-US"/>
          </a:p>
        </p:txBody>
      </p:sp>
    </p:spTree>
    <p:extLst>
      <p:ext uri="{BB962C8B-B14F-4D97-AF65-F5344CB8AC3E}">
        <p14:creationId xmlns:p14="http://schemas.microsoft.com/office/powerpoint/2010/main" val="15461913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20</a:t>
            </a:fld>
            <a:endParaRPr lang="en-US"/>
          </a:p>
        </p:txBody>
      </p:sp>
    </p:spTree>
    <p:extLst>
      <p:ext uri="{BB962C8B-B14F-4D97-AF65-F5344CB8AC3E}">
        <p14:creationId xmlns:p14="http://schemas.microsoft.com/office/powerpoint/2010/main" val="41478713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22</a:t>
            </a:fld>
            <a:endParaRPr lang="en-US"/>
          </a:p>
        </p:txBody>
      </p:sp>
    </p:spTree>
    <p:extLst>
      <p:ext uri="{BB962C8B-B14F-4D97-AF65-F5344CB8AC3E}">
        <p14:creationId xmlns:p14="http://schemas.microsoft.com/office/powerpoint/2010/main" val="2908837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3</a:t>
            </a:fld>
            <a:endParaRPr lang="en-US"/>
          </a:p>
        </p:txBody>
      </p:sp>
    </p:spTree>
    <p:extLst>
      <p:ext uri="{BB962C8B-B14F-4D97-AF65-F5344CB8AC3E}">
        <p14:creationId xmlns:p14="http://schemas.microsoft.com/office/powerpoint/2010/main" val="3575973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4</a:t>
            </a:fld>
            <a:endParaRPr lang="en-US"/>
          </a:p>
        </p:txBody>
      </p:sp>
    </p:spTree>
    <p:extLst>
      <p:ext uri="{BB962C8B-B14F-4D97-AF65-F5344CB8AC3E}">
        <p14:creationId xmlns:p14="http://schemas.microsoft.com/office/powerpoint/2010/main" val="1786664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5</a:t>
            </a:fld>
            <a:endParaRPr lang="en-US"/>
          </a:p>
        </p:txBody>
      </p:sp>
    </p:spTree>
    <p:extLst>
      <p:ext uri="{BB962C8B-B14F-4D97-AF65-F5344CB8AC3E}">
        <p14:creationId xmlns:p14="http://schemas.microsoft.com/office/powerpoint/2010/main" val="2795407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6</a:t>
            </a:fld>
            <a:endParaRPr lang="en-US"/>
          </a:p>
        </p:txBody>
      </p:sp>
    </p:spTree>
    <p:extLst>
      <p:ext uri="{BB962C8B-B14F-4D97-AF65-F5344CB8AC3E}">
        <p14:creationId xmlns:p14="http://schemas.microsoft.com/office/powerpoint/2010/main" val="4049369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7</a:t>
            </a:fld>
            <a:endParaRPr lang="en-US"/>
          </a:p>
        </p:txBody>
      </p:sp>
    </p:spTree>
    <p:extLst>
      <p:ext uri="{BB962C8B-B14F-4D97-AF65-F5344CB8AC3E}">
        <p14:creationId xmlns:p14="http://schemas.microsoft.com/office/powerpoint/2010/main" val="3501586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8</a:t>
            </a:fld>
            <a:endParaRPr lang="en-US"/>
          </a:p>
        </p:txBody>
      </p:sp>
    </p:spTree>
    <p:extLst>
      <p:ext uri="{BB962C8B-B14F-4D97-AF65-F5344CB8AC3E}">
        <p14:creationId xmlns:p14="http://schemas.microsoft.com/office/powerpoint/2010/main" val="1506336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B3E314-E5A2-45CD-B7FA-3CA5CEBF83D4}" type="slidenum">
              <a:rPr lang="en-US" smtClean="0"/>
              <a:t>9</a:t>
            </a:fld>
            <a:endParaRPr lang="en-US"/>
          </a:p>
        </p:txBody>
      </p:sp>
    </p:spTree>
    <p:extLst>
      <p:ext uri="{BB962C8B-B14F-4D97-AF65-F5344CB8AC3E}">
        <p14:creationId xmlns:p14="http://schemas.microsoft.com/office/powerpoint/2010/main" val="24499778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DB50ED3-195B-435E-9561-D323517C7928}" type="datetimeFigureOut">
              <a:rPr lang="en-US" smtClean="0"/>
              <a:pPr/>
              <a:t>8/6/2014</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276C56B-BCC6-4F8A-9428-80419A35E2C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DB50ED3-195B-435E-9561-D323517C7928}" type="datetimeFigureOut">
              <a:rPr lang="en-US" smtClean="0"/>
              <a:pPr/>
              <a:t>8/6/2014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276C56B-BCC6-4F8A-9428-80419A35E2C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7DB50ED3-195B-435E-9561-D323517C7928}" type="datetimeFigureOut">
              <a:rPr lang="en-US" smtClean="0"/>
              <a:pPr/>
              <a:t>8/6/2014</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276C56B-BCC6-4F8A-9428-80419A35E2C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DB50ED3-195B-435E-9561-D323517C7928}" type="datetimeFigureOut">
              <a:rPr lang="en-US" smtClean="0"/>
              <a:pPr/>
              <a:t>8/6/2014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276C56B-BCC6-4F8A-9428-80419A35E2C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DB50ED3-195B-435E-9561-D323517C7928}" type="datetimeFigureOut">
              <a:rPr lang="en-US" smtClean="0"/>
              <a:pPr/>
              <a:t>8/6/2014</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D276C56B-BCC6-4F8A-9428-80419A35E2C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DB50ED3-195B-435E-9561-D323517C7928}" type="datetimeFigureOut">
              <a:rPr lang="en-US" smtClean="0"/>
              <a:pPr/>
              <a:t>8/6/2014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276C56B-BCC6-4F8A-9428-80419A35E2C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DB50ED3-195B-435E-9561-D323517C7928}" type="datetimeFigureOut">
              <a:rPr lang="en-US" smtClean="0"/>
              <a:pPr/>
              <a:t>8/6/2014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276C56B-BCC6-4F8A-9428-80419A35E2C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DB50ED3-195B-435E-9561-D323517C7928}" type="datetimeFigureOut">
              <a:rPr lang="en-US" smtClean="0"/>
              <a:pPr/>
              <a:t>8/6/2014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276C56B-BCC6-4F8A-9428-80419A35E2C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7DB50ED3-195B-435E-9561-D323517C7928}" type="datetimeFigureOut">
              <a:rPr lang="en-US" smtClean="0"/>
              <a:pPr/>
              <a:t>8/6/2014</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D276C56B-BCC6-4F8A-9428-80419A35E2C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DB50ED3-195B-435E-9561-D323517C7928}" type="datetimeFigureOut">
              <a:rPr lang="en-US" smtClean="0"/>
              <a:pPr/>
              <a:t>8/6/2014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276C56B-BCC6-4F8A-9428-80419A35E2C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7DB50ED3-195B-435E-9561-D323517C7928}" type="datetimeFigureOut">
              <a:rPr lang="en-US" smtClean="0"/>
              <a:pPr/>
              <a:t>8/6/2014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276C56B-BCC6-4F8A-9428-80419A35E2CC}"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DB50ED3-195B-435E-9561-D323517C7928}" type="datetimeFigureOut">
              <a:rPr lang="en-US" smtClean="0"/>
              <a:pPr/>
              <a:t>8/6/2014</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276C56B-BCC6-4F8A-9428-80419A35E2C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Campus Sexual Violence Elimination Act  </a:t>
            </a:r>
            <a:r>
              <a:rPr lang="en-US" sz="4000" dirty="0" smtClean="0"/>
              <a:t>(S</a:t>
            </a:r>
            <a:r>
              <a:rPr lang="en-US" sz="2800" dirty="0" smtClean="0"/>
              <a:t>A</a:t>
            </a:r>
            <a:r>
              <a:rPr lang="en-US" sz="4000" dirty="0" smtClean="0"/>
              <a:t>VE)</a:t>
            </a:r>
            <a:endParaRPr lang="en-US" dirty="0"/>
          </a:p>
        </p:txBody>
      </p:sp>
      <p:sp>
        <p:nvSpPr>
          <p:cNvPr id="3" name="Subtitle 2"/>
          <p:cNvSpPr>
            <a:spLocks noGrp="1"/>
          </p:cNvSpPr>
          <p:nvPr>
            <p:ph type="subTitle" idx="1"/>
          </p:nvPr>
        </p:nvSpPr>
        <p:spPr/>
        <p:txBody>
          <a:bodyPr>
            <a:noAutofit/>
          </a:bodyPr>
          <a:lstStyle/>
          <a:p>
            <a:r>
              <a:rPr lang="en-US" sz="4400" dirty="0"/>
              <a:t>C</a:t>
            </a:r>
            <a:r>
              <a:rPr lang="en-US" sz="4400" dirty="0" smtClean="0"/>
              <a:t>alifornia </a:t>
            </a:r>
            <a:r>
              <a:rPr lang="en-US" sz="4400" dirty="0" smtClean="0"/>
              <a:t>Lutheran University </a:t>
            </a:r>
          </a:p>
        </p:txBody>
      </p:sp>
    </p:spTree>
    <p:extLst>
      <p:ext uri="{BB962C8B-B14F-4D97-AF65-F5344CB8AC3E}">
        <p14:creationId xmlns:p14="http://schemas.microsoft.com/office/powerpoint/2010/main" val="717421328"/>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Prevention and awareness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are signs </a:t>
            </a:r>
            <a:r>
              <a:rPr lang="en-US" dirty="0" smtClean="0"/>
              <a:t>to look for, as a victim or </a:t>
            </a:r>
            <a:r>
              <a:rPr lang="en-US" dirty="0" smtClean="0"/>
              <a:t>observer, that may be found in the perpetrator:</a:t>
            </a:r>
            <a:endParaRPr lang="en-US" dirty="0" smtClean="0"/>
          </a:p>
          <a:p>
            <a:pPr lvl="1"/>
            <a:r>
              <a:rPr lang="en-US" dirty="0" smtClean="0">
                <a:solidFill>
                  <a:schemeClr val="tx1"/>
                </a:solidFill>
              </a:rPr>
              <a:t>Extreme Jealousy</a:t>
            </a:r>
          </a:p>
          <a:p>
            <a:pPr lvl="2"/>
            <a:r>
              <a:rPr lang="en-US" dirty="0" smtClean="0"/>
              <a:t>Signs the perpetrator’s  insecurity</a:t>
            </a:r>
            <a:endParaRPr lang="en-US" dirty="0" smtClean="0"/>
          </a:p>
          <a:p>
            <a:pPr lvl="2"/>
            <a:r>
              <a:rPr lang="en-US" dirty="0" smtClean="0"/>
              <a:t>Over possessive, checking on whereabouts constantly or calling </a:t>
            </a:r>
            <a:r>
              <a:rPr lang="en-US" dirty="0" smtClean="0"/>
              <a:t> the victim several </a:t>
            </a:r>
            <a:r>
              <a:rPr lang="en-US" dirty="0" smtClean="0"/>
              <a:t>times a day at inappropriate hours</a:t>
            </a:r>
          </a:p>
          <a:p>
            <a:pPr lvl="2"/>
            <a:r>
              <a:rPr lang="en-US" dirty="0" smtClean="0"/>
              <a:t>Keeping the victim from maintaining </a:t>
            </a:r>
            <a:r>
              <a:rPr lang="en-US" dirty="0" smtClean="0"/>
              <a:t>friendships with others</a:t>
            </a:r>
            <a:endParaRPr lang="en-US" dirty="0" smtClean="0"/>
          </a:p>
          <a:p>
            <a:pPr lvl="2"/>
            <a:r>
              <a:rPr lang="en-US" dirty="0" smtClean="0"/>
              <a:t>Overly </a:t>
            </a:r>
            <a:r>
              <a:rPr lang="en-US" dirty="0" smtClean="0"/>
              <a:t>controlling of the victims activities and behavior</a:t>
            </a:r>
            <a:endParaRPr lang="en-US" dirty="0" smtClean="0"/>
          </a:p>
          <a:p>
            <a:pPr lvl="1"/>
            <a:r>
              <a:rPr lang="en-US" dirty="0" smtClean="0">
                <a:solidFill>
                  <a:schemeClr val="tx1"/>
                </a:solidFill>
              </a:rPr>
              <a:t>Controlling Behavior</a:t>
            </a:r>
          </a:p>
          <a:p>
            <a:pPr lvl="2"/>
            <a:r>
              <a:rPr lang="en-US" dirty="0" smtClean="0"/>
              <a:t>Anger when not knowing where victim has been or is home late</a:t>
            </a:r>
          </a:p>
          <a:p>
            <a:pPr lvl="2"/>
            <a:r>
              <a:rPr lang="en-US" dirty="0" smtClean="0"/>
              <a:t>Start to question </a:t>
            </a:r>
            <a:r>
              <a:rPr lang="en-US" dirty="0" smtClean="0"/>
              <a:t>the victim</a:t>
            </a:r>
            <a:r>
              <a:rPr lang="en-US" dirty="0" smtClean="0"/>
              <a:t>; restricting privileges such as access to a car, money or phone</a:t>
            </a:r>
          </a:p>
          <a:p>
            <a:pPr marL="530352" lvl="2" indent="0">
              <a:buNone/>
            </a:pPr>
            <a:endParaRPr lang="en-US" dirty="0" smtClean="0"/>
          </a:p>
          <a:p>
            <a:pPr lvl="2"/>
            <a:endParaRPr lang="en-US" dirty="0" smtClean="0"/>
          </a:p>
        </p:txBody>
      </p:sp>
    </p:spTree>
    <p:extLst>
      <p:ext uri="{BB962C8B-B14F-4D97-AF65-F5344CB8AC3E}">
        <p14:creationId xmlns:p14="http://schemas.microsoft.com/office/powerpoint/2010/main" val="4078066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7239000" cy="60960"/>
          </a:xfrm>
        </p:spPr>
        <p:txBody>
          <a:bodyPr>
            <a:normAutofit fontScale="90000"/>
          </a:bodyPr>
          <a:lstStyle/>
          <a:p>
            <a:pPr algn="ctr"/>
            <a:r>
              <a:rPr lang="en-US" dirty="0" smtClean="0"/>
              <a:t>Prevention and awareness Continued</a:t>
            </a:r>
            <a:endParaRPr lang="en-US" dirty="0"/>
          </a:p>
        </p:txBody>
      </p:sp>
      <p:sp>
        <p:nvSpPr>
          <p:cNvPr id="3" name="Content Placeholder 2"/>
          <p:cNvSpPr>
            <a:spLocks noGrp="1"/>
          </p:cNvSpPr>
          <p:nvPr>
            <p:ph idx="1"/>
          </p:nvPr>
        </p:nvSpPr>
        <p:spPr>
          <a:xfrm>
            <a:off x="457200" y="1219200"/>
            <a:ext cx="7239000" cy="5236536"/>
          </a:xfrm>
        </p:spPr>
        <p:txBody>
          <a:bodyPr/>
          <a:lstStyle/>
          <a:p>
            <a:pPr lvl="1"/>
            <a:endParaRPr lang="en-US" dirty="0" smtClean="0">
              <a:solidFill>
                <a:schemeClr val="tx1"/>
              </a:solidFill>
            </a:endParaRPr>
          </a:p>
          <a:p>
            <a:pPr lvl="1"/>
            <a:r>
              <a:rPr lang="en-US" dirty="0" smtClean="0">
                <a:solidFill>
                  <a:schemeClr val="tx1"/>
                </a:solidFill>
              </a:rPr>
              <a:t>Perpetrator becomes quickly</a:t>
            </a:r>
            <a:r>
              <a:rPr lang="en-US" dirty="0" smtClean="0">
                <a:solidFill>
                  <a:schemeClr val="tx1"/>
                </a:solidFill>
              </a:rPr>
              <a:t> i</a:t>
            </a:r>
            <a:r>
              <a:rPr lang="en-US" dirty="0" smtClean="0">
                <a:solidFill>
                  <a:schemeClr val="tx1"/>
                </a:solidFill>
              </a:rPr>
              <a:t>nvolvement </a:t>
            </a:r>
            <a:r>
              <a:rPr lang="en-US" dirty="0" smtClean="0">
                <a:solidFill>
                  <a:schemeClr val="tx1"/>
                </a:solidFill>
              </a:rPr>
              <a:t>with </a:t>
            </a:r>
            <a:r>
              <a:rPr lang="en-US" dirty="0" smtClean="0">
                <a:solidFill>
                  <a:schemeClr val="tx1"/>
                </a:solidFill>
              </a:rPr>
              <a:t>victim and</a:t>
            </a:r>
            <a:endParaRPr lang="en-US" dirty="0" smtClean="0">
              <a:solidFill>
                <a:schemeClr val="tx1"/>
              </a:solidFill>
            </a:endParaRPr>
          </a:p>
          <a:p>
            <a:pPr lvl="2"/>
            <a:r>
              <a:rPr lang="en-US" dirty="0" smtClean="0"/>
              <a:t>Needs the </a:t>
            </a:r>
            <a:r>
              <a:rPr lang="en-US" dirty="0" smtClean="0"/>
              <a:t>victim for self-assurance and validation</a:t>
            </a:r>
          </a:p>
          <a:p>
            <a:pPr lvl="2"/>
            <a:r>
              <a:rPr lang="en-US" dirty="0" smtClean="0"/>
              <a:t>Needs a r</a:t>
            </a:r>
            <a:r>
              <a:rPr lang="en-US" dirty="0" smtClean="0"/>
              <a:t>elationship </a:t>
            </a:r>
            <a:r>
              <a:rPr lang="en-US" dirty="0" smtClean="0"/>
              <a:t>with someone who makes them feel loved and will be loyal to them</a:t>
            </a:r>
          </a:p>
          <a:p>
            <a:pPr lvl="2"/>
            <a:r>
              <a:rPr lang="en-US" dirty="0" smtClean="0"/>
              <a:t>Only knew the victim for </a:t>
            </a:r>
            <a:r>
              <a:rPr lang="en-US" dirty="0" smtClean="0"/>
              <a:t>a few months before the start of a serious relationship </a:t>
            </a:r>
          </a:p>
          <a:p>
            <a:pPr lvl="1"/>
            <a:r>
              <a:rPr lang="en-US" dirty="0" smtClean="0">
                <a:solidFill>
                  <a:schemeClr val="tx1"/>
                </a:solidFill>
              </a:rPr>
              <a:t>Unrealistic </a:t>
            </a:r>
            <a:r>
              <a:rPr lang="en-US" dirty="0" smtClean="0">
                <a:solidFill>
                  <a:schemeClr val="tx1"/>
                </a:solidFill>
              </a:rPr>
              <a:t>Expectations </a:t>
            </a:r>
            <a:endParaRPr lang="en-US" dirty="0" smtClean="0">
              <a:solidFill>
                <a:schemeClr val="tx1"/>
              </a:solidFill>
            </a:endParaRPr>
          </a:p>
          <a:p>
            <a:pPr lvl="2"/>
            <a:r>
              <a:rPr lang="en-US" dirty="0" smtClean="0"/>
              <a:t>Perpetrator  </a:t>
            </a:r>
            <a:r>
              <a:rPr lang="en-US" dirty="0" smtClean="0"/>
              <a:t>wants victim to be perfect</a:t>
            </a:r>
          </a:p>
          <a:p>
            <a:pPr lvl="2"/>
            <a:r>
              <a:rPr lang="en-US" dirty="0" smtClean="0"/>
              <a:t>Compares relationship to those in movies and blames victim if expectations not met</a:t>
            </a:r>
          </a:p>
          <a:p>
            <a:pPr lvl="2"/>
            <a:r>
              <a:rPr lang="en-US" dirty="0" smtClean="0"/>
              <a:t>Victim expected to change anything about self that </a:t>
            </a:r>
            <a:r>
              <a:rPr lang="en-US" dirty="0" smtClean="0"/>
              <a:t>perpetrator</a:t>
            </a:r>
            <a:r>
              <a:rPr lang="en-US" dirty="0" smtClean="0"/>
              <a:t> </a:t>
            </a:r>
            <a:r>
              <a:rPr lang="en-US" dirty="0" smtClean="0"/>
              <a:t>sees fit.  </a:t>
            </a:r>
          </a:p>
          <a:p>
            <a:pPr lvl="2"/>
            <a:endParaRPr lang="en-US" dirty="0" smtClean="0"/>
          </a:p>
        </p:txBody>
      </p:sp>
    </p:spTree>
    <p:extLst>
      <p:ext uri="{BB962C8B-B14F-4D97-AF65-F5344CB8AC3E}">
        <p14:creationId xmlns:p14="http://schemas.microsoft.com/office/powerpoint/2010/main" val="2544180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Intervention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you are an observer there are things you can </a:t>
            </a:r>
            <a:r>
              <a:rPr lang="en-US" dirty="0" smtClean="0"/>
              <a:t>do: </a:t>
            </a:r>
            <a:endParaRPr lang="en-US" dirty="0" smtClean="0"/>
          </a:p>
          <a:p>
            <a:pPr lvl="1"/>
            <a:r>
              <a:rPr lang="en-US" dirty="0" smtClean="0">
                <a:solidFill>
                  <a:schemeClr val="tx1"/>
                </a:solidFill>
              </a:rPr>
              <a:t>Call 9-1-1 if you observe an assault or battery in progress; be a good witness</a:t>
            </a:r>
          </a:p>
          <a:p>
            <a:pPr lvl="2"/>
            <a:r>
              <a:rPr lang="en-US" dirty="0" smtClean="0"/>
              <a:t>Yelling or calling out may stop the incident; need to look at the environment you are </a:t>
            </a:r>
            <a:r>
              <a:rPr lang="en-US" dirty="0" smtClean="0"/>
              <a:t>in when </a:t>
            </a:r>
            <a:r>
              <a:rPr lang="en-US" dirty="0" err="1" smtClean="0"/>
              <a:t>interveining</a:t>
            </a:r>
            <a:endParaRPr lang="en-US" dirty="0" smtClean="0">
              <a:solidFill>
                <a:schemeClr val="tx1"/>
              </a:solidFill>
            </a:endParaRPr>
          </a:p>
          <a:p>
            <a:pPr lvl="2"/>
            <a:r>
              <a:rPr lang="en-US" dirty="0" smtClean="0"/>
              <a:t>On the CLU Campus, notify Campus Safety after calling 9-1-1</a:t>
            </a:r>
          </a:p>
          <a:p>
            <a:pPr lvl="1"/>
            <a:r>
              <a:rPr lang="en-US" dirty="0" smtClean="0">
                <a:solidFill>
                  <a:schemeClr val="tx1"/>
                </a:solidFill>
              </a:rPr>
              <a:t>If you are aware of a sexual assault, dating or domestic violence, or stalking on the CLU Campus, notify Campus Safety immediately</a:t>
            </a:r>
          </a:p>
          <a:p>
            <a:pPr lvl="1"/>
            <a:r>
              <a:rPr lang="en-US" dirty="0" smtClean="0">
                <a:solidFill>
                  <a:schemeClr val="tx1"/>
                </a:solidFill>
              </a:rPr>
              <a:t>Let the victim know you are there to help and provide support</a:t>
            </a:r>
          </a:p>
          <a:p>
            <a:pPr lvl="1"/>
            <a:r>
              <a:rPr lang="en-US" dirty="0" smtClean="0">
                <a:solidFill>
                  <a:schemeClr val="tx1"/>
                </a:solidFill>
              </a:rPr>
              <a:t>Know </a:t>
            </a:r>
            <a:r>
              <a:rPr lang="en-US" dirty="0" smtClean="0">
                <a:solidFill>
                  <a:schemeClr val="tx1"/>
                </a:solidFill>
              </a:rPr>
              <a:t>what resources </a:t>
            </a:r>
            <a:r>
              <a:rPr lang="en-US" dirty="0" smtClean="0">
                <a:solidFill>
                  <a:schemeClr val="tx1"/>
                </a:solidFill>
              </a:rPr>
              <a:t>are available to the victim </a:t>
            </a:r>
          </a:p>
          <a:p>
            <a:pPr lvl="2"/>
            <a:endParaRPr lang="en-US" dirty="0" smtClean="0"/>
          </a:p>
        </p:txBody>
      </p:sp>
    </p:spTree>
    <p:extLst>
      <p:ext uri="{BB962C8B-B14F-4D97-AF65-F5344CB8AC3E}">
        <p14:creationId xmlns:p14="http://schemas.microsoft.com/office/powerpoint/2010/main" val="1376587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If you are a victim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Let your friends and family help you</a:t>
            </a:r>
          </a:p>
          <a:p>
            <a:pPr lvl="1"/>
            <a:r>
              <a:rPr lang="en-US" dirty="0" smtClean="0">
                <a:solidFill>
                  <a:schemeClr val="tx1"/>
                </a:solidFill>
              </a:rPr>
              <a:t>Confide in someone you trust</a:t>
            </a:r>
          </a:p>
          <a:p>
            <a:pPr lvl="1"/>
            <a:r>
              <a:rPr lang="en-US" dirty="0" smtClean="0">
                <a:solidFill>
                  <a:schemeClr val="tx1"/>
                </a:solidFill>
              </a:rPr>
              <a:t>Share with someone who can support you through the process of getting help</a:t>
            </a:r>
          </a:p>
          <a:p>
            <a:pPr lvl="1"/>
            <a:r>
              <a:rPr lang="en-US" dirty="0" smtClean="0">
                <a:solidFill>
                  <a:schemeClr val="tx1"/>
                </a:solidFill>
              </a:rPr>
              <a:t>Make decisions based on your comfort level</a:t>
            </a:r>
          </a:p>
          <a:p>
            <a:r>
              <a:rPr lang="en-US" dirty="0" smtClean="0"/>
              <a:t>Call the police or </a:t>
            </a:r>
            <a:r>
              <a:rPr lang="en-US" dirty="0" smtClean="0"/>
              <a:t>sheriff for assistance and resources</a:t>
            </a:r>
            <a:endParaRPr lang="en-US" dirty="0" smtClean="0"/>
          </a:p>
          <a:p>
            <a:r>
              <a:rPr lang="en-US" dirty="0" smtClean="0"/>
              <a:t>Seek Professional Assistance</a:t>
            </a:r>
          </a:p>
          <a:p>
            <a:r>
              <a:rPr lang="en-US" dirty="0" smtClean="0"/>
              <a:t>Develop a personal safety plan</a:t>
            </a:r>
          </a:p>
          <a:p>
            <a:pPr lvl="1"/>
            <a:r>
              <a:rPr lang="en-US" dirty="0" smtClean="0">
                <a:solidFill>
                  <a:schemeClr val="tx1"/>
                </a:solidFill>
              </a:rPr>
              <a:t>Family and friends who can offer shelter</a:t>
            </a:r>
          </a:p>
          <a:p>
            <a:pPr lvl="1"/>
            <a:r>
              <a:rPr lang="en-US" dirty="0" smtClean="0">
                <a:solidFill>
                  <a:schemeClr val="tx1"/>
                </a:solidFill>
              </a:rPr>
              <a:t>What I will need to have with me</a:t>
            </a:r>
          </a:p>
          <a:p>
            <a:pPr lvl="1"/>
            <a:r>
              <a:rPr lang="en-US" dirty="0" smtClean="0">
                <a:solidFill>
                  <a:schemeClr val="tx1"/>
                </a:solidFill>
              </a:rPr>
              <a:t>Taking your children</a:t>
            </a:r>
          </a:p>
          <a:p>
            <a:r>
              <a:rPr lang="en-US" dirty="0" smtClean="0"/>
              <a:t>Whether it occurs on or off campus, CLU has a resource package available to assist you.</a:t>
            </a:r>
            <a:endParaRPr lang="en-US" dirty="0"/>
          </a:p>
        </p:txBody>
      </p:sp>
    </p:spTree>
    <p:extLst>
      <p:ext uri="{BB962C8B-B14F-4D97-AF65-F5344CB8AC3E}">
        <p14:creationId xmlns:p14="http://schemas.microsoft.com/office/powerpoint/2010/main" val="3070238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Campus Security </a:t>
            </a:r>
            <a:r>
              <a:rPr lang="en-US" dirty="0" smtClean="0"/>
              <a:t>Authorities (CSA)</a:t>
            </a:r>
            <a:endParaRPr lang="en-US" dirty="0"/>
          </a:p>
        </p:txBody>
      </p:sp>
      <p:sp>
        <p:nvSpPr>
          <p:cNvPr id="3" name="Content Placeholder 2"/>
          <p:cNvSpPr>
            <a:spLocks noGrp="1"/>
          </p:cNvSpPr>
          <p:nvPr>
            <p:ph idx="1"/>
          </p:nvPr>
        </p:nvSpPr>
        <p:spPr/>
        <p:txBody>
          <a:bodyPr>
            <a:normAutofit lnSpcReduction="10000"/>
          </a:bodyPr>
          <a:lstStyle/>
          <a:p>
            <a:pPr lvl="1"/>
            <a:r>
              <a:rPr lang="en-US" sz="3200" dirty="0" smtClean="0">
                <a:solidFill>
                  <a:schemeClr val="tx1"/>
                </a:solidFill>
              </a:rPr>
              <a:t>Definition: </a:t>
            </a:r>
            <a:r>
              <a:rPr lang="en-US" sz="3200" dirty="0" smtClean="0">
                <a:solidFill>
                  <a:schemeClr val="tx1"/>
                </a:solidFill>
              </a:rPr>
              <a:t>Any </a:t>
            </a:r>
            <a:r>
              <a:rPr lang="en-US" sz="3200" dirty="0">
                <a:solidFill>
                  <a:schemeClr val="tx1"/>
                </a:solidFill>
              </a:rPr>
              <a:t>official </a:t>
            </a:r>
            <a:r>
              <a:rPr lang="en-US" sz="3200" dirty="0" smtClean="0">
                <a:solidFill>
                  <a:schemeClr val="tx1"/>
                </a:solidFill>
              </a:rPr>
              <a:t>of CLU who </a:t>
            </a:r>
            <a:r>
              <a:rPr lang="en-US" sz="3200" dirty="0">
                <a:solidFill>
                  <a:schemeClr val="tx1"/>
                </a:solidFill>
              </a:rPr>
              <a:t>has significant responsibility for student and campus activities, including, but not limited to, student housing, student discipline, and campus judicial proceedings</a:t>
            </a:r>
            <a:r>
              <a:rPr lang="en-US" sz="3200" dirty="0" smtClean="0">
                <a:solidFill>
                  <a:schemeClr val="tx1"/>
                </a:solidFill>
              </a:rPr>
              <a:t>.</a:t>
            </a:r>
          </a:p>
          <a:p>
            <a:pPr lvl="1"/>
            <a:r>
              <a:rPr lang="en-US" sz="3200" dirty="0" smtClean="0">
                <a:solidFill>
                  <a:schemeClr val="tx1"/>
                </a:solidFill>
              </a:rPr>
              <a:t>This is important to know as you may not currently be a CSA but you may be in the future.</a:t>
            </a:r>
            <a:endParaRPr lang="en-US" sz="3200" dirty="0"/>
          </a:p>
        </p:txBody>
      </p:sp>
    </p:spTree>
    <p:extLst>
      <p:ext uri="{BB962C8B-B14F-4D97-AF65-F5344CB8AC3E}">
        <p14:creationId xmlns:p14="http://schemas.microsoft.com/office/powerpoint/2010/main" val="523603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7239000" cy="1143000"/>
          </a:xfrm>
        </p:spPr>
        <p:txBody>
          <a:bodyPr>
            <a:normAutofit/>
          </a:bodyPr>
          <a:lstStyle/>
          <a:p>
            <a:pPr algn="ctr"/>
            <a:r>
              <a:rPr lang="en-US" sz="2400" dirty="0" smtClean="0"/>
              <a:t>Who are </a:t>
            </a:r>
            <a:r>
              <a:rPr lang="en-US" sz="2400" dirty="0" smtClean="0"/>
              <a:t>CLU’s Campus Security Authorities</a:t>
            </a:r>
            <a:endParaRPr lang="en-US" sz="2400" dirty="0"/>
          </a:p>
        </p:txBody>
      </p:sp>
      <p:sp>
        <p:nvSpPr>
          <p:cNvPr id="3" name="Content Placeholder 2"/>
          <p:cNvSpPr>
            <a:spLocks noGrp="1"/>
          </p:cNvSpPr>
          <p:nvPr>
            <p:ph idx="1"/>
          </p:nvPr>
        </p:nvSpPr>
        <p:spPr>
          <a:xfrm>
            <a:off x="457200" y="533400"/>
            <a:ext cx="7239000" cy="5922336"/>
          </a:xfrm>
        </p:spPr>
        <p:txBody>
          <a:bodyPr>
            <a:normAutofit fontScale="85000" lnSpcReduction="20000"/>
          </a:bodyPr>
          <a:lstStyle/>
          <a:p>
            <a:r>
              <a:rPr lang="en-US" dirty="0" smtClean="0"/>
              <a:t>Campus </a:t>
            </a:r>
            <a:r>
              <a:rPr lang="en-US" dirty="0" smtClean="0"/>
              <a:t>Safety Staff</a:t>
            </a:r>
            <a:endParaRPr lang="en-US" dirty="0"/>
          </a:p>
          <a:p>
            <a:pPr lvl="0"/>
            <a:r>
              <a:rPr lang="en-US" dirty="0"/>
              <a:t>Vice President of Student Affairs/Dean of Students</a:t>
            </a:r>
          </a:p>
          <a:p>
            <a:pPr lvl="0"/>
            <a:r>
              <a:rPr lang="en-US" dirty="0"/>
              <a:t>Director of Student Life</a:t>
            </a:r>
          </a:p>
          <a:p>
            <a:pPr lvl="0"/>
            <a:r>
              <a:rPr lang="en-US" dirty="0"/>
              <a:t>Director of Health Services</a:t>
            </a:r>
          </a:p>
          <a:p>
            <a:pPr lvl="0"/>
            <a:r>
              <a:rPr lang="en-US" dirty="0"/>
              <a:t>Director of Multicultural and International Programs</a:t>
            </a:r>
          </a:p>
          <a:p>
            <a:pPr lvl="0"/>
            <a:r>
              <a:rPr lang="en-US" dirty="0"/>
              <a:t>Director of Counseling Services</a:t>
            </a:r>
          </a:p>
          <a:p>
            <a:pPr lvl="0"/>
            <a:r>
              <a:rPr lang="en-US" dirty="0"/>
              <a:t>Campus Ministries when acting as an advisor or overseer of student clubs or organizations</a:t>
            </a:r>
          </a:p>
          <a:p>
            <a:pPr lvl="0"/>
            <a:r>
              <a:rPr lang="en-US" dirty="0"/>
              <a:t>Human Resources</a:t>
            </a:r>
          </a:p>
          <a:p>
            <a:pPr lvl="0"/>
            <a:r>
              <a:rPr lang="en-US" dirty="0"/>
              <a:t>Residence Life and Residence Hall Staff</a:t>
            </a:r>
          </a:p>
          <a:p>
            <a:pPr lvl="0"/>
            <a:r>
              <a:rPr lang="en-US" dirty="0"/>
              <a:t>Department Deans or other senior student administrative personnel</a:t>
            </a:r>
          </a:p>
          <a:p>
            <a:pPr lvl="0"/>
            <a:r>
              <a:rPr lang="en-US" dirty="0"/>
              <a:t>Coaches and assistant coaches </a:t>
            </a:r>
          </a:p>
          <a:p>
            <a:pPr lvl="0"/>
            <a:r>
              <a:rPr lang="en-US" dirty="0"/>
              <a:t>Overseers and advisors to student clubs and organizations and other campus </a:t>
            </a:r>
            <a:r>
              <a:rPr lang="en-US" dirty="0" smtClean="0"/>
              <a:t>officials who </a:t>
            </a:r>
            <a:r>
              <a:rPr lang="en-US" dirty="0"/>
              <a:t>have "significant responsibility for student and campus activities”. </a:t>
            </a:r>
            <a:r>
              <a:rPr lang="en-US" dirty="0" smtClean="0"/>
              <a:t>These include</a:t>
            </a:r>
            <a:r>
              <a:rPr lang="en-US" dirty="0"/>
              <a:t>: student housing, student discipline and campus judicial proceedings. </a:t>
            </a:r>
          </a:p>
          <a:p>
            <a:endParaRPr lang="en-US" dirty="0"/>
          </a:p>
        </p:txBody>
      </p:sp>
    </p:spTree>
    <p:extLst>
      <p:ext uri="{BB962C8B-B14F-4D97-AF65-F5344CB8AC3E}">
        <p14:creationId xmlns:p14="http://schemas.microsoft.com/office/powerpoint/2010/main" val="909185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441960"/>
          </a:xfrm>
        </p:spPr>
        <p:txBody>
          <a:bodyPr>
            <a:normAutofit/>
          </a:bodyPr>
          <a:lstStyle/>
          <a:p>
            <a:pPr algn="ctr"/>
            <a:r>
              <a:rPr lang="en-US" sz="2800" dirty="0" smtClean="0"/>
              <a:t>What must be reported</a:t>
            </a:r>
            <a:endParaRPr lang="en-US" sz="2800" dirty="0"/>
          </a:p>
        </p:txBody>
      </p:sp>
      <p:sp>
        <p:nvSpPr>
          <p:cNvPr id="3" name="Content Placeholder 2"/>
          <p:cNvSpPr>
            <a:spLocks noGrp="1"/>
          </p:cNvSpPr>
          <p:nvPr>
            <p:ph idx="1"/>
          </p:nvPr>
        </p:nvSpPr>
        <p:spPr>
          <a:xfrm>
            <a:off x="457200" y="914400"/>
            <a:ext cx="7239000" cy="5541336"/>
          </a:xfrm>
        </p:spPr>
        <p:txBody>
          <a:bodyPr>
            <a:normAutofit fontScale="62500" lnSpcReduction="20000"/>
          </a:bodyPr>
          <a:lstStyle/>
          <a:p>
            <a:pPr marL="292608" lvl="1" indent="0">
              <a:buNone/>
            </a:pPr>
            <a:endParaRPr lang="en-US" dirty="0" smtClean="0"/>
          </a:p>
          <a:p>
            <a:pPr marL="0" lvl="0" indent="0">
              <a:buNone/>
            </a:pPr>
            <a:r>
              <a:rPr lang="en-US" dirty="0" smtClean="0"/>
              <a:t>The following crimes must be reported by Campus Security Authorities</a:t>
            </a:r>
            <a:endParaRPr lang="en-US" dirty="0" smtClean="0"/>
          </a:p>
          <a:p>
            <a:pPr lvl="0"/>
            <a:r>
              <a:rPr lang="en-US" dirty="0" smtClean="0"/>
              <a:t>Murder/non-negligent </a:t>
            </a:r>
            <a:r>
              <a:rPr lang="en-US" dirty="0" smtClean="0"/>
              <a:t>manslaughter</a:t>
            </a:r>
          </a:p>
          <a:p>
            <a:pPr lvl="0"/>
            <a:r>
              <a:rPr lang="en-US" dirty="0" smtClean="0"/>
              <a:t>Negligent </a:t>
            </a:r>
            <a:r>
              <a:rPr lang="en-US" dirty="0"/>
              <a:t>manslaughter</a:t>
            </a:r>
          </a:p>
          <a:p>
            <a:pPr lvl="0"/>
            <a:r>
              <a:rPr lang="en-US" dirty="0" smtClean="0"/>
              <a:t>Rape</a:t>
            </a:r>
            <a:r>
              <a:rPr lang="en-US" dirty="0"/>
              <a:t>					</a:t>
            </a:r>
          </a:p>
          <a:p>
            <a:pPr lvl="0"/>
            <a:r>
              <a:rPr lang="en-US" dirty="0"/>
              <a:t>Burglary</a:t>
            </a:r>
          </a:p>
          <a:p>
            <a:pPr lvl="0"/>
            <a:r>
              <a:rPr lang="en-US" dirty="0"/>
              <a:t>Robbery</a:t>
            </a:r>
          </a:p>
          <a:p>
            <a:pPr lvl="0"/>
            <a:r>
              <a:rPr lang="en-US" dirty="0"/>
              <a:t>Aggravated assault			</a:t>
            </a:r>
          </a:p>
          <a:p>
            <a:pPr lvl="0"/>
            <a:r>
              <a:rPr lang="en-US" dirty="0"/>
              <a:t>Motor Vehicle Theft</a:t>
            </a:r>
          </a:p>
          <a:p>
            <a:pPr lvl="0"/>
            <a:r>
              <a:rPr lang="en-US" dirty="0"/>
              <a:t>Arson				</a:t>
            </a:r>
          </a:p>
          <a:p>
            <a:pPr lvl="0"/>
            <a:r>
              <a:rPr lang="en-US" dirty="0"/>
              <a:t>Hate Crimes</a:t>
            </a:r>
          </a:p>
          <a:p>
            <a:pPr lvl="0"/>
            <a:r>
              <a:rPr lang="en-US" dirty="0"/>
              <a:t>Non-Forcible Sex Offenses (statutory rape and incest only</a:t>
            </a:r>
            <a:r>
              <a:rPr lang="en-US" dirty="0" smtClean="0"/>
              <a:t>)*</a:t>
            </a:r>
            <a:endParaRPr lang="en-US" dirty="0"/>
          </a:p>
          <a:p>
            <a:pPr lvl="0"/>
            <a:r>
              <a:rPr lang="en-US" dirty="0"/>
              <a:t>Forcible Sex Offenses (sodomy, rape, </a:t>
            </a:r>
            <a:r>
              <a:rPr lang="en-US" dirty="0" smtClean="0"/>
              <a:t>rape </a:t>
            </a:r>
            <a:r>
              <a:rPr lang="en-US" dirty="0"/>
              <a:t>with a foreign object, forcible fondling, sexual battery/assault</a:t>
            </a:r>
            <a:r>
              <a:rPr lang="en-US" dirty="0" smtClean="0"/>
              <a:t>)</a:t>
            </a:r>
            <a:endParaRPr lang="en-US" dirty="0"/>
          </a:p>
          <a:p>
            <a:pPr lvl="0"/>
            <a:r>
              <a:rPr lang="en-US" dirty="0"/>
              <a:t>Any liquor law violations and/or arrests</a:t>
            </a:r>
          </a:p>
          <a:p>
            <a:pPr lvl="0"/>
            <a:r>
              <a:rPr lang="en-US" dirty="0"/>
              <a:t>Any drug or narcotics violations and/or arrests</a:t>
            </a:r>
          </a:p>
          <a:p>
            <a:pPr lvl="0"/>
            <a:r>
              <a:rPr lang="en-US" dirty="0" smtClean="0"/>
              <a:t>Stalking</a:t>
            </a:r>
            <a:endParaRPr lang="en-US" dirty="0"/>
          </a:p>
          <a:p>
            <a:pPr lvl="0"/>
            <a:r>
              <a:rPr lang="en-US" dirty="0"/>
              <a:t>Dating </a:t>
            </a:r>
            <a:r>
              <a:rPr lang="en-US" dirty="0" smtClean="0"/>
              <a:t>Violence</a:t>
            </a:r>
            <a:endParaRPr lang="en-US" dirty="0"/>
          </a:p>
          <a:p>
            <a:pPr lvl="0"/>
            <a:r>
              <a:rPr lang="en-US" dirty="0"/>
              <a:t>Domestic </a:t>
            </a:r>
            <a:r>
              <a:rPr lang="en-US" dirty="0" smtClean="0"/>
              <a:t>Violence</a:t>
            </a:r>
            <a:endParaRPr lang="en-US" dirty="0"/>
          </a:p>
          <a:p>
            <a:endParaRPr lang="en-US" dirty="0" smtClean="0"/>
          </a:p>
        </p:txBody>
      </p:sp>
    </p:spTree>
    <p:extLst>
      <p:ext uri="{BB962C8B-B14F-4D97-AF65-F5344CB8AC3E}">
        <p14:creationId xmlns:p14="http://schemas.microsoft.com/office/powerpoint/2010/main" val="2979695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7239000" cy="5236536"/>
          </a:xfrm>
        </p:spPr>
        <p:txBody>
          <a:bodyPr>
            <a:normAutofit fontScale="92500" lnSpcReduction="10000"/>
          </a:bodyPr>
          <a:lstStyle/>
          <a:p>
            <a:pPr marL="530352" lvl="2" indent="0">
              <a:buNone/>
            </a:pPr>
            <a:endParaRPr lang="en-US" dirty="0" smtClean="0">
              <a:solidFill>
                <a:schemeClr val="tx1"/>
              </a:solidFill>
            </a:endParaRPr>
          </a:p>
          <a:p>
            <a:pPr lvl="2"/>
            <a:r>
              <a:rPr lang="en-US" sz="2800" dirty="0" smtClean="0">
                <a:solidFill>
                  <a:schemeClr val="tx1"/>
                </a:solidFill>
              </a:rPr>
              <a:t>On </a:t>
            </a:r>
            <a:r>
              <a:rPr lang="en-US" sz="2800" dirty="0">
                <a:solidFill>
                  <a:schemeClr val="tx1"/>
                </a:solidFill>
              </a:rPr>
              <a:t>a CLU Campus</a:t>
            </a:r>
          </a:p>
          <a:p>
            <a:pPr lvl="2"/>
            <a:r>
              <a:rPr lang="en-US" sz="2800" dirty="0">
                <a:solidFill>
                  <a:schemeClr val="tx1"/>
                </a:solidFill>
              </a:rPr>
              <a:t>In or on non-campus building or property owned or controlled by CLU</a:t>
            </a:r>
          </a:p>
          <a:p>
            <a:pPr lvl="2"/>
            <a:r>
              <a:rPr lang="en-US" sz="2800" dirty="0">
                <a:solidFill>
                  <a:schemeClr val="tx1"/>
                </a:solidFill>
              </a:rPr>
              <a:t>Public property within or immediately adjacent to our </a:t>
            </a:r>
            <a:r>
              <a:rPr lang="en-US" sz="2800" dirty="0" smtClean="0">
                <a:solidFill>
                  <a:schemeClr val="tx1"/>
                </a:solidFill>
              </a:rPr>
              <a:t>campuses (</a:t>
            </a:r>
            <a:r>
              <a:rPr lang="en-US" sz="1600" dirty="0" smtClean="0">
                <a:solidFill>
                  <a:schemeClr val="tx1"/>
                </a:solidFill>
              </a:rPr>
              <a:t>sidewalk/street)</a:t>
            </a:r>
            <a:endParaRPr lang="en-US" sz="2800" dirty="0"/>
          </a:p>
          <a:p>
            <a:pPr lvl="2"/>
            <a:r>
              <a:rPr lang="en-US" sz="2500" dirty="0" smtClean="0">
                <a:solidFill>
                  <a:schemeClr val="tx1"/>
                </a:solidFill>
              </a:rPr>
              <a:t>Provide the followin</a:t>
            </a:r>
            <a:r>
              <a:rPr lang="en-US" sz="2500" dirty="0" smtClean="0"/>
              <a:t>g details when reporting</a:t>
            </a:r>
            <a:r>
              <a:rPr lang="en-US" sz="2500" dirty="0" smtClean="0">
                <a:solidFill>
                  <a:schemeClr val="tx1"/>
                </a:solidFill>
              </a:rPr>
              <a:t>:</a:t>
            </a:r>
          </a:p>
          <a:p>
            <a:pPr lvl="3"/>
            <a:r>
              <a:rPr lang="en-US" sz="2600" dirty="0" smtClean="0">
                <a:solidFill>
                  <a:schemeClr val="tx1"/>
                </a:solidFill>
              </a:rPr>
              <a:t>Date it occurred</a:t>
            </a:r>
          </a:p>
          <a:p>
            <a:pPr lvl="3"/>
            <a:r>
              <a:rPr lang="en-US" sz="2600" dirty="0" smtClean="0">
                <a:solidFill>
                  <a:schemeClr val="tx1"/>
                </a:solidFill>
              </a:rPr>
              <a:t>Location it occurred</a:t>
            </a:r>
            <a:endParaRPr lang="en-US" sz="2600" dirty="0" smtClean="0"/>
          </a:p>
          <a:p>
            <a:pPr lvl="3"/>
            <a:r>
              <a:rPr lang="en-US" sz="2600" dirty="0" smtClean="0">
                <a:solidFill>
                  <a:schemeClr val="tx1"/>
                </a:solidFill>
              </a:rPr>
              <a:t>Brief description of the incident</a:t>
            </a:r>
          </a:p>
          <a:p>
            <a:pPr lvl="2"/>
            <a:endParaRPr lang="en-US" dirty="0">
              <a:solidFill>
                <a:schemeClr val="tx1"/>
              </a:solidFill>
            </a:endParaRPr>
          </a:p>
          <a:p>
            <a:pPr marL="0" indent="0">
              <a:buNone/>
            </a:pPr>
            <a:r>
              <a:rPr lang="en-US" sz="3000" dirty="0" smtClean="0">
                <a:solidFill>
                  <a:srgbClr val="FF0000"/>
                </a:solidFill>
              </a:rPr>
              <a:t>Confidentiality</a:t>
            </a:r>
            <a:r>
              <a:rPr lang="en-US" sz="3000" dirty="0">
                <a:solidFill>
                  <a:srgbClr val="FF0000"/>
                </a:solidFill>
              </a:rPr>
              <a:t>: </a:t>
            </a:r>
            <a:r>
              <a:rPr lang="en-US" sz="3000" dirty="0" smtClean="0">
                <a:solidFill>
                  <a:srgbClr val="FF0000"/>
                </a:solidFill>
              </a:rPr>
              <a:t>CLU MUST </a:t>
            </a:r>
            <a:r>
              <a:rPr lang="en-US" sz="3000" dirty="0">
                <a:solidFill>
                  <a:srgbClr val="FF0000"/>
                </a:solidFill>
              </a:rPr>
              <a:t>protect victim’s identity if the victim so </a:t>
            </a:r>
            <a:r>
              <a:rPr lang="en-US" sz="3000" dirty="0" smtClean="0">
                <a:solidFill>
                  <a:srgbClr val="FF0000"/>
                </a:solidFill>
              </a:rPr>
              <a:t>requests.</a:t>
            </a:r>
            <a:endParaRPr lang="en-US" sz="3000" dirty="0">
              <a:solidFill>
                <a:srgbClr val="FF0000"/>
              </a:solidFill>
            </a:endParaRPr>
          </a:p>
          <a:p>
            <a:endParaRPr lang="en-US" dirty="0"/>
          </a:p>
        </p:txBody>
      </p:sp>
      <p:sp>
        <p:nvSpPr>
          <p:cNvPr id="4" name="Title 3"/>
          <p:cNvSpPr>
            <a:spLocks noGrp="1"/>
          </p:cNvSpPr>
          <p:nvPr>
            <p:ph type="title"/>
          </p:nvPr>
        </p:nvSpPr>
        <p:spPr>
          <a:xfrm>
            <a:off x="457200" y="320040"/>
            <a:ext cx="7239000" cy="670560"/>
          </a:xfrm>
        </p:spPr>
        <p:txBody>
          <a:bodyPr>
            <a:normAutofit/>
          </a:bodyPr>
          <a:lstStyle/>
          <a:p>
            <a:pPr algn="ctr"/>
            <a:r>
              <a:rPr lang="en-US" sz="3600" dirty="0" smtClean="0"/>
              <a:t>Report If these occur:</a:t>
            </a:r>
            <a:endParaRPr lang="en-US" sz="3600" dirty="0"/>
          </a:p>
        </p:txBody>
      </p:sp>
    </p:spTree>
    <p:extLst>
      <p:ext uri="{BB962C8B-B14F-4D97-AF65-F5344CB8AC3E}">
        <p14:creationId xmlns:p14="http://schemas.microsoft.com/office/powerpoint/2010/main" val="1406117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Title IX Mandatory Reporters</a:t>
            </a:r>
            <a:endParaRPr lang="en-US" dirty="0"/>
          </a:p>
        </p:txBody>
      </p:sp>
      <p:sp>
        <p:nvSpPr>
          <p:cNvPr id="3" name="Content Placeholder 2"/>
          <p:cNvSpPr>
            <a:spLocks noGrp="1"/>
          </p:cNvSpPr>
          <p:nvPr>
            <p:ph idx="1"/>
          </p:nvPr>
        </p:nvSpPr>
        <p:spPr/>
        <p:txBody>
          <a:bodyPr>
            <a:normAutofit/>
          </a:bodyPr>
          <a:lstStyle/>
          <a:p>
            <a:pPr lvl="1"/>
            <a:r>
              <a:rPr lang="en-US" sz="2400" dirty="0" smtClean="0">
                <a:solidFill>
                  <a:schemeClr val="tx1"/>
                </a:solidFill>
              </a:rPr>
              <a:t>Definition:</a:t>
            </a:r>
            <a:endParaRPr lang="en-US" sz="2400" dirty="0" smtClean="0">
              <a:solidFill>
                <a:schemeClr val="tx1"/>
              </a:solidFill>
            </a:endParaRPr>
          </a:p>
          <a:p>
            <a:pPr lvl="2"/>
            <a:r>
              <a:rPr lang="en-US" sz="2400" dirty="0" smtClean="0"/>
              <a:t>Title IX prohibits discrimination on the basis of sex in any federally funded education program or activity. Sexual harassment, which includes sexual violence (assault, stalking, domestic and dating violence, rape) is considered a form of sex discrimination. </a:t>
            </a:r>
          </a:p>
          <a:p>
            <a:pPr lvl="1"/>
            <a:r>
              <a:rPr lang="en-US" sz="2400" dirty="0" smtClean="0">
                <a:solidFill>
                  <a:schemeClr val="tx1"/>
                </a:solidFill>
              </a:rPr>
              <a:t>Title IX requires </a:t>
            </a:r>
            <a:r>
              <a:rPr lang="en-US" sz="2400" dirty="0" smtClean="0">
                <a:solidFill>
                  <a:schemeClr val="tx1"/>
                </a:solidFill>
              </a:rPr>
              <a:t>CLU to:</a:t>
            </a:r>
          </a:p>
          <a:p>
            <a:pPr lvl="2"/>
            <a:r>
              <a:rPr lang="en-US" sz="2400" dirty="0" smtClean="0"/>
              <a:t>Act to end the discrimination </a:t>
            </a:r>
          </a:p>
          <a:p>
            <a:pPr lvl="2"/>
            <a:r>
              <a:rPr lang="en-US" sz="2400" dirty="0" smtClean="0"/>
              <a:t>Act to prevent its recurrence</a:t>
            </a:r>
          </a:p>
          <a:p>
            <a:pPr lvl="2"/>
            <a:r>
              <a:rPr lang="en-US" sz="2400" dirty="0" smtClean="0"/>
              <a:t>Remedy its effects on the victim and </a:t>
            </a:r>
            <a:r>
              <a:rPr lang="en-US" sz="2400" dirty="0" smtClean="0"/>
              <a:t>the CLU  </a:t>
            </a:r>
            <a:r>
              <a:rPr lang="en-US" sz="2400" dirty="0" smtClean="0"/>
              <a:t>community </a:t>
            </a:r>
          </a:p>
          <a:p>
            <a:pPr lvl="1"/>
            <a:endParaRPr lang="en-US" dirty="0"/>
          </a:p>
        </p:txBody>
      </p:sp>
    </p:spTree>
    <p:extLst>
      <p:ext uri="{BB962C8B-B14F-4D97-AF65-F5344CB8AC3E}">
        <p14:creationId xmlns:p14="http://schemas.microsoft.com/office/powerpoint/2010/main" val="3094306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en-US" sz="2800" dirty="0" smtClean="0">
                <a:solidFill>
                  <a:schemeClr val="tx2">
                    <a:lumMod val="75000"/>
                  </a:schemeClr>
                </a:solidFill>
                <a:latin typeface="+mj-lt"/>
              </a:rPr>
              <a:t>WHO TO REPORT </a:t>
            </a:r>
            <a:r>
              <a:rPr lang="en-US" sz="2800" dirty="0" smtClean="0">
                <a:solidFill>
                  <a:schemeClr val="tx2">
                    <a:lumMod val="75000"/>
                  </a:schemeClr>
                </a:solidFill>
                <a:latin typeface="+mj-lt"/>
              </a:rPr>
              <a:t>TO Title IX Violations To</a:t>
            </a:r>
            <a:endParaRPr lang="en-US" sz="2800" dirty="0">
              <a:solidFill>
                <a:schemeClr val="tx2">
                  <a:lumMod val="75000"/>
                </a:schemeClr>
              </a:solidFill>
              <a:latin typeface="+mj-lt"/>
            </a:endParaRPr>
          </a:p>
        </p:txBody>
      </p:sp>
      <p:sp>
        <p:nvSpPr>
          <p:cNvPr id="3" name="Content Placeholder 2"/>
          <p:cNvSpPr>
            <a:spLocks noGrp="1"/>
          </p:cNvSpPr>
          <p:nvPr>
            <p:ph idx="1"/>
          </p:nvPr>
        </p:nvSpPr>
        <p:spPr/>
        <p:txBody>
          <a:bodyPr>
            <a:normAutofit fontScale="77500" lnSpcReduction="20000"/>
          </a:bodyPr>
          <a:lstStyle/>
          <a:p>
            <a:pPr lvl="0"/>
            <a:endParaRPr lang="en-US" sz="2400" dirty="0" smtClean="0"/>
          </a:p>
          <a:p>
            <a:pPr lvl="0"/>
            <a:r>
              <a:rPr lang="en-US" sz="2900" dirty="0" smtClean="0"/>
              <a:t>Title </a:t>
            </a:r>
            <a:r>
              <a:rPr lang="en-US" sz="2900" dirty="0"/>
              <a:t>IX Coordinator for </a:t>
            </a:r>
            <a:r>
              <a:rPr lang="en-US" sz="2900" dirty="0" smtClean="0"/>
              <a:t>CLU, Dr</a:t>
            </a:r>
            <a:r>
              <a:rPr lang="en-US" sz="2900" dirty="0"/>
              <a:t>. Juanita </a:t>
            </a:r>
            <a:r>
              <a:rPr lang="en-US" sz="2900" dirty="0" smtClean="0"/>
              <a:t>Hall </a:t>
            </a:r>
            <a:r>
              <a:rPr lang="en-US" dirty="0" smtClean="0"/>
              <a:t>(805) 493-3951. </a:t>
            </a:r>
          </a:p>
          <a:p>
            <a:pPr lvl="0"/>
            <a:r>
              <a:rPr lang="en-US" sz="2900" dirty="0" smtClean="0"/>
              <a:t>PLTS student:  Director </a:t>
            </a:r>
            <a:r>
              <a:rPr lang="en-US" sz="2900" dirty="0"/>
              <a:t>of Formation and Student Life </a:t>
            </a:r>
            <a:r>
              <a:rPr lang="en-US" dirty="0" smtClean="0"/>
              <a:t>(510) 559-2737.</a:t>
            </a:r>
          </a:p>
          <a:p>
            <a:pPr lvl="0"/>
            <a:r>
              <a:rPr lang="en-US" sz="2900" dirty="0" smtClean="0"/>
              <a:t>CLU </a:t>
            </a:r>
            <a:r>
              <a:rPr lang="en-US" sz="2900" dirty="0"/>
              <a:t>student: Vice President for Student Affairs and Dean of Students, the Associate Dean of Students, or a member of the Student Conduct professional staff. </a:t>
            </a:r>
          </a:p>
          <a:p>
            <a:pPr marL="0" lvl="0" indent="0">
              <a:buNone/>
            </a:pPr>
            <a:r>
              <a:rPr lang="en-US" sz="2900" dirty="0" smtClean="0"/>
              <a:t>   </a:t>
            </a:r>
            <a:r>
              <a:rPr lang="en-US" dirty="0" smtClean="0"/>
              <a:t>(</a:t>
            </a:r>
            <a:r>
              <a:rPr lang="en-US" dirty="0"/>
              <a:t>805) </a:t>
            </a:r>
            <a:r>
              <a:rPr lang="en-US" dirty="0" smtClean="0"/>
              <a:t>493-3302.</a:t>
            </a:r>
            <a:endParaRPr lang="en-US" dirty="0"/>
          </a:p>
          <a:p>
            <a:pPr lvl="0"/>
            <a:r>
              <a:rPr lang="en-US" sz="2900" dirty="0" smtClean="0"/>
              <a:t>CLU </a:t>
            </a:r>
            <a:r>
              <a:rPr lang="en-US" sz="2900" dirty="0"/>
              <a:t>faculty: Provost and Vice President for Academic Affairs. </a:t>
            </a:r>
            <a:r>
              <a:rPr lang="en-US" dirty="0" smtClean="0"/>
              <a:t>(</a:t>
            </a:r>
            <a:r>
              <a:rPr lang="en-US" dirty="0"/>
              <a:t>805) </a:t>
            </a:r>
            <a:r>
              <a:rPr lang="en-US" dirty="0" smtClean="0"/>
              <a:t>493-3145.</a:t>
            </a:r>
            <a:endParaRPr lang="en-US" dirty="0"/>
          </a:p>
          <a:p>
            <a:pPr lvl="0"/>
            <a:r>
              <a:rPr lang="en-US" sz="2900" dirty="0" smtClean="0"/>
              <a:t>CLU administrator or staff:  Assistant </a:t>
            </a:r>
            <a:r>
              <a:rPr lang="en-US" sz="2900" dirty="0"/>
              <a:t>Vice President for Human Resources. (</a:t>
            </a:r>
            <a:r>
              <a:rPr lang="en-US" sz="2900" dirty="0" smtClean="0"/>
              <a:t>805) 493-3183.</a:t>
            </a:r>
            <a:endParaRPr lang="en-US" sz="2900" dirty="0"/>
          </a:p>
          <a:p>
            <a:pPr lvl="0"/>
            <a:r>
              <a:rPr lang="en-US" sz="2900" dirty="0" smtClean="0"/>
              <a:t>Non-CLU persons: Campus </a:t>
            </a:r>
            <a:r>
              <a:rPr lang="en-US" sz="2900" dirty="0"/>
              <a:t>Safety. (805) </a:t>
            </a:r>
            <a:r>
              <a:rPr lang="en-US" sz="2900" dirty="0" smtClean="0"/>
              <a:t>493-3911.</a:t>
            </a:r>
            <a:endParaRPr lang="en-US" sz="2900" dirty="0"/>
          </a:p>
          <a:p>
            <a:endParaRPr lang="en-US" dirty="0"/>
          </a:p>
        </p:txBody>
      </p:sp>
    </p:spTree>
    <p:extLst>
      <p:ext uri="{BB962C8B-B14F-4D97-AF65-F5344CB8AC3E}">
        <p14:creationId xmlns:p14="http://schemas.microsoft.com/office/powerpoint/2010/main" val="2680231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Campus Sexual Violence Elimination Act </a:t>
            </a:r>
            <a:endParaRPr lang="en-US" dirty="0"/>
          </a:p>
        </p:txBody>
      </p:sp>
      <p:sp>
        <p:nvSpPr>
          <p:cNvPr id="3" name="Content Placeholder 2"/>
          <p:cNvSpPr>
            <a:spLocks noGrp="1"/>
          </p:cNvSpPr>
          <p:nvPr>
            <p:ph idx="1"/>
          </p:nvPr>
        </p:nvSpPr>
        <p:spPr/>
        <p:txBody>
          <a:bodyPr/>
          <a:lstStyle/>
          <a:p>
            <a:r>
              <a:rPr lang="en-US" dirty="0" smtClean="0"/>
              <a:t>Passed March 2013 as part of the Violence Against Women Reauthorization Act</a:t>
            </a:r>
          </a:p>
          <a:p>
            <a:r>
              <a:rPr lang="en-US" dirty="0" smtClean="0"/>
              <a:t>Applies to almost all institutions of higher education </a:t>
            </a:r>
          </a:p>
          <a:p>
            <a:r>
              <a:rPr lang="en-US" dirty="0" smtClean="0"/>
              <a:t>Amends the Jeanne </a:t>
            </a:r>
            <a:r>
              <a:rPr lang="en-US" dirty="0" err="1" smtClean="0"/>
              <a:t>Clery</a:t>
            </a:r>
            <a:r>
              <a:rPr lang="en-US" dirty="0" smtClean="0"/>
              <a:t> Disclosure of Campus Security Policy and Campus Crime Statistics Act (</a:t>
            </a:r>
            <a:r>
              <a:rPr lang="en-US" dirty="0" err="1" smtClean="0"/>
              <a:t>Clery</a:t>
            </a:r>
            <a:r>
              <a:rPr lang="en-US" dirty="0" smtClean="0"/>
              <a:t> Act)</a:t>
            </a:r>
          </a:p>
          <a:p>
            <a:r>
              <a:rPr lang="en-US" dirty="0" smtClean="0"/>
              <a:t>Added domestic and dating violence and stalking to what must be reported</a:t>
            </a:r>
          </a:p>
          <a:p>
            <a:r>
              <a:rPr lang="en-US" dirty="0" smtClean="0"/>
              <a:t>Expands hate crimes to those based on gender and national origin bias</a:t>
            </a:r>
            <a:endParaRPr lang="en-US" dirty="0"/>
          </a:p>
        </p:txBody>
      </p:sp>
    </p:spTree>
    <p:extLst>
      <p:ext uri="{BB962C8B-B14F-4D97-AF65-F5344CB8AC3E}">
        <p14:creationId xmlns:p14="http://schemas.microsoft.com/office/powerpoint/2010/main" val="3539211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Remember</a:t>
            </a:r>
            <a:endParaRPr lang="en-US" dirty="0"/>
          </a:p>
        </p:txBody>
      </p:sp>
      <p:sp>
        <p:nvSpPr>
          <p:cNvPr id="3" name="Content Placeholder 2"/>
          <p:cNvSpPr>
            <a:spLocks noGrp="1"/>
          </p:cNvSpPr>
          <p:nvPr>
            <p:ph idx="1"/>
          </p:nvPr>
        </p:nvSpPr>
        <p:spPr/>
        <p:txBody>
          <a:bodyPr>
            <a:normAutofit/>
          </a:bodyPr>
          <a:lstStyle/>
          <a:p>
            <a:pPr lvl="0"/>
            <a:r>
              <a:rPr lang="en-US" dirty="0" smtClean="0"/>
              <a:t>Campus Security Authorities must report based on location</a:t>
            </a:r>
          </a:p>
          <a:p>
            <a:pPr lvl="0"/>
            <a:r>
              <a:rPr lang="en-US" dirty="0" smtClean="0"/>
              <a:t>Title IX mandatory reporters must report based on discrimination </a:t>
            </a:r>
          </a:p>
          <a:p>
            <a:pPr lvl="0"/>
            <a:r>
              <a:rPr lang="en-US" dirty="0" smtClean="0"/>
              <a:t>Both must report: </a:t>
            </a:r>
          </a:p>
          <a:p>
            <a:pPr lvl="1"/>
            <a:r>
              <a:rPr lang="en-US" dirty="0" smtClean="0">
                <a:solidFill>
                  <a:schemeClr val="tx1"/>
                </a:solidFill>
              </a:rPr>
              <a:t>Rape</a:t>
            </a:r>
            <a:r>
              <a:rPr lang="en-US" dirty="0">
                <a:solidFill>
                  <a:schemeClr val="tx1"/>
                </a:solidFill>
              </a:rPr>
              <a:t>						</a:t>
            </a:r>
          </a:p>
          <a:p>
            <a:pPr lvl="1"/>
            <a:r>
              <a:rPr lang="en-US" dirty="0" smtClean="0">
                <a:solidFill>
                  <a:schemeClr val="tx1"/>
                </a:solidFill>
              </a:rPr>
              <a:t>Sexual offenses other than rape</a:t>
            </a:r>
          </a:p>
          <a:p>
            <a:pPr lvl="1"/>
            <a:r>
              <a:rPr lang="en-US" dirty="0" smtClean="0">
                <a:solidFill>
                  <a:schemeClr val="tx1"/>
                </a:solidFill>
              </a:rPr>
              <a:t>Hate Crimes (if under Title IX)</a:t>
            </a:r>
            <a:endParaRPr lang="en-US" dirty="0">
              <a:solidFill>
                <a:schemeClr val="tx1"/>
              </a:solidFill>
            </a:endParaRPr>
          </a:p>
          <a:p>
            <a:pPr lvl="1"/>
            <a:r>
              <a:rPr lang="en-US" dirty="0" smtClean="0">
                <a:solidFill>
                  <a:schemeClr val="tx1"/>
                </a:solidFill>
              </a:rPr>
              <a:t>Stalking (if under Title IX)</a:t>
            </a:r>
            <a:endParaRPr lang="en-US" dirty="0">
              <a:solidFill>
                <a:schemeClr val="tx1"/>
              </a:solidFill>
            </a:endParaRPr>
          </a:p>
          <a:p>
            <a:pPr lvl="1"/>
            <a:r>
              <a:rPr lang="en-US" dirty="0">
                <a:solidFill>
                  <a:schemeClr val="tx1"/>
                </a:solidFill>
              </a:rPr>
              <a:t>Dating </a:t>
            </a:r>
            <a:r>
              <a:rPr lang="en-US" dirty="0" smtClean="0">
                <a:solidFill>
                  <a:schemeClr val="tx1"/>
                </a:solidFill>
              </a:rPr>
              <a:t>Violence</a:t>
            </a:r>
            <a:endParaRPr lang="en-US" dirty="0">
              <a:solidFill>
                <a:schemeClr val="tx1"/>
              </a:solidFill>
            </a:endParaRPr>
          </a:p>
          <a:p>
            <a:pPr lvl="1"/>
            <a:r>
              <a:rPr lang="en-US" dirty="0">
                <a:solidFill>
                  <a:schemeClr val="tx1"/>
                </a:solidFill>
              </a:rPr>
              <a:t>Domestic </a:t>
            </a:r>
            <a:r>
              <a:rPr lang="en-US" dirty="0" smtClean="0">
                <a:solidFill>
                  <a:schemeClr val="tx1"/>
                </a:solidFill>
              </a:rPr>
              <a:t>Violence</a:t>
            </a:r>
          </a:p>
          <a:p>
            <a:pPr lvl="1"/>
            <a:endParaRPr lang="en-US" dirty="0">
              <a:solidFill>
                <a:schemeClr val="tx1"/>
              </a:solidFill>
            </a:endParaRPr>
          </a:p>
          <a:p>
            <a:endParaRPr lang="en-US" dirty="0"/>
          </a:p>
        </p:txBody>
      </p:sp>
    </p:spTree>
    <p:extLst>
      <p:ext uri="{BB962C8B-B14F-4D97-AF65-F5344CB8AC3E}">
        <p14:creationId xmlns:p14="http://schemas.microsoft.com/office/powerpoint/2010/main" val="3883479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dirty="0" smtClean="0"/>
              <a:t>Sexual Violence Resource Package can be downloaded from these websites</a:t>
            </a:r>
            <a:endParaRPr lang="en-US" sz="2800" dirty="0"/>
          </a:p>
        </p:txBody>
      </p:sp>
      <p:sp>
        <p:nvSpPr>
          <p:cNvPr id="3" name="Content Placeholder 2"/>
          <p:cNvSpPr>
            <a:spLocks noGrp="1"/>
          </p:cNvSpPr>
          <p:nvPr>
            <p:ph idx="1"/>
          </p:nvPr>
        </p:nvSpPr>
        <p:spPr/>
        <p:txBody>
          <a:bodyPr>
            <a:normAutofit/>
          </a:bodyPr>
          <a:lstStyle/>
          <a:p>
            <a:r>
              <a:rPr lang="en-US" sz="4400" dirty="0" smtClean="0"/>
              <a:t>Campus Safety</a:t>
            </a:r>
          </a:p>
          <a:p>
            <a:r>
              <a:rPr lang="en-US" sz="4400" dirty="0" smtClean="0"/>
              <a:t>Human Resources</a:t>
            </a:r>
          </a:p>
          <a:p>
            <a:r>
              <a:rPr lang="en-US" sz="4400" dirty="0" smtClean="0"/>
              <a:t>CARE</a:t>
            </a:r>
          </a:p>
          <a:p>
            <a:r>
              <a:rPr lang="en-US" sz="4400" dirty="0" smtClean="0"/>
              <a:t>Student Life/Res Life</a:t>
            </a:r>
          </a:p>
          <a:p>
            <a:r>
              <a:rPr lang="en-US" sz="4400" dirty="0" smtClean="0"/>
              <a:t>Student Life/Judicial Affairs</a:t>
            </a:r>
            <a:endParaRPr lang="en-US" sz="4400" dirty="0"/>
          </a:p>
        </p:txBody>
      </p:sp>
    </p:spTree>
    <p:extLst>
      <p:ext uri="{BB962C8B-B14F-4D97-AF65-F5344CB8AC3E}">
        <p14:creationId xmlns:p14="http://schemas.microsoft.com/office/powerpoint/2010/main" val="8317802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7239000" cy="1676400"/>
          </a:xfrm>
        </p:spPr>
        <p:txBody>
          <a:bodyPr>
            <a:normAutofit fontScale="90000"/>
          </a:bodyPr>
          <a:lstStyle/>
          <a:p>
            <a:pPr algn="ctr"/>
            <a:r>
              <a:rPr lang="en-US" dirty="0" smtClean="0"/>
              <a:t>If you have any questions, contact Campus Safety at (805</a:t>
            </a:r>
            <a:r>
              <a:rPr lang="en-US" smtClean="0"/>
              <a:t>) 493-3208</a:t>
            </a:r>
            <a:endParaRPr lang="en-US" dirty="0"/>
          </a:p>
        </p:txBody>
      </p:sp>
      <p:sp>
        <p:nvSpPr>
          <p:cNvPr id="3" name="Content Placeholder 2"/>
          <p:cNvSpPr>
            <a:spLocks noGrp="1"/>
          </p:cNvSpPr>
          <p:nvPr>
            <p:ph idx="1"/>
          </p:nvPr>
        </p:nvSpPr>
        <p:spPr>
          <a:xfrm>
            <a:off x="457200" y="2438400"/>
            <a:ext cx="7239000" cy="4017336"/>
          </a:xfrm>
        </p:spPr>
        <p:txBody>
          <a:bodyPr>
            <a:normAutofit/>
          </a:bodyPr>
          <a:lstStyle/>
          <a:p>
            <a:endParaRPr lang="en-US" b="1" dirty="0" smtClean="0"/>
          </a:p>
          <a:p>
            <a:endParaRPr lang="en-US" b="1" u="sng" dirty="0" smtClean="0"/>
          </a:p>
        </p:txBody>
      </p:sp>
    </p:spTree>
    <p:extLst>
      <p:ext uri="{BB962C8B-B14F-4D97-AF65-F5344CB8AC3E}">
        <p14:creationId xmlns:p14="http://schemas.microsoft.com/office/powerpoint/2010/main" val="997432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p>
        </p:txBody>
      </p:sp>
      <p:sp>
        <p:nvSpPr>
          <p:cNvPr id="3" name="Content Placeholder 2"/>
          <p:cNvSpPr>
            <a:spLocks noGrp="1"/>
          </p:cNvSpPr>
          <p:nvPr>
            <p:ph idx="1"/>
          </p:nvPr>
        </p:nvSpPr>
        <p:spPr/>
        <p:txBody>
          <a:bodyPr>
            <a:normAutofit fontScale="92500"/>
          </a:bodyPr>
          <a:lstStyle/>
          <a:p>
            <a:r>
              <a:rPr lang="en-US" dirty="0" smtClean="0"/>
              <a:t>The Act Requires </a:t>
            </a:r>
            <a:r>
              <a:rPr lang="en-US" dirty="0" smtClean="0"/>
              <a:t>CLU to:</a:t>
            </a:r>
          </a:p>
          <a:p>
            <a:pPr lvl="1"/>
            <a:r>
              <a:rPr lang="en-US" dirty="0" smtClean="0">
                <a:solidFill>
                  <a:schemeClr val="tx1"/>
                </a:solidFill>
              </a:rPr>
              <a:t>educate </a:t>
            </a:r>
            <a:r>
              <a:rPr lang="en-US" dirty="0">
                <a:solidFill>
                  <a:schemeClr val="tx1"/>
                </a:solidFill>
              </a:rPr>
              <a:t>students, faculty, and staff on the </a:t>
            </a:r>
            <a:r>
              <a:rPr lang="en-US" dirty="0" smtClean="0">
                <a:solidFill>
                  <a:schemeClr val="tx1"/>
                </a:solidFill>
              </a:rPr>
              <a:t>prevention/awareness </a:t>
            </a:r>
            <a:r>
              <a:rPr lang="en-US" dirty="0">
                <a:solidFill>
                  <a:schemeClr val="tx1"/>
                </a:solidFill>
              </a:rPr>
              <a:t>of rape, acquaintance rape, </a:t>
            </a:r>
            <a:r>
              <a:rPr lang="en-US" dirty="0" smtClean="0">
                <a:solidFill>
                  <a:schemeClr val="tx1"/>
                </a:solidFill>
              </a:rPr>
              <a:t>sexual assault, dating and domestic </a:t>
            </a:r>
            <a:r>
              <a:rPr lang="en-US" dirty="0">
                <a:solidFill>
                  <a:schemeClr val="tx1"/>
                </a:solidFill>
              </a:rPr>
              <a:t>violence, </a:t>
            </a:r>
            <a:r>
              <a:rPr lang="en-US" dirty="0" smtClean="0">
                <a:solidFill>
                  <a:schemeClr val="tx1"/>
                </a:solidFill>
              </a:rPr>
              <a:t>and stalking</a:t>
            </a:r>
          </a:p>
          <a:p>
            <a:pPr lvl="1"/>
            <a:r>
              <a:rPr lang="en-US" dirty="0" smtClean="0">
                <a:solidFill>
                  <a:schemeClr val="tx1"/>
                </a:solidFill>
              </a:rPr>
              <a:t>provide information on what to do and </a:t>
            </a:r>
            <a:r>
              <a:rPr lang="en-US" dirty="0" smtClean="0">
                <a:solidFill>
                  <a:schemeClr val="tx1"/>
                </a:solidFill>
              </a:rPr>
              <a:t>where to find available resources if you are a victim, witness, or official of CLU</a:t>
            </a:r>
          </a:p>
          <a:p>
            <a:pPr lvl="1"/>
            <a:r>
              <a:rPr lang="en-US" dirty="0" smtClean="0">
                <a:solidFill>
                  <a:schemeClr val="tx1"/>
                </a:solidFill>
              </a:rPr>
              <a:t>The act resulted in CLU creating the Sexual </a:t>
            </a:r>
            <a:r>
              <a:rPr lang="en-US" dirty="0" smtClean="0">
                <a:solidFill>
                  <a:schemeClr val="tx1"/>
                </a:solidFill>
              </a:rPr>
              <a:t>Violence Resource </a:t>
            </a:r>
            <a:r>
              <a:rPr lang="en-US" dirty="0" smtClean="0">
                <a:solidFill>
                  <a:schemeClr val="tx1"/>
                </a:solidFill>
              </a:rPr>
              <a:t>Packet that is available on the CLU website</a:t>
            </a:r>
            <a:endParaRPr lang="en-US" dirty="0" smtClean="0">
              <a:solidFill>
                <a:schemeClr val="tx1"/>
              </a:solidFill>
            </a:endParaRPr>
          </a:p>
          <a:p>
            <a:pPr lvl="1"/>
            <a:r>
              <a:rPr lang="en-US" dirty="0" smtClean="0">
                <a:solidFill>
                  <a:schemeClr val="tx1"/>
                </a:solidFill>
              </a:rPr>
              <a:t>ensure Campus Security Authorities and Mandatory Reporters under Title IX are trained and their identity known to the campus community</a:t>
            </a:r>
          </a:p>
          <a:p>
            <a:endParaRPr lang="en-US" dirty="0" smtClean="0"/>
          </a:p>
          <a:p>
            <a:endParaRPr lang="en-US" dirty="0"/>
          </a:p>
        </p:txBody>
      </p:sp>
    </p:spTree>
    <p:extLst>
      <p:ext uri="{BB962C8B-B14F-4D97-AF65-F5344CB8AC3E}">
        <p14:creationId xmlns:p14="http://schemas.microsoft.com/office/powerpoint/2010/main" val="5746432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Definitions</a:t>
            </a:r>
            <a:endParaRPr lang="en-US" sz="4800" dirty="0"/>
          </a:p>
        </p:txBody>
      </p:sp>
      <p:sp>
        <p:nvSpPr>
          <p:cNvPr id="3" name="Content Placeholder 2"/>
          <p:cNvSpPr>
            <a:spLocks noGrp="1"/>
          </p:cNvSpPr>
          <p:nvPr>
            <p:ph idx="1"/>
          </p:nvPr>
        </p:nvSpPr>
        <p:spPr/>
        <p:txBody>
          <a:bodyPr>
            <a:normAutofit lnSpcReduction="10000"/>
          </a:bodyPr>
          <a:lstStyle/>
          <a:p>
            <a:r>
              <a:rPr lang="en-US" sz="4800" dirty="0" smtClean="0"/>
              <a:t>The Act Requires CLU </a:t>
            </a:r>
            <a:r>
              <a:rPr lang="en-US" sz="4800" dirty="0" smtClean="0"/>
              <a:t>to define:</a:t>
            </a:r>
          </a:p>
          <a:p>
            <a:pPr lvl="1"/>
            <a:endParaRPr lang="en-US" sz="2900" dirty="0" smtClean="0"/>
          </a:p>
          <a:p>
            <a:pPr lvl="1"/>
            <a:r>
              <a:rPr lang="en-US" sz="4800" dirty="0" smtClean="0">
                <a:solidFill>
                  <a:schemeClr val="tx1"/>
                </a:solidFill>
              </a:rPr>
              <a:t>Sexual Assault</a:t>
            </a:r>
          </a:p>
          <a:p>
            <a:pPr lvl="1"/>
            <a:r>
              <a:rPr lang="en-US" sz="4800" dirty="0" smtClean="0">
                <a:solidFill>
                  <a:schemeClr val="tx1"/>
                </a:solidFill>
              </a:rPr>
              <a:t>Dating Violence</a:t>
            </a:r>
          </a:p>
          <a:p>
            <a:pPr lvl="1"/>
            <a:r>
              <a:rPr lang="en-US" sz="4800" dirty="0" smtClean="0">
                <a:solidFill>
                  <a:schemeClr val="tx1"/>
                </a:solidFill>
              </a:rPr>
              <a:t>Domestic Violence</a:t>
            </a:r>
          </a:p>
          <a:p>
            <a:pPr lvl="1"/>
            <a:r>
              <a:rPr lang="en-US" sz="4800" dirty="0" smtClean="0">
                <a:solidFill>
                  <a:schemeClr val="tx1"/>
                </a:solidFill>
              </a:rPr>
              <a:t>Stalking</a:t>
            </a:r>
            <a:endParaRPr lang="en-US" sz="4800" dirty="0">
              <a:solidFill>
                <a:schemeClr val="tx1"/>
              </a:solidFill>
            </a:endParaRPr>
          </a:p>
        </p:txBody>
      </p:sp>
    </p:spTree>
    <p:extLst>
      <p:ext uri="{BB962C8B-B14F-4D97-AF65-F5344CB8AC3E}">
        <p14:creationId xmlns:p14="http://schemas.microsoft.com/office/powerpoint/2010/main" val="241453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Sexual Assault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Sexual </a:t>
            </a:r>
            <a:r>
              <a:rPr lang="en-US" dirty="0" smtClean="0"/>
              <a:t>Assault occurs </a:t>
            </a:r>
            <a:r>
              <a:rPr lang="en-US" dirty="0"/>
              <a:t>when sexual contact is non-consensual. </a:t>
            </a:r>
            <a:r>
              <a:rPr lang="en-US" dirty="0" smtClean="0"/>
              <a:t>NO/STOP </a:t>
            </a:r>
            <a:r>
              <a:rPr lang="en-US" dirty="0"/>
              <a:t>means </a:t>
            </a:r>
            <a:r>
              <a:rPr lang="en-US" dirty="0" smtClean="0"/>
              <a:t>NO </a:t>
            </a:r>
            <a:r>
              <a:rPr lang="en-US" dirty="0" smtClean="0"/>
              <a:t>consent</a:t>
            </a:r>
            <a:r>
              <a:rPr lang="en-US" dirty="0"/>
              <a:t>.</a:t>
            </a:r>
            <a:endParaRPr lang="en-US" dirty="0" smtClean="0"/>
          </a:p>
          <a:p>
            <a:pPr lvl="1"/>
            <a:r>
              <a:rPr lang="en-US" dirty="0" smtClean="0">
                <a:solidFill>
                  <a:schemeClr val="tx1"/>
                </a:solidFill>
              </a:rPr>
              <a:t>Consensual: an </a:t>
            </a:r>
            <a:r>
              <a:rPr lang="en-US" dirty="0">
                <a:solidFill>
                  <a:schemeClr val="tx1"/>
                </a:solidFill>
              </a:rPr>
              <a:t>individual is a willing participant in the </a:t>
            </a:r>
            <a:r>
              <a:rPr lang="en-US" dirty="0" smtClean="0">
                <a:solidFill>
                  <a:schemeClr val="tx1"/>
                </a:solidFill>
              </a:rPr>
              <a:t>sex act</a:t>
            </a:r>
            <a:r>
              <a:rPr lang="en-US" dirty="0">
                <a:solidFill>
                  <a:schemeClr val="tx1"/>
                </a:solidFill>
              </a:rPr>
              <a:t>. </a:t>
            </a:r>
            <a:endParaRPr lang="en-US" dirty="0" smtClean="0">
              <a:solidFill>
                <a:schemeClr val="tx1"/>
              </a:solidFill>
            </a:endParaRPr>
          </a:p>
          <a:p>
            <a:pPr lvl="1"/>
            <a:r>
              <a:rPr lang="en-US" dirty="0" smtClean="0">
                <a:solidFill>
                  <a:schemeClr val="tx1"/>
                </a:solidFill>
              </a:rPr>
              <a:t>Non-consensual: An </a:t>
            </a:r>
            <a:r>
              <a:rPr lang="en-US" dirty="0">
                <a:solidFill>
                  <a:schemeClr val="tx1"/>
                </a:solidFill>
              </a:rPr>
              <a:t>individual is unable to give consent </a:t>
            </a:r>
            <a:r>
              <a:rPr lang="en-US" dirty="0" smtClean="0">
                <a:solidFill>
                  <a:schemeClr val="tx1"/>
                </a:solidFill>
              </a:rPr>
              <a:t>if:</a:t>
            </a:r>
          </a:p>
          <a:p>
            <a:pPr lvl="2"/>
            <a:r>
              <a:rPr lang="en-US" dirty="0" smtClean="0">
                <a:solidFill>
                  <a:schemeClr val="tx1"/>
                </a:solidFill>
              </a:rPr>
              <a:t>incapacitated </a:t>
            </a:r>
            <a:r>
              <a:rPr lang="en-US" dirty="0">
                <a:solidFill>
                  <a:schemeClr val="tx1"/>
                </a:solidFill>
              </a:rPr>
              <a:t>by the influence of drugs or alcohol </a:t>
            </a:r>
          </a:p>
          <a:p>
            <a:pPr lvl="2"/>
            <a:r>
              <a:rPr lang="en-US" dirty="0" smtClean="0">
                <a:solidFill>
                  <a:schemeClr val="tx1"/>
                </a:solidFill>
              </a:rPr>
              <a:t>suffer </a:t>
            </a:r>
            <a:r>
              <a:rPr lang="en-US" dirty="0">
                <a:solidFill>
                  <a:schemeClr val="tx1"/>
                </a:solidFill>
              </a:rPr>
              <a:t>from a mental or physical disorder that makes them incapable of offering </a:t>
            </a:r>
            <a:r>
              <a:rPr lang="en-US" dirty="0" smtClean="0">
                <a:solidFill>
                  <a:schemeClr val="tx1"/>
                </a:solidFill>
              </a:rPr>
              <a:t>consent</a:t>
            </a:r>
          </a:p>
          <a:p>
            <a:pPr lvl="2"/>
            <a:r>
              <a:rPr lang="en-US" dirty="0" smtClean="0">
                <a:solidFill>
                  <a:schemeClr val="tx1"/>
                </a:solidFill>
              </a:rPr>
              <a:t>acting </a:t>
            </a:r>
            <a:r>
              <a:rPr lang="en-US" dirty="0">
                <a:solidFill>
                  <a:schemeClr val="tx1"/>
                </a:solidFill>
              </a:rPr>
              <a:t>under threats, duress or </a:t>
            </a:r>
            <a:r>
              <a:rPr lang="en-US" dirty="0" smtClean="0">
                <a:solidFill>
                  <a:schemeClr val="tx1"/>
                </a:solidFill>
              </a:rPr>
              <a:t>force</a:t>
            </a:r>
          </a:p>
          <a:p>
            <a:pPr lvl="1"/>
            <a:endParaRPr lang="en-US" dirty="0" smtClean="0">
              <a:solidFill>
                <a:schemeClr val="tx1"/>
              </a:solidFill>
            </a:endParaRPr>
          </a:p>
          <a:p>
            <a:pPr marL="292608" lvl="1" indent="0">
              <a:buNone/>
            </a:pPr>
            <a:r>
              <a:rPr lang="en-US" dirty="0" smtClean="0">
                <a:solidFill>
                  <a:schemeClr val="tx1"/>
                </a:solidFill>
              </a:rPr>
              <a:t>NOTE: Consent </a:t>
            </a:r>
            <a:r>
              <a:rPr lang="en-US" dirty="0">
                <a:solidFill>
                  <a:schemeClr val="tx1"/>
                </a:solidFill>
              </a:rPr>
              <a:t>to sexual contact is not implied because of prior consent, and a relationship between partners, such a marriage or formal dating relationship, does not imply or create consent for sexual contact</a:t>
            </a:r>
            <a:r>
              <a:rPr lang="en-US"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3612067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Dating Violence</a:t>
            </a:r>
            <a:endParaRPr lang="en-US" dirty="0"/>
          </a:p>
        </p:txBody>
      </p:sp>
      <p:sp>
        <p:nvSpPr>
          <p:cNvPr id="3" name="Content Placeholder 2"/>
          <p:cNvSpPr>
            <a:spLocks noGrp="1"/>
          </p:cNvSpPr>
          <p:nvPr>
            <p:ph idx="1"/>
          </p:nvPr>
        </p:nvSpPr>
        <p:spPr/>
        <p:txBody>
          <a:bodyPr/>
          <a:lstStyle/>
          <a:p>
            <a:r>
              <a:rPr lang="en-US" dirty="0" smtClean="0"/>
              <a:t>Dating </a:t>
            </a:r>
            <a:r>
              <a:rPr lang="en-US" dirty="0" smtClean="0"/>
              <a:t>Violence is violence </a:t>
            </a:r>
            <a:r>
              <a:rPr lang="en-US" dirty="0" smtClean="0"/>
              <a:t>committed by a person:</a:t>
            </a:r>
          </a:p>
          <a:p>
            <a:pPr lvl="1"/>
            <a:r>
              <a:rPr lang="en-US" dirty="0">
                <a:solidFill>
                  <a:schemeClr val="tx1"/>
                </a:solidFill>
              </a:rPr>
              <a:t>w</a:t>
            </a:r>
            <a:r>
              <a:rPr lang="en-US" dirty="0" smtClean="0">
                <a:solidFill>
                  <a:schemeClr val="tx1"/>
                </a:solidFill>
              </a:rPr>
              <a:t>ho </a:t>
            </a:r>
            <a:r>
              <a:rPr lang="en-US" dirty="0" smtClean="0">
                <a:solidFill>
                  <a:schemeClr val="tx1"/>
                </a:solidFill>
              </a:rPr>
              <a:t>is or has been in a social relationship of a romantic or intimate nature with the victim; and</a:t>
            </a:r>
          </a:p>
          <a:p>
            <a:pPr lvl="1"/>
            <a:r>
              <a:rPr lang="en-US" dirty="0">
                <a:solidFill>
                  <a:schemeClr val="tx1"/>
                </a:solidFill>
              </a:rPr>
              <a:t>w</a:t>
            </a:r>
            <a:r>
              <a:rPr lang="en-US" dirty="0" smtClean="0">
                <a:solidFill>
                  <a:schemeClr val="tx1"/>
                </a:solidFill>
              </a:rPr>
              <a:t>here </a:t>
            </a:r>
            <a:r>
              <a:rPr lang="en-US" dirty="0" smtClean="0">
                <a:solidFill>
                  <a:schemeClr val="tx1"/>
                </a:solidFill>
              </a:rPr>
              <a:t>the existence of such a relationship shall be determined based on consideration of the following factors:</a:t>
            </a:r>
          </a:p>
          <a:p>
            <a:pPr lvl="2"/>
            <a:r>
              <a:rPr lang="en-US" dirty="0" smtClean="0"/>
              <a:t>Length of the relationship</a:t>
            </a:r>
          </a:p>
          <a:p>
            <a:pPr lvl="2"/>
            <a:r>
              <a:rPr lang="en-US" dirty="0" smtClean="0"/>
              <a:t>Type of relationship; frequency of interaction between the parties</a:t>
            </a:r>
          </a:p>
        </p:txBody>
      </p:sp>
    </p:spTree>
    <p:extLst>
      <p:ext uri="{BB962C8B-B14F-4D97-AF65-F5344CB8AC3E}">
        <p14:creationId xmlns:p14="http://schemas.microsoft.com/office/powerpoint/2010/main" val="760794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Domestic Violence</a:t>
            </a:r>
            <a:endParaRPr lang="en-US" dirty="0"/>
          </a:p>
        </p:txBody>
      </p:sp>
      <p:sp>
        <p:nvSpPr>
          <p:cNvPr id="3" name="Content Placeholder 2"/>
          <p:cNvSpPr>
            <a:spLocks noGrp="1"/>
          </p:cNvSpPr>
          <p:nvPr>
            <p:ph idx="1"/>
          </p:nvPr>
        </p:nvSpPr>
        <p:spPr/>
        <p:txBody>
          <a:bodyPr>
            <a:normAutofit lnSpcReduction="10000"/>
          </a:bodyPr>
          <a:lstStyle/>
          <a:p>
            <a:r>
              <a:rPr lang="en-US" dirty="0" smtClean="0"/>
              <a:t>Domestic </a:t>
            </a:r>
            <a:r>
              <a:rPr lang="en-US" dirty="0" smtClean="0"/>
              <a:t>Violence includes </a:t>
            </a:r>
            <a:r>
              <a:rPr lang="en-US" dirty="0" smtClean="0"/>
              <a:t>crimes of violence committed by a current or former spouse of the victim, or by a person </a:t>
            </a:r>
          </a:p>
          <a:p>
            <a:pPr lvl="1"/>
            <a:r>
              <a:rPr lang="en-US" dirty="0" smtClean="0">
                <a:solidFill>
                  <a:schemeClr val="tx1"/>
                </a:solidFill>
              </a:rPr>
              <a:t>with whom the victim shares a child in common</a:t>
            </a:r>
          </a:p>
          <a:p>
            <a:pPr lvl="1"/>
            <a:r>
              <a:rPr lang="en-US" dirty="0" smtClean="0">
                <a:solidFill>
                  <a:schemeClr val="tx1"/>
                </a:solidFill>
              </a:rPr>
              <a:t>who is or has cohabitated with the victim as a spouse</a:t>
            </a:r>
          </a:p>
          <a:p>
            <a:pPr lvl="1"/>
            <a:r>
              <a:rPr lang="en-US" dirty="0">
                <a:solidFill>
                  <a:schemeClr val="tx1"/>
                </a:solidFill>
              </a:rPr>
              <a:t>w</a:t>
            </a:r>
            <a:r>
              <a:rPr lang="en-US" dirty="0" smtClean="0">
                <a:solidFill>
                  <a:schemeClr val="tx1"/>
                </a:solidFill>
              </a:rPr>
              <a:t>ho is similarly situated to a spouse of the victim under the domestic or family violence laws receiving grant monies or is protected under the domestic or family violence laws</a:t>
            </a:r>
          </a:p>
          <a:p>
            <a:pPr lvl="1"/>
            <a:r>
              <a:rPr lang="en-US" dirty="0" smtClean="0">
                <a:solidFill>
                  <a:schemeClr val="tx1"/>
                </a:solidFill>
              </a:rPr>
              <a:t>o</a:t>
            </a:r>
            <a:r>
              <a:rPr lang="en-US" dirty="0" smtClean="0">
                <a:solidFill>
                  <a:schemeClr val="tx1"/>
                </a:solidFill>
              </a:rPr>
              <a:t>r </a:t>
            </a:r>
            <a:r>
              <a:rPr lang="en-US" dirty="0" smtClean="0">
                <a:solidFill>
                  <a:schemeClr val="tx1"/>
                </a:solidFill>
              </a:rPr>
              <a:t>by any other person against an adult or youth victim who is protected from that person’s acts by domestic or family violence </a:t>
            </a:r>
            <a:r>
              <a:rPr lang="en-US" dirty="0" smtClean="0">
                <a:solidFill>
                  <a:schemeClr val="tx1"/>
                </a:solidFill>
              </a:rPr>
              <a:t>laws.</a:t>
            </a:r>
            <a:endParaRPr lang="en-US" dirty="0">
              <a:solidFill>
                <a:schemeClr val="tx1"/>
              </a:solidFill>
            </a:endParaRPr>
          </a:p>
        </p:txBody>
      </p:sp>
    </p:spTree>
    <p:extLst>
      <p:ext uri="{BB962C8B-B14F-4D97-AF65-F5344CB8AC3E}">
        <p14:creationId xmlns:p14="http://schemas.microsoft.com/office/powerpoint/2010/main" val="1771125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Stalking</a:t>
            </a:r>
            <a:endParaRPr lang="en-US" dirty="0"/>
          </a:p>
        </p:txBody>
      </p:sp>
      <p:sp>
        <p:nvSpPr>
          <p:cNvPr id="3" name="Content Placeholder 2"/>
          <p:cNvSpPr>
            <a:spLocks noGrp="1"/>
          </p:cNvSpPr>
          <p:nvPr>
            <p:ph idx="1"/>
          </p:nvPr>
        </p:nvSpPr>
        <p:spPr/>
        <p:txBody>
          <a:bodyPr/>
          <a:lstStyle/>
          <a:p>
            <a:r>
              <a:rPr lang="en-US" dirty="0" smtClean="0"/>
              <a:t>Stalking is engaging in </a:t>
            </a:r>
            <a:r>
              <a:rPr lang="en-US" dirty="0" smtClean="0"/>
              <a:t>a course of conduct directed at a specific person that would cause a reasonable person </a:t>
            </a:r>
            <a:r>
              <a:rPr lang="en-US" dirty="0" smtClean="0"/>
              <a:t>to:</a:t>
            </a:r>
            <a:endParaRPr lang="en-US" dirty="0" smtClean="0"/>
          </a:p>
          <a:p>
            <a:pPr lvl="1"/>
            <a:r>
              <a:rPr lang="en-US" dirty="0" smtClean="0">
                <a:solidFill>
                  <a:schemeClr val="tx1"/>
                </a:solidFill>
              </a:rPr>
              <a:t>fear for his or her safety or the safety of others, or </a:t>
            </a:r>
          </a:p>
          <a:p>
            <a:pPr lvl="1"/>
            <a:r>
              <a:rPr lang="en-US" dirty="0">
                <a:solidFill>
                  <a:schemeClr val="tx1"/>
                </a:solidFill>
              </a:rPr>
              <a:t>s</a:t>
            </a:r>
            <a:r>
              <a:rPr lang="en-US" dirty="0" smtClean="0">
                <a:solidFill>
                  <a:schemeClr val="tx1"/>
                </a:solidFill>
              </a:rPr>
              <a:t>uffer substantial emotional </a:t>
            </a:r>
            <a:r>
              <a:rPr lang="en-US" dirty="0" smtClean="0">
                <a:solidFill>
                  <a:schemeClr val="tx1"/>
                </a:solidFill>
              </a:rPr>
              <a:t>distress.</a:t>
            </a:r>
            <a:endParaRPr lang="en-US" dirty="0" smtClean="0">
              <a:solidFill>
                <a:schemeClr val="tx1"/>
              </a:solidFill>
            </a:endParaRPr>
          </a:p>
          <a:p>
            <a:r>
              <a:rPr lang="en-US" dirty="0" smtClean="0"/>
              <a:t>Stalking can be part of dating and domestic </a:t>
            </a:r>
            <a:r>
              <a:rPr lang="en-US" dirty="0" smtClean="0"/>
              <a:t>violence. </a:t>
            </a:r>
            <a:endParaRPr lang="en-US" dirty="0"/>
          </a:p>
          <a:p>
            <a:r>
              <a:rPr lang="en-US" dirty="0" smtClean="0">
                <a:solidFill>
                  <a:schemeClr val="tx1"/>
                </a:solidFill>
              </a:rPr>
              <a:t>An actual threat of violence does not need to be made for the conduct to be </a:t>
            </a:r>
            <a:r>
              <a:rPr lang="en-US" dirty="0" smtClean="0">
                <a:solidFill>
                  <a:schemeClr val="tx1"/>
                </a:solidFill>
              </a:rPr>
              <a:t>stalking.</a:t>
            </a:r>
            <a:endParaRPr lang="en-US" dirty="0" smtClean="0">
              <a:solidFill>
                <a:schemeClr val="tx1"/>
              </a:solidFill>
            </a:endParaRPr>
          </a:p>
          <a:p>
            <a:pPr marL="292608" lvl="1" indent="0">
              <a:buNone/>
            </a:pPr>
            <a:endParaRPr lang="en-US" dirty="0">
              <a:solidFill>
                <a:schemeClr val="tx1"/>
              </a:solidFill>
            </a:endParaRPr>
          </a:p>
        </p:txBody>
      </p:sp>
    </p:spTree>
    <p:extLst>
      <p:ext uri="{BB962C8B-B14F-4D97-AF65-F5344CB8AC3E}">
        <p14:creationId xmlns:p14="http://schemas.microsoft.com/office/powerpoint/2010/main" val="2116662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dirty="0"/>
              <a:t>Sexual Assault, Dating and Domestic Violence, and </a:t>
            </a:r>
            <a:r>
              <a:rPr lang="en-US" sz="2800" dirty="0" smtClean="0"/>
              <a:t>Stalking</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92500" lnSpcReduction="20000"/>
          </a:bodyPr>
          <a:lstStyle/>
          <a:p>
            <a:pPr lvl="1"/>
            <a:r>
              <a:rPr lang="en-US" sz="3600" dirty="0" smtClean="0">
                <a:solidFill>
                  <a:schemeClr val="tx1"/>
                </a:solidFill>
              </a:rPr>
              <a:t>A</a:t>
            </a:r>
            <a:r>
              <a:rPr lang="en-US" sz="3600" dirty="0" smtClean="0">
                <a:solidFill>
                  <a:schemeClr val="tx1"/>
                </a:solidFill>
              </a:rPr>
              <a:t>re c</a:t>
            </a:r>
            <a:r>
              <a:rPr lang="en-US" sz="3600" dirty="0" smtClean="0">
                <a:solidFill>
                  <a:schemeClr val="tx1"/>
                </a:solidFill>
              </a:rPr>
              <a:t>rimes by state definition</a:t>
            </a:r>
            <a:endParaRPr lang="en-US" sz="3600" dirty="0" smtClean="0">
              <a:solidFill>
                <a:schemeClr val="tx1"/>
              </a:solidFill>
            </a:endParaRPr>
          </a:p>
          <a:p>
            <a:pPr lvl="1"/>
            <a:r>
              <a:rPr lang="en-US" sz="3600" dirty="0" smtClean="0">
                <a:solidFill>
                  <a:schemeClr val="tx1"/>
                </a:solidFill>
              </a:rPr>
              <a:t>Have s</a:t>
            </a:r>
            <a:r>
              <a:rPr lang="en-US" sz="3600" dirty="0" smtClean="0">
                <a:solidFill>
                  <a:schemeClr val="tx1"/>
                </a:solidFill>
              </a:rPr>
              <a:t>ilent victims, such as family</a:t>
            </a:r>
            <a:r>
              <a:rPr lang="en-US" sz="3600" dirty="0" smtClean="0">
                <a:solidFill>
                  <a:schemeClr val="tx1"/>
                </a:solidFill>
              </a:rPr>
              <a:t>, friends, neighbors, </a:t>
            </a:r>
            <a:r>
              <a:rPr lang="en-US" sz="3600" dirty="0" smtClean="0">
                <a:solidFill>
                  <a:schemeClr val="tx1"/>
                </a:solidFill>
              </a:rPr>
              <a:t>and employers</a:t>
            </a:r>
            <a:endParaRPr lang="en-US" sz="3600" dirty="0" smtClean="0">
              <a:solidFill>
                <a:schemeClr val="tx1"/>
              </a:solidFill>
            </a:endParaRPr>
          </a:p>
          <a:p>
            <a:pPr lvl="1"/>
            <a:r>
              <a:rPr lang="en-US" sz="3600" dirty="0">
                <a:solidFill>
                  <a:schemeClr val="tx1"/>
                </a:solidFill>
              </a:rPr>
              <a:t>B</a:t>
            </a:r>
            <a:r>
              <a:rPr lang="en-US" sz="3600" dirty="0" smtClean="0">
                <a:solidFill>
                  <a:schemeClr val="tx1"/>
                </a:solidFill>
              </a:rPr>
              <a:t>enefit </a:t>
            </a:r>
            <a:r>
              <a:rPr lang="en-US" sz="3600" dirty="0" smtClean="0">
                <a:solidFill>
                  <a:schemeClr val="tx1"/>
                </a:solidFill>
              </a:rPr>
              <a:t>from </a:t>
            </a:r>
            <a:r>
              <a:rPr lang="en-US" sz="3600" dirty="0" smtClean="0">
                <a:solidFill>
                  <a:schemeClr val="tx1"/>
                </a:solidFill>
              </a:rPr>
              <a:t>intervention and may require </a:t>
            </a:r>
            <a:r>
              <a:rPr lang="en-US" sz="3600" dirty="0" smtClean="0">
                <a:solidFill>
                  <a:schemeClr val="tx1"/>
                </a:solidFill>
              </a:rPr>
              <a:t>intervention to </a:t>
            </a:r>
            <a:r>
              <a:rPr lang="en-US" sz="3600" dirty="0" smtClean="0">
                <a:solidFill>
                  <a:schemeClr val="tx1"/>
                </a:solidFill>
              </a:rPr>
              <a:t>end</a:t>
            </a:r>
            <a:endParaRPr lang="en-US" sz="3600" dirty="0" smtClean="0">
              <a:solidFill>
                <a:schemeClr val="tx1"/>
              </a:solidFill>
            </a:endParaRPr>
          </a:p>
          <a:p>
            <a:pPr lvl="1"/>
            <a:r>
              <a:rPr lang="en-US" sz="3600" dirty="0" smtClean="0">
                <a:solidFill>
                  <a:schemeClr val="tx1"/>
                </a:solidFill>
              </a:rPr>
              <a:t>Involve some form of mental </a:t>
            </a:r>
            <a:r>
              <a:rPr lang="en-US" sz="3600" dirty="0">
                <a:solidFill>
                  <a:schemeClr val="tx1"/>
                </a:solidFill>
              </a:rPr>
              <a:t>abuse </a:t>
            </a:r>
            <a:r>
              <a:rPr lang="en-US" sz="3600" dirty="0" smtClean="0">
                <a:solidFill>
                  <a:schemeClr val="tx1"/>
                </a:solidFill>
              </a:rPr>
              <a:t> </a:t>
            </a:r>
          </a:p>
          <a:p>
            <a:pPr lvl="1"/>
            <a:r>
              <a:rPr lang="en-US" sz="3600" dirty="0" smtClean="0">
                <a:solidFill>
                  <a:schemeClr val="tx1"/>
                </a:solidFill>
              </a:rPr>
              <a:t>Are prohibited </a:t>
            </a:r>
            <a:r>
              <a:rPr lang="en-US" sz="3600" dirty="0">
                <a:solidFill>
                  <a:schemeClr val="tx1"/>
                </a:solidFill>
              </a:rPr>
              <a:t>by </a:t>
            </a:r>
            <a:r>
              <a:rPr lang="en-US" sz="3600" dirty="0" smtClean="0">
                <a:solidFill>
                  <a:schemeClr val="tx1"/>
                </a:solidFill>
              </a:rPr>
              <a:t>California </a:t>
            </a:r>
            <a:r>
              <a:rPr lang="en-US" sz="3600" dirty="0">
                <a:solidFill>
                  <a:schemeClr val="tx1"/>
                </a:solidFill>
              </a:rPr>
              <a:t>Lutheran University </a:t>
            </a:r>
            <a:r>
              <a:rPr lang="en-US" sz="3600" dirty="0" smtClean="0">
                <a:solidFill>
                  <a:schemeClr val="tx1"/>
                </a:solidFill>
              </a:rPr>
              <a:t>policy</a:t>
            </a:r>
          </a:p>
          <a:p>
            <a:pPr lvl="1"/>
            <a:endParaRPr lang="en-US" dirty="0"/>
          </a:p>
        </p:txBody>
      </p:sp>
    </p:spTree>
    <p:extLst>
      <p:ext uri="{BB962C8B-B14F-4D97-AF65-F5344CB8AC3E}">
        <p14:creationId xmlns:p14="http://schemas.microsoft.com/office/powerpoint/2010/main" val="18462415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684</TotalTime>
  <Words>1467</Words>
  <Application>Microsoft Office PowerPoint</Application>
  <PresentationFormat>On-screen Show (4:3)</PresentationFormat>
  <Paragraphs>193</Paragraphs>
  <Slides>22</Slides>
  <Notes>21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Opulent</vt:lpstr>
      <vt:lpstr>Campus Sexual Violence Elimination Act  (SAVE)</vt:lpstr>
      <vt:lpstr>Campus Sexual Violence Elimination Act </vt:lpstr>
      <vt:lpstr>PowerPoint Presentation</vt:lpstr>
      <vt:lpstr>Definitions</vt:lpstr>
      <vt:lpstr>Sexual Assault</vt:lpstr>
      <vt:lpstr>Dating Violence</vt:lpstr>
      <vt:lpstr>Domestic Violence</vt:lpstr>
      <vt:lpstr>Stalking</vt:lpstr>
      <vt:lpstr>Sexual Assault, Dating and Domestic Violence, and Stalking </vt:lpstr>
      <vt:lpstr>Prevention and awareness</vt:lpstr>
      <vt:lpstr>Prevention and awareness Continued</vt:lpstr>
      <vt:lpstr>Intervention</vt:lpstr>
      <vt:lpstr>If you are a victim</vt:lpstr>
      <vt:lpstr>Campus Security Authorities (CSA)</vt:lpstr>
      <vt:lpstr>Who are CLU’s Campus Security Authorities</vt:lpstr>
      <vt:lpstr>What must be reported</vt:lpstr>
      <vt:lpstr>Report If these occur:</vt:lpstr>
      <vt:lpstr>Title IX Mandatory Reporters</vt:lpstr>
      <vt:lpstr>WHO TO REPORT TO Title IX Violations To</vt:lpstr>
      <vt:lpstr>Remember</vt:lpstr>
      <vt:lpstr>Sexual Violence Resource Package can be downloaded from these websites</vt:lpstr>
      <vt:lpstr>If you have any questions, contact Campus Safety at (805) 493-3208</vt:lpstr>
    </vt:vector>
  </TitlesOfParts>
  <Company>California Lutheran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CAMPUS SECURITY AUTHORITY</dc:title>
  <dc:creator>Miller, Frederick</dc:creator>
  <cp:lastModifiedBy>Miller, Frederick</cp:lastModifiedBy>
  <cp:revision>52</cp:revision>
  <cp:lastPrinted>2014-05-13T20:10:02Z</cp:lastPrinted>
  <dcterms:created xsi:type="dcterms:W3CDTF">2013-08-22T16:44:52Z</dcterms:created>
  <dcterms:modified xsi:type="dcterms:W3CDTF">2014-08-06T20:05:55Z</dcterms:modified>
</cp:coreProperties>
</file>