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8" r:id="rId4"/>
    <p:sldId id="257" r:id="rId5"/>
    <p:sldId id="259" r:id="rId6"/>
    <p:sldId id="260" r:id="rId7"/>
    <p:sldId id="261" r:id="rId8"/>
    <p:sldId id="262" r:id="rId9"/>
    <p:sldId id="263" r:id="rId10"/>
    <p:sldId id="264" r:id="rId11"/>
    <p:sldId id="266" r:id="rId12"/>
    <p:sldId id="265"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3874" rtl="0" eaLnBrk="1" latinLnBrk="0" hangingPunct="1">
      <a:defRPr sz="1800" kern="1200">
        <a:solidFill>
          <a:schemeClr val="tx1"/>
        </a:solidFill>
        <a:latin typeface="+mn-lt"/>
        <a:ea typeface="+mn-ea"/>
        <a:cs typeface="+mn-cs"/>
      </a:defRPr>
    </a:lvl1pPr>
    <a:lvl2pPr marL="456938" algn="l" defTabSz="913874" rtl="0" eaLnBrk="1" latinLnBrk="0" hangingPunct="1">
      <a:defRPr sz="1800" kern="1200">
        <a:solidFill>
          <a:schemeClr val="tx1"/>
        </a:solidFill>
        <a:latin typeface="+mn-lt"/>
        <a:ea typeface="+mn-ea"/>
        <a:cs typeface="+mn-cs"/>
      </a:defRPr>
    </a:lvl2pPr>
    <a:lvl3pPr marL="913874" algn="l" defTabSz="913874" rtl="0" eaLnBrk="1" latinLnBrk="0" hangingPunct="1">
      <a:defRPr sz="1800" kern="1200">
        <a:solidFill>
          <a:schemeClr val="tx1"/>
        </a:solidFill>
        <a:latin typeface="+mn-lt"/>
        <a:ea typeface="+mn-ea"/>
        <a:cs typeface="+mn-cs"/>
      </a:defRPr>
    </a:lvl3pPr>
    <a:lvl4pPr marL="1370812" algn="l" defTabSz="913874" rtl="0" eaLnBrk="1" latinLnBrk="0" hangingPunct="1">
      <a:defRPr sz="1800" kern="1200">
        <a:solidFill>
          <a:schemeClr val="tx1"/>
        </a:solidFill>
        <a:latin typeface="+mn-lt"/>
        <a:ea typeface="+mn-ea"/>
        <a:cs typeface="+mn-cs"/>
      </a:defRPr>
    </a:lvl4pPr>
    <a:lvl5pPr marL="1827748" algn="l" defTabSz="913874" rtl="0" eaLnBrk="1" latinLnBrk="0" hangingPunct="1">
      <a:defRPr sz="1800" kern="1200">
        <a:solidFill>
          <a:schemeClr val="tx1"/>
        </a:solidFill>
        <a:latin typeface="+mn-lt"/>
        <a:ea typeface="+mn-ea"/>
        <a:cs typeface="+mn-cs"/>
      </a:defRPr>
    </a:lvl5pPr>
    <a:lvl6pPr marL="2284686" algn="l" defTabSz="913874" rtl="0" eaLnBrk="1" latinLnBrk="0" hangingPunct="1">
      <a:defRPr sz="1800" kern="1200">
        <a:solidFill>
          <a:schemeClr val="tx1"/>
        </a:solidFill>
        <a:latin typeface="+mn-lt"/>
        <a:ea typeface="+mn-ea"/>
        <a:cs typeface="+mn-cs"/>
      </a:defRPr>
    </a:lvl6pPr>
    <a:lvl7pPr marL="2741624" algn="l" defTabSz="913874" rtl="0" eaLnBrk="1" latinLnBrk="0" hangingPunct="1">
      <a:defRPr sz="1800" kern="1200">
        <a:solidFill>
          <a:schemeClr val="tx1"/>
        </a:solidFill>
        <a:latin typeface="+mn-lt"/>
        <a:ea typeface="+mn-ea"/>
        <a:cs typeface="+mn-cs"/>
      </a:defRPr>
    </a:lvl7pPr>
    <a:lvl8pPr marL="3198560" algn="l" defTabSz="913874" rtl="0" eaLnBrk="1" latinLnBrk="0" hangingPunct="1">
      <a:defRPr sz="1800" kern="1200">
        <a:solidFill>
          <a:schemeClr val="tx1"/>
        </a:solidFill>
        <a:latin typeface="+mn-lt"/>
        <a:ea typeface="+mn-ea"/>
        <a:cs typeface="+mn-cs"/>
      </a:defRPr>
    </a:lvl8pPr>
    <a:lvl9pPr marL="3655498" algn="l" defTabSz="91387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57" autoAdjust="0"/>
  </p:normalViewPr>
  <p:slideViewPr>
    <p:cSldViewPr>
      <p:cViewPr>
        <p:scale>
          <a:sx n="114" d="100"/>
          <a:sy n="114" d="100"/>
        </p:scale>
        <p:origin x="-91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F6D8D-8C2A-469C-9FDF-394264725F6E}" type="datetimeFigureOut">
              <a:rPr lang="en-US" smtClean="0"/>
              <a:t>9/12/2017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5953C-1A30-4ADE-B703-2585C3E0D7B3}" type="slidenum">
              <a:rPr lang="en-US" smtClean="0"/>
              <a:t>‹#›</a:t>
            </a:fld>
            <a:endParaRPr lang="en-US"/>
          </a:p>
        </p:txBody>
      </p:sp>
    </p:spTree>
    <p:extLst>
      <p:ext uri="{BB962C8B-B14F-4D97-AF65-F5344CB8AC3E}">
        <p14:creationId xmlns:p14="http://schemas.microsoft.com/office/powerpoint/2010/main" val="3931924635"/>
      </p:ext>
    </p:extLst>
  </p:cSld>
  <p:clrMap bg1="lt1" tx1="dk1" bg2="lt2" tx2="dk2" accent1="accent1" accent2="accent2" accent3="accent3" accent4="accent4" accent5="accent5" accent6="accent6" hlink="hlink" folHlink="folHlink"/>
  <p:notesStyle>
    <a:lvl1pPr marL="0" algn="l" defTabSz="913874" rtl="0" eaLnBrk="1" latinLnBrk="0" hangingPunct="1">
      <a:defRPr sz="1200" kern="1200">
        <a:solidFill>
          <a:schemeClr val="tx1"/>
        </a:solidFill>
        <a:latin typeface="+mn-lt"/>
        <a:ea typeface="+mn-ea"/>
        <a:cs typeface="+mn-cs"/>
      </a:defRPr>
    </a:lvl1pPr>
    <a:lvl2pPr marL="456938" algn="l" defTabSz="913874" rtl="0" eaLnBrk="1" latinLnBrk="0" hangingPunct="1">
      <a:defRPr sz="1200" kern="1200">
        <a:solidFill>
          <a:schemeClr val="tx1"/>
        </a:solidFill>
        <a:latin typeface="+mn-lt"/>
        <a:ea typeface="+mn-ea"/>
        <a:cs typeface="+mn-cs"/>
      </a:defRPr>
    </a:lvl2pPr>
    <a:lvl3pPr marL="913874" algn="l" defTabSz="913874" rtl="0" eaLnBrk="1" latinLnBrk="0" hangingPunct="1">
      <a:defRPr sz="1200" kern="1200">
        <a:solidFill>
          <a:schemeClr val="tx1"/>
        </a:solidFill>
        <a:latin typeface="+mn-lt"/>
        <a:ea typeface="+mn-ea"/>
        <a:cs typeface="+mn-cs"/>
      </a:defRPr>
    </a:lvl3pPr>
    <a:lvl4pPr marL="1370812" algn="l" defTabSz="913874" rtl="0" eaLnBrk="1" latinLnBrk="0" hangingPunct="1">
      <a:defRPr sz="1200" kern="1200">
        <a:solidFill>
          <a:schemeClr val="tx1"/>
        </a:solidFill>
        <a:latin typeface="+mn-lt"/>
        <a:ea typeface="+mn-ea"/>
        <a:cs typeface="+mn-cs"/>
      </a:defRPr>
    </a:lvl4pPr>
    <a:lvl5pPr marL="1827748" algn="l" defTabSz="913874" rtl="0" eaLnBrk="1" latinLnBrk="0" hangingPunct="1">
      <a:defRPr sz="1200" kern="1200">
        <a:solidFill>
          <a:schemeClr val="tx1"/>
        </a:solidFill>
        <a:latin typeface="+mn-lt"/>
        <a:ea typeface="+mn-ea"/>
        <a:cs typeface="+mn-cs"/>
      </a:defRPr>
    </a:lvl5pPr>
    <a:lvl6pPr marL="2284686" algn="l" defTabSz="913874" rtl="0" eaLnBrk="1" latinLnBrk="0" hangingPunct="1">
      <a:defRPr sz="1200" kern="1200">
        <a:solidFill>
          <a:schemeClr val="tx1"/>
        </a:solidFill>
        <a:latin typeface="+mn-lt"/>
        <a:ea typeface="+mn-ea"/>
        <a:cs typeface="+mn-cs"/>
      </a:defRPr>
    </a:lvl6pPr>
    <a:lvl7pPr marL="2741624" algn="l" defTabSz="913874" rtl="0" eaLnBrk="1" latinLnBrk="0" hangingPunct="1">
      <a:defRPr sz="1200" kern="1200">
        <a:solidFill>
          <a:schemeClr val="tx1"/>
        </a:solidFill>
        <a:latin typeface="+mn-lt"/>
        <a:ea typeface="+mn-ea"/>
        <a:cs typeface="+mn-cs"/>
      </a:defRPr>
    </a:lvl7pPr>
    <a:lvl8pPr marL="3198560" algn="l" defTabSz="913874" rtl="0" eaLnBrk="1" latinLnBrk="0" hangingPunct="1">
      <a:defRPr sz="1200" kern="1200">
        <a:solidFill>
          <a:schemeClr val="tx1"/>
        </a:solidFill>
        <a:latin typeface="+mn-lt"/>
        <a:ea typeface="+mn-ea"/>
        <a:cs typeface="+mn-cs"/>
      </a:defRPr>
    </a:lvl8pPr>
    <a:lvl9pPr marL="3655498" algn="l" defTabSz="9138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5953C-1A30-4ADE-B703-2585C3E0D7B3}" type="slidenum">
              <a:rPr lang="en-US" smtClean="0"/>
              <a:t>4</a:t>
            </a:fld>
            <a:endParaRPr lang="en-US"/>
          </a:p>
        </p:txBody>
      </p:sp>
    </p:spTree>
    <p:extLst>
      <p:ext uri="{BB962C8B-B14F-4D97-AF65-F5344CB8AC3E}">
        <p14:creationId xmlns:p14="http://schemas.microsoft.com/office/powerpoint/2010/main" val="231511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5953C-1A30-4ADE-B703-2585C3E0D7B3}" type="slidenum">
              <a:rPr lang="en-US" smtClean="0"/>
              <a:t>5</a:t>
            </a:fld>
            <a:endParaRPr lang="en-US"/>
          </a:p>
        </p:txBody>
      </p:sp>
    </p:spTree>
    <p:extLst>
      <p:ext uri="{BB962C8B-B14F-4D97-AF65-F5344CB8AC3E}">
        <p14:creationId xmlns:p14="http://schemas.microsoft.com/office/powerpoint/2010/main" val="61949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D40FB-8398-4C90-906C-C9755161D6CD}" type="slidenum">
              <a:rPr lang="en-US"/>
              <a:pPr/>
              <a:t>15</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38" indent="0" algn="ctr">
              <a:buNone/>
              <a:defRPr>
                <a:solidFill>
                  <a:schemeClr val="tx1">
                    <a:tint val="75000"/>
                  </a:schemeClr>
                </a:solidFill>
              </a:defRPr>
            </a:lvl2pPr>
            <a:lvl3pPr marL="913874" indent="0" algn="ctr">
              <a:buNone/>
              <a:defRPr>
                <a:solidFill>
                  <a:schemeClr val="tx1">
                    <a:tint val="75000"/>
                  </a:schemeClr>
                </a:solidFill>
              </a:defRPr>
            </a:lvl3pPr>
            <a:lvl4pPr marL="1370812" indent="0" algn="ctr">
              <a:buNone/>
              <a:defRPr>
                <a:solidFill>
                  <a:schemeClr val="tx1">
                    <a:tint val="75000"/>
                  </a:schemeClr>
                </a:solidFill>
              </a:defRPr>
            </a:lvl4pPr>
            <a:lvl5pPr marL="1827748" indent="0" algn="ctr">
              <a:buNone/>
              <a:defRPr>
                <a:solidFill>
                  <a:schemeClr val="tx1">
                    <a:tint val="75000"/>
                  </a:schemeClr>
                </a:solidFill>
              </a:defRPr>
            </a:lvl5pPr>
            <a:lvl6pPr marL="2284686" indent="0" algn="ctr">
              <a:buNone/>
              <a:defRPr>
                <a:solidFill>
                  <a:schemeClr val="tx1">
                    <a:tint val="75000"/>
                  </a:schemeClr>
                </a:solidFill>
              </a:defRPr>
            </a:lvl6pPr>
            <a:lvl7pPr marL="2741624" indent="0" algn="ctr">
              <a:buNone/>
              <a:defRPr>
                <a:solidFill>
                  <a:schemeClr val="tx1">
                    <a:tint val="75000"/>
                  </a:schemeClr>
                </a:solidFill>
              </a:defRPr>
            </a:lvl7pPr>
            <a:lvl8pPr marL="3198560" indent="0" algn="ctr">
              <a:buNone/>
              <a:defRPr>
                <a:solidFill>
                  <a:schemeClr val="tx1">
                    <a:tint val="75000"/>
                  </a:schemeClr>
                </a:solidFill>
              </a:defRPr>
            </a:lvl8pPr>
            <a:lvl9pPr marL="36554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53DF2-4847-4F32-8D0A-7DC636AEC61A}"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88627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53DF2-4847-4F32-8D0A-7DC636AEC61A}"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296530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53DF2-4847-4F32-8D0A-7DC636AEC61A}"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248774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01535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38" indent="0" algn="ctr">
              <a:buNone/>
              <a:defRPr>
                <a:solidFill>
                  <a:schemeClr val="tx1">
                    <a:tint val="75000"/>
                  </a:schemeClr>
                </a:solidFill>
              </a:defRPr>
            </a:lvl2pPr>
            <a:lvl3pPr marL="913874" indent="0" algn="ctr">
              <a:buNone/>
              <a:defRPr>
                <a:solidFill>
                  <a:schemeClr val="tx1">
                    <a:tint val="75000"/>
                  </a:schemeClr>
                </a:solidFill>
              </a:defRPr>
            </a:lvl3pPr>
            <a:lvl4pPr marL="1370812" indent="0" algn="ctr">
              <a:buNone/>
              <a:defRPr>
                <a:solidFill>
                  <a:schemeClr val="tx1">
                    <a:tint val="75000"/>
                  </a:schemeClr>
                </a:solidFill>
              </a:defRPr>
            </a:lvl4pPr>
            <a:lvl5pPr marL="1827748" indent="0" algn="ctr">
              <a:buNone/>
              <a:defRPr>
                <a:solidFill>
                  <a:schemeClr val="tx1">
                    <a:tint val="75000"/>
                  </a:schemeClr>
                </a:solidFill>
              </a:defRPr>
            </a:lvl5pPr>
            <a:lvl6pPr marL="2284686" indent="0" algn="ctr">
              <a:buNone/>
              <a:defRPr>
                <a:solidFill>
                  <a:schemeClr val="tx1">
                    <a:tint val="75000"/>
                  </a:schemeClr>
                </a:solidFill>
              </a:defRPr>
            </a:lvl6pPr>
            <a:lvl7pPr marL="2741624" indent="0" algn="ctr">
              <a:buNone/>
              <a:defRPr>
                <a:solidFill>
                  <a:schemeClr val="tx1">
                    <a:tint val="75000"/>
                  </a:schemeClr>
                </a:solidFill>
              </a:defRPr>
            </a:lvl7pPr>
            <a:lvl8pPr marL="3198560" indent="0" algn="ctr">
              <a:buNone/>
              <a:defRPr>
                <a:solidFill>
                  <a:schemeClr val="tx1">
                    <a:tint val="75000"/>
                  </a:schemeClr>
                </a:solidFill>
              </a:defRPr>
            </a:lvl8pPr>
            <a:lvl9pPr marL="36554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8623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79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38" indent="0">
              <a:buNone/>
              <a:defRPr sz="1800">
                <a:solidFill>
                  <a:schemeClr val="tx1">
                    <a:tint val="75000"/>
                  </a:schemeClr>
                </a:solidFill>
              </a:defRPr>
            </a:lvl2pPr>
            <a:lvl3pPr marL="913874" indent="0">
              <a:buNone/>
              <a:defRPr sz="1600">
                <a:solidFill>
                  <a:schemeClr val="tx1">
                    <a:tint val="75000"/>
                  </a:schemeClr>
                </a:solidFill>
              </a:defRPr>
            </a:lvl3pPr>
            <a:lvl4pPr marL="1370812" indent="0">
              <a:buNone/>
              <a:defRPr sz="1400">
                <a:solidFill>
                  <a:schemeClr val="tx1">
                    <a:tint val="75000"/>
                  </a:schemeClr>
                </a:solidFill>
              </a:defRPr>
            </a:lvl4pPr>
            <a:lvl5pPr marL="1827748" indent="0">
              <a:buNone/>
              <a:defRPr sz="1400">
                <a:solidFill>
                  <a:schemeClr val="tx1">
                    <a:tint val="75000"/>
                  </a:schemeClr>
                </a:solidFill>
              </a:defRPr>
            </a:lvl5pPr>
            <a:lvl6pPr marL="2284686" indent="0">
              <a:buNone/>
              <a:defRPr sz="1400">
                <a:solidFill>
                  <a:schemeClr val="tx1">
                    <a:tint val="75000"/>
                  </a:schemeClr>
                </a:solidFill>
              </a:defRPr>
            </a:lvl6pPr>
            <a:lvl7pPr marL="2741624" indent="0">
              <a:buNone/>
              <a:defRPr sz="1400">
                <a:solidFill>
                  <a:schemeClr val="tx1">
                    <a:tint val="75000"/>
                  </a:schemeClr>
                </a:solidFill>
              </a:defRPr>
            </a:lvl7pPr>
            <a:lvl8pPr marL="3198560" indent="0">
              <a:buNone/>
              <a:defRPr sz="1400">
                <a:solidFill>
                  <a:schemeClr val="tx1">
                    <a:tint val="75000"/>
                  </a:schemeClr>
                </a:solidFill>
              </a:defRPr>
            </a:lvl8pPr>
            <a:lvl9pPr marL="365549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0233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4884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38" indent="0">
              <a:buNone/>
              <a:defRPr sz="2000" b="1"/>
            </a:lvl2pPr>
            <a:lvl3pPr marL="913874" indent="0">
              <a:buNone/>
              <a:defRPr sz="1800" b="1"/>
            </a:lvl3pPr>
            <a:lvl4pPr marL="1370812" indent="0">
              <a:buNone/>
              <a:defRPr sz="1600" b="1"/>
            </a:lvl4pPr>
            <a:lvl5pPr marL="1827748" indent="0">
              <a:buNone/>
              <a:defRPr sz="1600" b="1"/>
            </a:lvl5pPr>
            <a:lvl6pPr marL="2284686" indent="0">
              <a:buNone/>
              <a:defRPr sz="1600" b="1"/>
            </a:lvl6pPr>
            <a:lvl7pPr marL="2741624" indent="0">
              <a:buNone/>
              <a:defRPr sz="1600" b="1"/>
            </a:lvl7pPr>
            <a:lvl8pPr marL="3198560" indent="0">
              <a:buNone/>
              <a:defRPr sz="1600" b="1"/>
            </a:lvl8pPr>
            <a:lvl9pPr marL="365549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6938" indent="0">
              <a:buNone/>
              <a:defRPr sz="2000" b="1"/>
            </a:lvl2pPr>
            <a:lvl3pPr marL="913874" indent="0">
              <a:buNone/>
              <a:defRPr sz="1800" b="1"/>
            </a:lvl3pPr>
            <a:lvl4pPr marL="1370812" indent="0">
              <a:buNone/>
              <a:defRPr sz="1600" b="1"/>
            </a:lvl4pPr>
            <a:lvl5pPr marL="1827748" indent="0">
              <a:buNone/>
              <a:defRPr sz="1600" b="1"/>
            </a:lvl5pPr>
            <a:lvl6pPr marL="2284686" indent="0">
              <a:buNone/>
              <a:defRPr sz="1600" b="1"/>
            </a:lvl6pPr>
            <a:lvl7pPr marL="2741624" indent="0">
              <a:buNone/>
              <a:defRPr sz="1600" b="1"/>
            </a:lvl7pPr>
            <a:lvl8pPr marL="3198560" indent="0">
              <a:buNone/>
              <a:defRPr sz="1600" b="1"/>
            </a:lvl8pPr>
            <a:lvl9pPr marL="365549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0232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660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766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53DF2-4847-4F32-8D0A-7DC636AEC61A}"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2894832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6938" indent="0">
              <a:buNone/>
              <a:defRPr sz="1200"/>
            </a:lvl2pPr>
            <a:lvl3pPr marL="913874" indent="0">
              <a:buNone/>
              <a:defRPr sz="1000"/>
            </a:lvl3pPr>
            <a:lvl4pPr marL="1370812" indent="0">
              <a:buNone/>
              <a:defRPr sz="900"/>
            </a:lvl4pPr>
            <a:lvl5pPr marL="1827748" indent="0">
              <a:buNone/>
              <a:defRPr sz="900"/>
            </a:lvl5pPr>
            <a:lvl6pPr marL="2284686" indent="0">
              <a:buNone/>
              <a:defRPr sz="900"/>
            </a:lvl6pPr>
            <a:lvl7pPr marL="2741624" indent="0">
              <a:buNone/>
              <a:defRPr sz="900"/>
            </a:lvl7pPr>
            <a:lvl8pPr marL="3198560" indent="0">
              <a:buNone/>
              <a:defRPr sz="900"/>
            </a:lvl8pPr>
            <a:lvl9pPr marL="365549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935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38" indent="0">
              <a:buNone/>
              <a:defRPr sz="2800"/>
            </a:lvl2pPr>
            <a:lvl3pPr marL="913874" indent="0">
              <a:buNone/>
              <a:defRPr sz="2400"/>
            </a:lvl3pPr>
            <a:lvl4pPr marL="1370812" indent="0">
              <a:buNone/>
              <a:defRPr sz="2000"/>
            </a:lvl4pPr>
            <a:lvl5pPr marL="1827748" indent="0">
              <a:buNone/>
              <a:defRPr sz="2000"/>
            </a:lvl5pPr>
            <a:lvl6pPr marL="2284686" indent="0">
              <a:buNone/>
              <a:defRPr sz="2000"/>
            </a:lvl6pPr>
            <a:lvl7pPr marL="2741624" indent="0">
              <a:buNone/>
              <a:defRPr sz="2000"/>
            </a:lvl7pPr>
            <a:lvl8pPr marL="3198560" indent="0">
              <a:buNone/>
              <a:defRPr sz="2000"/>
            </a:lvl8pPr>
            <a:lvl9pPr marL="365549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8" indent="0">
              <a:buNone/>
              <a:defRPr sz="1200"/>
            </a:lvl2pPr>
            <a:lvl3pPr marL="913874" indent="0">
              <a:buNone/>
              <a:defRPr sz="1000"/>
            </a:lvl3pPr>
            <a:lvl4pPr marL="1370812" indent="0">
              <a:buNone/>
              <a:defRPr sz="900"/>
            </a:lvl4pPr>
            <a:lvl5pPr marL="1827748" indent="0">
              <a:buNone/>
              <a:defRPr sz="900"/>
            </a:lvl5pPr>
            <a:lvl6pPr marL="2284686" indent="0">
              <a:buNone/>
              <a:defRPr sz="900"/>
            </a:lvl6pPr>
            <a:lvl7pPr marL="2741624" indent="0">
              <a:buNone/>
              <a:defRPr sz="900"/>
            </a:lvl7pPr>
            <a:lvl8pPr marL="3198560" indent="0">
              <a:buNone/>
              <a:defRPr sz="900"/>
            </a:lvl8pPr>
            <a:lvl9pPr marL="365549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0926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129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01E0F-8621-8948-A17B-51CA61BFCBCA}" type="datetimeFigureOut">
              <a:rPr lang="en-US" smtClean="0">
                <a:solidFill>
                  <a:prstClr val="black">
                    <a:tint val="75000"/>
                  </a:prstClr>
                </a:solidFill>
              </a:rPr>
              <a:pPr/>
              <a:t>9/12/2017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8B28558-D3B8-414E-B955-81EA9B852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233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38" indent="0">
              <a:buNone/>
              <a:defRPr sz="1800">
                <a:solidFill>
                  <a:schemeClr val="tx1">
                    <a:tint val="75000"/>
                  </a:schemeClr>
                </a:solidFill>
              </a:defRPr>
            </a:lvl2pPr>
            <a:lvl3pPr marL="913874" indent="0">
              <a:buNone/>
              <a:defRPr sz="1600">
                <a:solidFill>
                  <a:schemeClr val="tx1">
                    <a:tint val="75000"/>
                  </a:schemeClr>
                </a:solidFill>
              </a:defRPr>
            </a:lvl3pPr>
            <a:lvl4pPr marL="1370812" indent="0">
              <a:buNone/>
              <a:defRPr sz="1400">
                <a:solidFill>
                  <a:schemeClr val="tx1">
                    <a:tint val="75000"/>
                  </a:schemeClr>
                </a:solidFill>
              </a:defRPr>
            </a:lvl4pPr>
            <a:lvl5pPr marL="1827748" indent="0">
              <a:buNone/>
              <a:defRPr sz="1400">
                <a:solidFill>
                  <a:schemeClr val="tx1">
                    <a:tint val="75000"/>
                  </a:schemeClr>
                </a:solidFill>
              </a:defRPr>
            </a:lvl5pPr>
            <a:lvl6pPr marL="2284686" indent="0">
              <a:buNone/>
              <a:defRPr sz="1400">
                <a:solidFill>
                  <a:schemeClr val="tx1">
                    <a:tint val="75000"/>
                  </a:schemeClr>
                </a:solidFill>
              </a:defRPr>
            </a:lvl6pPr>
            <a:lvl7pPr marL="2741624" indent="0">
              <a:buNone/>
              <a:defRPr sz="1400">
                <a:solidFill>
                  <a:schemeClr val="tx1">
                    <a:tint val="75000"/>
                  </a:schemeClr>
                </a:solidFill>
              </a:defRPr>
            </a:lvl7pPr>
            <a:lvl8pPr marL="3198560" indent="0">
              <a:buNone/>
              <a:defRPr sz="1400">
                <a:solidFill>
                  <a:schemeClr val="tx1">
                    <a:tint val="75000"/>
                  </a:schemeClr>
                </a:solidFill>
              </a:defRPr>
            </a:lvl8pPr>
            <a:lvl9pPr marL="365549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53DF2-4847-4F32-8D0A-7DC636AEC61A}"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51780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253DF2-4847-4F32-8D0A-7DC636AEC61A}"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199973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38" indent="0">
              <a:buNone/>
              <a:defRPr sz="2000" b="1"/>
            </a:lvl2pPr>
            <a:lvl3pPr marL="913874" indent="0">
              <a:buNone/>
              <a:defRPr sz="1800" b="1"/>
            </a:lvl3pPr>
            <a:lvl4pPr marL="1370812" indent="0">
              <a:buNone/>
              <a:defRPr sz="1600" b="1"/>
            </a:lvl4pPr>
            <a:lvl5pPr marL="1827748" indent="0">
              <a:buNone/>
              <a:defRPr sz="1600" b="1"/>
            </a:lvl5pPr>
            <a:lvl6pPr marL="2284686" indent="0">
              <a:buNone/>
              <a:defRPr sz="1600" b="1"/>
            </a:lvl6pPr>
            <a:lvl7pPr marL="2741624" indent="0">
              <a:buNone/>
              <a:defRPr sz="1600" b="1"/>
            </a:lvl7pPr>
            <a:lvl8pPr marL="3198560" indent="0">
              <a:buNone/>
              <a:defRPr sz="1600" b="1"/>
            </a:lvl8pPr>
            <a:lvl9pPr marL="365549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6938" indent="0">
              <a:buNone/>
              <a:defRPr sz="2000" b="1"/>
            </a:lvl2pPr>
            <a:lvl3pPr marL="913874" indent="0">
              <a:buNone/>
              <a:defRPr sz="1800" b="1"/>
            </a:lvl3pPr>
            <a:lvl4pPr marL="1370812" indent="0">
              <a:buNone/>
              <a:defRPr sz="1600" b="1"/>
            </a:lvl4pPr>
            <a:lvl5pPr marL="1827748" indent="0">
              <a:buNone/>
              <a:defRPr sz="1600" b="1"/>
            </a:lvl5pPr>
            <a:lvl6pPr marL="2284686" indent="0">
              <a:buNone/>
              <a:defRPr sz="1600" b="1"/>
            </a:lvl6pPr>
            <a:lvl7pPr marL="2741624" indent="0">
              <a:buNone/>
              <a:defRPr sz="1600" b="1"/>
            </a:lvl7pPr>
            <a:lvl8pPr marL="3198560" indent="0">
              <a:buNone/>
              <a:defRPr sz="1600" b="1"/>
            </a:lvl8pPr>
            <a:lvl9pPr marL="365549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253DF2-4847-4F32-8D0A-7DC636AEC61A}" type="datetimeFigureOut">
              <a:rPr lang="en-US" smtClean="0"/>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151424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53DF2-4847-4F32-8D0A-7DC636AEC61A}" type="datetimeFigureOut">
              <a:rPr lang="en-US" smtClean="0"/>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3059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53DF2-4847-4F32-8D0A-7DC636AEC61A}" type="datetimeFigureOut">
              <a:rPr lang="en-US" smtClean="0"/>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139156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6938" indent="0">
              <a:buNone/>
              <a:defRPr sz="1200"/>
            </a:lvl2pPr>
            <a:lvl3pPr marL="913874" indent="0">
              <a:buNone/>
              <a:defRPr sz="1000"/>
            </a:lvl3pPr>
            <a:lvl4pPr marL="1370812" indent="0">
              <a:buNone/>
              <a:defRPr sz="900"/>
            </a:lvl4pPr>
            <a:lvl5pPr marL="1827748" indent="0">
              <a:buNone/>
              <a:defRPr sz="900"/>
            </a:lvl5pPr>
            <a:lvl6pPr marL="2284686" indent="0">
              <a:buNone/>
              <a:defRPr sz="900"/>
            </a:lvl6pPr>
            <a:lvl7pPr marL="2741624" indent="0">
              <a:buNone/>
              <a:defRPr sz="900"/>
            </a:lvl7pPr>
            <a:lvl8pPr marL="3198560" indent="0">
              <a:buNone/>
              <a:defRPr sz="900"/>
            </a:lvl8pPr>
            <a:lvl9pPr marL="365549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53DF2-4847-4F32-8D0A-7DC636AEC61A}"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196467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38" indent="0">
              <a:buNone/>
              <a:defRPr sz="2800"/>
            </a:lvl2pPr>
            <a:lvl3pPr marL="913874" indent="0">
              <a:buNone/>
              <a:defRPr sz="2400"/>
            </a:lvl3pPr>
            <a:lvl4pPr marL="1370812" indent="0">
              <a:buNone/>
              <a:defRPr sz="2000"/>
            </a:lvl4pPr>
            <a:lvl5pPr marL="1827748" indent="0">
              <a:buNone/>
              <a:defRPr sz="2000"/>
            </a:lvl5pPr>
            <a:lvl6pPr marL="2284686" indent="0">
              <a:buNone/>
              <a:defRPr sz="2000"/>
            </a:lvl6pPr>
            <a:lvl7pPr marL="2741624" indent="0">
              <a:buNone/>
              <a:defRPr sz="2000"/>
            </a:lvl7pPr>
            <a:lvl8pPr marL="3198560" indent="0">
              <a:buNone/>
              <a:defRPr sz="2000"/>
            </a:lvl8pPr>
            <a:lvl9pPr marL="365549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8" indent="0">
              <a:buNone/>
              <a:defRPr sz="1200"/>
            </a:lvl2pPr>
            <a:lvl3pPr marL="913874" indent="0">
              <a:buNone/>
              <a:defRPr sz="1000"/>
            </a:lvl3pPr>
            <a:lvl4pPr marL="1370812" indent="0">
              <a:buNone/>
              <a:defRPr sz="900"/>
            </a:lvl4pPr>
            <a:lvl5pPr marL="1827748" indent="0">
              <a:buNone/>
              <a:defRPr sz="900"/>
            </a:lvl5pPr>
            <a:lvl6pPr marL="2284686" indent="0">
              <a:buNone/>
              <a:defRPr sz="900"/>
            </a:lvl6pPr>
            <a:lvl7pPr marL="2741624" indent="0">
              <a:buNone/>
              <a:defRPr sz="900"/>
            </a:lvl7pPr>
            <a:lvl8pPr marL="3198560" indent="0">
              <a:buNone/>
              <a:defRPr sz="900"/>
            </a:lvl8pPr>
            <a:lvl9pPr marL="365549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53DF2-4847-4F32-8D0A-7DC636AEC61A}"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79D1E-E740-40B7-B1F1-AD673E5CE44C}" type="slidenum">
              <a:rPr lang="en-US" smtClean="0"/>
              <a:t>‹#›</a:t>
            </a:fld>
            <a:endParaRPr lang="en-US"/>
          </a:p>
        </p:txBody>
      </p:sp>
    </p:spTree>
    <p:extLst>
      <p:ext uri="{BB962C8B-B14F-4D97-AF65-F5344CB8AC3E}">
        <p14:creationId xmlns:p14="http://schemas.microsoft.com/office/powerpoint/2010/main" val="124052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8" tIns="45694" rIns="91388" bIns="456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388" tIns="45694" rIns="91388" bIns="456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88" tIns="45694" rIns="91388" bIns="45694" rtlCol="0" anchor="ctr"/>
          <a:lstStyle>
            <a:lvl1pPr algn="l">
              <a:defRPr sz="1200">
                <a:solidFill>
                  <a:schemeClr val="tx1">
                    <a:tint val="75000"/>
                  </a:schemeClr>
                </a:solidFill>
              </a:defRPr>
            </a:lvl1pPr>
          </a:lstStyle>
          <a:p>
            <a:fld id="{15253DF2-4847-4F32-8D0A-7DC636AEC61A}" type="datetimeFigureOut">
              <a:rPr lang="en-US" smtClean="0"/>
              <a:t>9/12/2017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88" tIns="45694" rIns="91388" bIns="4569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88" tIns="45694" rIns="91388" bIns="45694" rtlCol="0" anchor="ctr"/>
          <a:lstStyle>
            <a:lvl1pPr algn="r">
              <a:defRPr sz="1200">
                <a:solidFill>
                  <a:schemeClr val="tx1">
                    <a:tint val="75000"/>
                  </a:schemeClr>
                </a:solidFill>
              </a:defRPr>
            </a:lvl1pPr>
          </a:lstStyle>
          <a:p>
            <a:fld id="{5E579D1E-E740-40B7-B1F1-AD673E5CE44C}" type="slidenum">
              <a:rPr lang="en-US" smtClean="0"/>
              <a:t>‹#›</a:t>
            </a:fld>
            <a:endParaRPr lang="en-US"/>
          </a:p>
        </p:txBody>
      </p:sp>
    </p:spTree>
    <p:extLst>
      <p:ext uri="{BB962C8B-B14F-4D97-AF65-F5344CB8AC3E}">
        <p14:creationId xmlns:p14="http://schemas.microsoft.com/office/powerpoint/2010/main" val="58870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3874" rtl="0" eaLnBrk="1" latinLnBrk="0" hangingPunct="1">
        <a:spcBef>
          <a:spcPct val="0"/>
        </a:spcBef>
        <a:buNone/>
        <a:defRPr sz="4400" kern="1200">
          <a:solidFill>
            <a:schemeClr val="tx1"/>
          </a:solidFill>
          <a:latin typeface="+mj-lt"/>
          <a:ea typeface="+mj-ea"/>
          <a:cs typeface="+mj-cs"/>
        </a:defRPr>
      </a:lvl1pPr>
    </p:titleStyle>
    <p:bodyStyle>
      <a:lvl1pPr marL="342702" indent="-342702" algn="l" defTabSz="91387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23" indent="-285586" algn="l" defTabSz="9138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43" indent="-228468" algn="l" defTabSz="91387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80" indent="-228468" algn="l" defTabSz="9138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18" indent="-228468" algn="l" defTabSz="9138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54" indent="-228468" algn="l" defTabSz="9138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2" indent="-228468" algn="l" defTabSz="9138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29" indent="-228468" algn="l" defTabSz="9138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6" indent="-228468" algn="l" defTabSz="9138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74" rtl="0" eaLnBrk="1" latinLnBrk="0" hangingPunct="1">
        <a:defRPr sz="1800" kern="1200">
          <a:solidFill>
            <a:schemeClr val="tx1"/>
          </a:solidFill>
          <a:latin typeface="+mn-lt"/>
          <a:ea typeface="+mn-ea"/>
          <a:cs typeface="+mn-cs"/>
        </a:defRPr>
      </a:lvl1pPr>
      <a:lvl2pPr marL="456938" algn="l" defTabSz="913874" rtl="0" eaLnBrk="1" latinLnBrk="0" hangingPunct="1">
        <a:defRPr sz="1800" kern="1200">
          <a:solidFill>
            <a:schemeClr val="tx1"/>
          </a:solidFill>
          <a:latin typeface="+mn-lt"/>
          <a:ea typeface="+mn-ea"/>
          <a:cs typeface="+mn-cs"/>
        </a:defRPr>
      </a:lvl2pPr>
      <a:lvl3pPr marL="913874" algn="l" defTabSz="913874" rtl="0" eaLnBrk="1" latinLnBrk="0" hangingPunct="1">
        <a:defRPr sz="1800" kern="1200">
          <a:solidFill>
            <a:schemeClr val="tx1"/>
          </a:solidFill>
          <a:latin typeface="+mn-lt"/>
          <a:ea typeface="+mn-ea"/>
          <a:cs typeface="+mn-cs"/>
        </a:defRPr>
      </a:lvl3pPr>
      <a:lvl4pPr marL="1370812" algn="l" defTabSz="913874" rtl="0" eaLnBrk="1" latinLnBrk="0" hangingPunct="1">
        <a:defRPr sz="1800" kern="1200">
          <a:solidFill>
            <a:schemeClr val="tx1"/>
          </a:solidFill>
          <a:latin typeface="+mn-lt"/>
          <a:ea typeface="+mn-ea"/>
          <a:cs typeface="+mn-cs"/>
        </a:defRPr>
      </a:lvl4pPr>
      <a:lvl5pPr marL="1827748" algn="l" defTabSz="913874" rtl="0" eaLnBrk="1" latinLnBrk="0" hangingPunct="1">
        <a:defRPr sz="1800" kern="1200">
          <a:solidFill>
            <a:schemeClr val="tx1"/>
          </a:solidFill>
          <a:latin typeface="+mn-lt"/>
          <a:ea typeface="+mn-ea"/>
          <a:cs typeface="+mn-cs"/>
        </a:defRPr>
      </a:lvl5pPr>
      <a:lvl6pPr marL="2284686" algn="l" defTabSz="913874" rtl="0" eaLnBrk="1" latinLnBrk="0" hangingPunct="1">
        <a:defRPr sz="1800" kern="1200">
          <a:solidFill>
            <a:schemeClr val="tx1"/>
          </a:solidFill>
          <a:latin typeface="+mn-lt"/>
          <a:ea typeface="+mn-ea"/>
          <a:cs typeface="+mn-cs"/>
        </a:defRPr>
      </a:lvl6pPr>
      <a:lvl7pPr marL="2741624" algn="l" defTabSz="913874" rtl="0" eaLnBrk="1" latinLnBrk="0" hangingPunct="1">
        <a:defRPr sz="1800" kern="1200">
          <a:solidFill>
            <a:schemeClr val="tx1"/>
          </a:solidFill>
          <a:latin typeface="+mn-lt"/>
          <a:ea typeface="+mn-ea"/>
          <a:cs typeface="+mn-cs"/>
        </a:defRPr>
      </a:lvl7pPr>
      <a:lvl8pPr marL="3198560" algn="l" defTabSz="913874" rtl="0" eaLnBrk="1" latinLnBrk="0" hangingPunct="1">
        <a:defRPr sz="1800" kern="1200">
          <a:solidFill>
            <a:schemeClr val="tx1"/>
          </a:solidFill>
          <a:latin typeface="+mn-lt"/>
          <a:ea typeface="+mn-ea"/>
          <a:cs typeface="+mn-cs"/>
        </a:defRPr>
      </a:lvl8pPr>
      <a:lvl9pPr marL="3655498" algn="l" defTabSz="9138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8" tIns="45694" rIns="91388" bIns="456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388" tIns="45694" rIns="91388" bIns="456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88" tIns="45694" rIns="91388" bIns="45694" rtlCol="0" anchor="ctr"/>
          <a:lstStyle>
            <a:lvl1pPr algn="l">
              <a:defRPr sz="1200">
                <a:solidFill>
                  <a:schemeClr val="tx1">
                    <a:tint val="75000"/>
                  </a:schemeClr>
                </a:solidFill>
              </a:defRPr>
            </a:lvl1pPr>
          </a:lstStyle>
          <a:p>
            <a:pPr defTabSz="456938"/>
            <a:fld id="{7F801E0F-8621-8948-A17B-51CA61BFCBCA}" type="datetimeFigureOut">
              <a:rPr lang="en-US" smtClean="0">
                <a:solidFill>
                  <a:prstClr val="black">
                    <a:tint val="75000"/>
                  </a:prstClr>
                </a:solidFill>
              </a:rPr>
              <a:pPr defTabSz="456938"/>
              <a:t>9/12/2017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88" tIns="45694" rIns="91388" bIns="45694" rtlCol="0" anchor="ctr"/>
          <a:lstStyle>
            <a:lvl1pPr algn="ctr">
              <a:defRPr sz="1200">
                <a:solidFill>
                  <a:schemeClr val="tx1">
                    <a:tint val="75000"/>
                  </a:schemeClr>
                </a:solidFill>
              </a:defRPr>
            </a:lvl1pPr>
          </a:lstStyle>
          <a:p>
            <a:pPr defTabSz="456938"/>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88" tIns="45694" rIns="91388" bIns="45694" rtlCol="0" anchor="ctr"/>
          <a:lstStyle>
            <a:lvl1pPr algn="r">
              <a:defRPr sz="1200">
                <a:solidFill>
                  <a:schemeClr val="tx1">
                    <a:tint val="75000"/>
                  </a:schemeClr>
                </a:solidFill>
              </a:defRPr>
            </a:lvl1pPr>
          </a:lstStyle>
          <a:p>
            <a:pPr defTabSz="456938"/>
            <a:fld id="{D8B28558-D3B8-414E-B955-81EA9B852449}" type="slidenum">
              <a:rPr lang="en-US" smtClean="0">
                <a:solidFill>
                  <a:prstClr val="black">
                    <a:tint val="75000"/>
                  </a:prstClr>
                </a:solidFill>
              </a:rPr>
              <a:pPr defTabSz="456938"/>
              <a:t>‹#›</a:t>
            </a:fld>
            <a:endParaRPr lang="en-US" dirty="0">
              <a:solidFill>
                <a:prstClr val="black">
                  <a:tint val="75000"/>
                </a:prstClr>
              </a:solidFill>
            </a:endParaRPr>
          </a:p>
        </p:txBody>
      </p:sp>
    </p:spTree>
    <p:extLst>
      <p:ext uri="{BB962C8B-B14F-4D97-AF65-F5344CB8AC3E}">
        <p14:creationId xmlns:p14="http://schemas.microsoft.com/office/powerpoint/2010/main" val="2950507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6938" rtl="0" eaLnBrk="1" latinLnBrk="0" hangingPunct="1">
        <a:spcBef>
          <a:spcPct val="0"/>
        </a:spcBef>
        <a:buNone/>
        <a:defRPr sz="4400" kern="1200">
          <a:solidFill>
            <a:schemeClr val="tx1"/>
          </a:solidFill>
          <a:latin typeface="+mj-lt"/>
          <a:ea typeface="+mj-ea"/>
          <a:cs typeface="+mj-cs"/>
        </a:defRPr>
      </a:lvl1pPr>
    </p:titleStyle>
    <p:bodyStyle>
      <a:lvl1pPr marL="342702" indent="-342702" algn="l" defTabSz="456938" rtl="0" eaLnBrk="1" latinLnBrk="0" hangingPunct="1">
        <a:spcBef>
          <a:spcPct val="20000"/>
        </a:spcBef>
        <a:buFont typeface="Arial"/>
        <a:buChar char="•"/>
        <a:defRPr sz="3200" kern="1200">
          <a:solidFill>
            <a:schemeClr val="tx1"/>
          </a:solidFill>
          <a:latin typeface="+mn-lt"/>
          <a:ea typeface="+mn-ea"/>
          <a:cs typeface="+mn-cs"/>
        </a:defRPr>
      </a:lvl1pPr>
      <a:lvl2pPr marL="742523" indent="-285586" algn="l" defTabSz="456938" rtl="0" eaLnBrk="1" latinLnBrk="0" hangingPunct="1">
        <a:spcBef>
          <a:spcPct val="20000"/>
        </a:spcBef>
        <a:buFont typeface="Arial"/>
        <a:buChar char="–"/>
        <a:defRPr sz="2800" kern="1200">
          <a:solidFill>
            <a:schemeClr val="tx1"/>
          </a:solidFill>
          <a:latin typeface="+mn-lt"/>
          <a:ea typeface="+mn-ea"/>
          <a:cs typeface="+mn-cs"/>
        </a:defRPr>
      </a:lvl2pPr>
      <a:lvl3pPr marL="1142343" indent="-228468" algn="l" defTabSz="456938" rtl="0" eaLnBrk="1" latinLnBrk="0" hangingPunct="1">
        <a:spcBef>
          <a:spcPct val="20000"/>
        </a:spcBef>
        <a:buFont typeface="Arial"/>
        <a:buChar char="•"/>
        <a:defRPr sz="2400" kern="1200">
          <a:solidFill>
            <a:schemeClr val="tx1"/>
          </a:solidFill>
          <a:latin typeface="+mn-lt"/>
          <a:ea typeface="+mn-ea"/>
          <a:cs typeface="+mn-cs"/>
        </a:defRPr>
      </a:lvl3pPr>
      <a:lvl4pPr marL="1599280" indent="-228468" algn="l" defTabSz="456938" rtl="0" eaLnBrk="1" latinLnBrk="0" hangingPunct="1">
        <a:spcBef>
          <a:spcPct val="20000"/>
        </a:spcBef>
        <a:buFont typeface="Arial"/>
        <a:buChar char="–"/>
        <a:defRPr sz="2000" kern="1200">
          <a:solidFill>
            <a:schemeClr val="tx1"/>
          </a:solidFill>
          <a:latin typeface="+mn-lt"/>
          <a:ea typeface="+mn-ea"/>
          <a:cs typeface="+mn-cs"/>
        </a:defRPr>
      </a:lvl4pPr>
      <a:lvl5pPr marL="2056218" indent="-228468" algn="l" defTabSz="456938" rtl="0" eaLnBrk="1" latinLnBrk="0" hangingPunct="1">
        <a:spcBef>
          <a:spcPct val="20000"/>
        </a:spcBef>
        <a:buFont typeface="Arial"/>
        <a:buChar char="»"/>
        <a:defRPr sz="2000" kern="1200">
          <a:solidFill>
            <a:schemeClr val="tx1"/>
          </a:solidFill>
          <a:latin typeface="+mn-lt"/>
          <a:ea typeface="+mn-ea"/>
          <a:cs typeface="+mn-cs"/>
        </a:defRPr>
      </a:lvl5pPr>
      <a:lvl6pPr marL="2513154" indent="-228468" algn="l" defTabSz="456938" rtl="0" eaLnBrk="1" latinLnBrk="0" hangingPunct="1">
        <a:spcBef>
          <a:spcPct val="20000"/>
        </a:spcBef>
        <a:buFont typeface="Arial"/>
        <a:buChar char="•"/>
        <a:defRPr sz="2000" kern="1200">
          <a:solidFill>
            <a:schemeClr val="tx1"/>
          </a:solidFill>
          <a:latin typeface="+mn-lt"/>
          <a:ea typeface="+mn-ea"/>
          <a:cs typeface="+mn-cs"/>
        </a:defRPr>
      </a:lvl6pPr>
      <a:lvl7pPr marL="2970092" indent="-228468" algn="l" defTabSz="456938" rtl="0" eaLnBrk="1" latinLnBrk="0" hangingPunct="1">
        <a:spcBef>
          <a:spcPct val="20000"/>
        </a:spcBef>
        <a:buFont typeface="Arial"/>
        <a:buChar char="•"/>
        <a:defRPr sz="2000" kern="1200">
          <a:solidFill>
            <a:schemeClr val="tx1"/>
          </a:solidFill>
          <a:latin typeface="+mn-lt"/>
          <a:ea typeface="+mn-ea"/>
          <a:cs typeface="+mn-cs"/>
        </a:defRPr>
      </a:lvl7pPr>
      <a:lvl8pPr marL="3427029" indent="-228468" algn="l" defTabSz="456938" rtl="0" eaLnBrk="1" latinLnBrk="0" hangingPunct="1">
        <a:spcBef>
          <a:spcPct val="20000"/>
        </a:spcBef>
        <a:buFont typeface="Arial"/>
        <a:buChar char="•"/>
        <a:defRPr sz="2000" kern="1200">
          <a:solidFill>
            <a:schemeClr val="tx1"/>
          </a:solidFill>
          <a:latin typeface="+mn-lt"/>
          <a:ea typeface="+mn-ea"/>
          <a:cs typeface="+mn-cs"/>
        </a:defRPr>
      </a:lvl8pPr>
      <a:lvl9pPr marL="3883966" indent="-228468" algn="l" defTabSz="4569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38" rtl="0" eaLnBrk="1" latinLnBrk="0" hangingPunct="1">
        <a:defRPr sz="1800" kern="1200">
          <a:solidFill>
            <a:schemeClr val="tx1"/>
          </a:solidFill>
          <a:latin typeface="+mn-lt"/>
          <a:ea typeface="+mn-ea"/>
          <a:cs typeface="+mn-cs"/>
        </a:defRPr>
      </a:lvl1pPr>
      <a:lvl2pPr marL="456938" algn="l" defTabSz="456938" rtl="0" eaLnBrk="1" latinLnBrk="0" hangingPunct="1">
        <a:defRPr sz="1800" kern="1200">
          <a:solidFill>
            <a:schemeClr val="tx1"/>
          </a:solidFill>
          <a:latin typeface="+mn-lt"/>
          <a:ea typeface="+mn-ea"/>
          <a:cs typeface="+mn-cs"/>
        </a:defRPr>
      </a:lvl2pPr>
      <a:lvl3pPr marL="913874" algn="l" defTabSz="456938" rtl="0" eaLnBrk="1" latinLnBrk="0" hangingPunct="1">
        <a:defRPr sz="1800" kern="1200">
          <a:solidFill>
            <a:schemeClr val="tx1"/>
          </a:solidFill>
          <a:latin typeface="+mn-lt"/>
          <a:ea typeface="+mn-ea"/>
          <a:cs typeface="+mn-cs"/>
        </a:defRPr>
      </a:lvl3pPr>
      <a:lvl4pPr marL="1370812" algn="l" defTabSz="456938" rtl="0" eaLnBrk="1" latinLnBrk="0" hangingPunct="1">
        <a:defRPr sz="1800" kern="1200">
          <a:solidFill>
            <a:schemeClr val="tx1"/>
          </a:solidFill>
          <a:latin typeface="+mn-lt"/>
          <a:ea typeface="+mn-ea"/>
          <a:cs typeface="+mn-cs"/>
        </a:defRPr>
      </a:lvl4pPr>
      <a:lvl5pPr marL="1827748" algn="l" defTabSz="456938" rtl="0" eaLnBrk="1" latinLnBrk="0" hangingPunct="1">
        <a:defRPr sz="1800" kern="1200">
          <a:solidFill>
            <a:schemeClr val="tx1"/>
          </a:solidFill>
          <a:latin typeface="+mn-lt"/>
          <a:ea typeface="+mn-ea"/>
          <a:cs typeface="+mn-cs"/>
        </a:defRPr>
      </a:lvl5pPr>
      <a:lvl6pPr marL="2284686" algn="l" defTabSz="456938" rtl="0" eaLnBrk="1" latinLnBrk="0" hangingPunct="1">
        <a:defRPr sz="1800" kern="1200">
          <a:solidFill>
            <a:schemeClr val="tx1"/>
          </a:solidFill>
          <a:latin typeface="+mn-lt"/>
          <a:ea typeface="+mn-ea"/>
          <a:cs typeface="+mn-cs"/>
        </a:defRPr>
      </a:lvl6pPr>
      <a:lvl7pPr marL="2741624" algn="l" defTabSz="456938" rtl="0" eaLnBrk="1" latinLnBrk="0" hangingPunct="1">
        <a:defRPr sz="1800" kern="1200">
          <a:solidFill>
            <a:schemeClr val="tx1"/>
          </a:solidFill>
          <a:latin typeface="+mn-lt"/>
          <a:ea typeface="+mn-ea"/>
          <a:cs typeface="+mn-cs"/>
        </a:defRPr>
      </a:lvl7pPr>
      <a:lvl8pPr marL="3198560" algn="l" defTabSz="456938" rtl="0" eaLnBrk="1" latinLnBrk="0" hangingPunct="1">
        <a:defRPr sz="1800" kern="1200">
          <a:solidFill>
            <a:schemeClr val="tx1"/>
          </a:solidFill>
          <a:latin typeface="+mn-lt"/>
          <a:ea typeface="+mn-ea"/>
          <a:cs typeface="+mn-cs"/>
        </a:defRPr>
      </a:lvl8pPr>
      <a:lvl9pPr marL="3655498" algn="l" defTabSz="45693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Academic Posters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596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64326"/>
            <a:ext cx="9144000" cy="793675"/>
          </a:xfrm>
          <a:prstGeom prst="rect">
            <a:avLst/>
          </a:prstGeom>
        </p:spPr>
      </p:pic>
      <p:sp>
        <p:nvSpPr>
          <p:cNvPr id="4" name="Title 1"/>
          <p:cNvSpPr txBox="1">
            <a:spLocks/>
          </p:cNvSpPr>
          <p:nvPr/>
        </p:nvSpPr>
        <p:spPr>
          <a:xfrm>
            <a:off x="132485" y="284893"/>
            <a:ext cx="8712777" cy="742184"/>
          </a:xfrm>
          <a:prstGeom prst="rect">
            <a:avLst/>
          </a:prstGeom>
        </p:spPr>
        <p:txBody>
          <a:bodyPr lIns="21037" tIns="10519" rIns="21037" bIns="10519" anchor="t">
            <a:noAutofit/>
          </a:bodyPr>
          <a:lstStyle>
            <a:lvl1pPr algn="l" defTabSz="353654" rtl="0" eaLnBrk="1" latinLnBrk="0" hangingPunct="1">
              <a:spcBef>
                <a:spcPct val="0"/>
              </a:spcBef>
              <a:buNone/>
              <a:defRPr sz="3095" kern="1200" baseline="0">
                <a:solidFill>
                  <a:srgbClr val="331E54"/>
                </a:solidFill>
                <a:latin typeface="Verdana" panose="020B0604030504040204" pitchFamily="34" charset="0"/>
                <a:ea typeface="Verdana" panose="020B0604030504040204" pitchFamily="34" charset="0"/>
                <a:cs typeface="Verdana" panose="020B0604030504040204" pitchFamily="34" charset="0"/>
              </a:defRPr>
            </a:lvl1pPr>
          </a:lstStyle>
          <a:p>
            <a:pPr defTabSz="81365">
              <a:defRPr/>
            </a:pPr>
            <a:r>
              <a:rPr lang="en-US" sz="2000" dirty="0">
                <a:latin typeface="Lucida Grande"/>
                <a:cs typeface="Lucida Grande"/>
              </a:rPr>
              <a:t>Horizontal and Vertical Spatial Representation of Chords and Melodies</a:t>
            </a:r>
          </a:p>
        </p:txBody>
      </p:sp>
      <p:sp>
        <p:nvSpPr>
          <p:cNvPr id="7" name="Text Placeholder 3"/>
          <p:cNvSpPr txBox="1">
            <a:spLocks/>
          </p:cNvSpPr>
          <p:nvPr/>
        </p:nvSpPr>
        <p:spPr>
          <a:xfrm>
            <a:off x="165389" y="637378"/>
            <a:ext cx="8229600" cy="223902"/>
          </a:xfrm>
          <a:prstGeom prst="rect">
            <a:avLst/>
          </a:prstGeom>
        </p:spPr>
        <p:txBody>
          <a:bodyPr lIns="21037" tIns="10519" rIns="21037" bIns="10519"/>
          <a:lstStyle>
            <a:lvl1pPr marL="0" indent="0" algn="l" defTabSz="353654" rtl="0" eaLnBrk="1" latinLnBrk="0" hangingPunct="1">
              <a:spcBef>
                <a:spcPct val="20000"/>
              </a:spcBef>
              <a:buFont typeface="Arial"/>
              <a:buNone/>
              <a:defRPr sz="1393" b="1" i="1" kern="1200">
                <a:solidFill>
                  <a:srgbClr val="6A4C92"/>
                </a:solidFill>
                <a:latin typeface="Times New Roman" panose="02020603050405020304" pitchFamily="18" charset="0"/>
                <a:ea typeface="+mn-ea"/>
                <a:cs typeface="Times New Roman" panose="02020603050405020304" pitchFamily="18" charset="0"/>
              </a:defRPr>
            </a:lvl1pPr>
            <a:lvl2pPr marL="353654" indent="0" algn="l" defTabSz="353654" rtl="0" eaLnBrk="1" latinLnBrk="0" hangingPunct="1">
              <a:spcBef>
                <a:spcPct val="20000"/>
              </a:spcBef>
              <a:buFont typeface="Arial"/>
              <a:buNone/>
              <a:defRPr sz="2165" kern="1200">
                <a:solidFill>
                  <a:schemeClr val="tx1"/>
                </a:solidFill>
                <a:latin typeface="+mn-lt"/>
                <a:ea typeface="+mn-ea"/>
                <a:cs typeface="+mn-cs"/>
              </a:defRPr>
            </a:lvl2pPr>
            <a:lvl3pPr marL="707306" indent="0" algn="l" defTabSz="353654" rtl="0" eaLnBrk="1" latinLnBrk="0" hangingPunct="1">
              <a:spcBef>
                <a:spcPct val="20000"/>
              </a:spcBef>
              <a:buFont typeface="Arial"/>
              <a:buNone/>
              <a:defRPr sz="1858" kern="1200">
                <a:solidFill>
                  <a:schemeClr val="tx1"/>
                </a:solidFill>
                <a:latin typeface="+mn-lt"/>
                <a:ea typeface="+mn-ea"/>
                <a:cs typeface="+mn-cs"/>
              </a:defRPr>
            </a:lvl3pPr>
            <a:lvl4pPr marL="1060960" indent="0" algn="l" defTabSz="353654" rtl="0" eaLnBrk="1" latinLnBrk="0" hangingPunct="1">
              <a:spcBef>
                <a:spcPct val="20000"/>
              </a:spcBef>
              <a:buFont typeface="Arial"/>
              <a:buNone/>
              <a:defRPr sz="1548" kern="1200">
                <a:solidFill>
                  <a:schemeClr val="tx1"/>
                </a:solidFill>
                <a:latin typeface="+mn-lt"/>
                <a:ea typeface="+mn-ea"/>
                <a:cs typeface="+mn-cs"/>
              </a:defRPr>
            </a:lvl4pPr>
            <a:lvl5pPr marL="1414614" indent="0" algn="l" defTabSz="353654" rtl="0" eaLnBrk="1" latinLnBrk="0" hangingPunct="1">
              <a:spcBef>
                <a:spcPct val="20000"/>
              </a:spcBef>
              <a:buFont typeface="Arial"/>
              <a:buNone/>
              <a:defRPr sz="1548" kern="1200">
                <a:solidFill>
                  <a:schemeClr val="tx1"/>
                </a:solidFill>
                <a:latin typeface="+mn-lt"/>
                <a:ea typeface="+mn-ea"/>
                <a:cs typeface="+mn-cs"/>
              </a:defRPr>
            </a:lvl5pPr>
            <a:lvl6pPr marL="1945093" indent="-176827" algn="l" defTabSz="353654" rtl="0" eaLnBrk="1" latinLnBrk="0" hangingPunct="1">
              <a:spcBef>
                <a:spcPct val="20000"/>
              </a:spcBef>
              <a:buFont typeface="Arial"/>
              <a:buChar char="•"/>
              <a:defRPr sz="1548" kern="1200">
                <a:solidFill>
                  <a:schemeClr val="tx1"/>
                </a:solidFill>
                <a:latin typeface="+mn-lt"/>
                <a:ea typeface="+mn-ea"/>
                <a:cs typeface="+mn-cs"/>
              </a:defRPr>
            </a:lvl6pPr>
            <a:lvl7pPr marL="2298747" indent="-176827" algn="l" defTabSz="353654" rtl="0" eaLnBrk="1" latinLnBrk="0" hangingPunct="1">
              <a:spcBef>
                <a:spcPct val="20000"/>
              </a:spcBef>
              <a:buFont typeface="Arial"/>
              <a:buChar char="•"/>
              <a:defRPr sz="1548" kern="1200">
                <a:solidFill>
                  <a:schemeClr val="tx1"/>
                </a:solidFill>
                <a:latin typeface="+mn-lt"/>
                <a:ea typeface="+mn-ea"/>
                <a:cs typeface="+mn-cs"/>
              </a:defRPr>
            </a:lvl7pPr>
            <a:lvl8pPr marL="2652401" indent="-176827" algn="l" defTabSz="353654" rtl="0" eaLnBrk="1" latinLnBrk="0" hangingPunct="1">
              <a:spcBef>
                <a:spcPct val="20000"/>
              </a:spcBef>
              <a:buFont typeface="Arial"/>
              <a:buChar char="•"/>
              <a:defRPr sz="1548" kern="1200">
                <a:solidFill>
                  <a:schemeClr val="tx1"/>
                </a:solidFill>
                <a:latin typeface="+mn-lt"/>
                <a:ea typeface="+mn-ea"/>
                <a:cs typeface="+mn-cs"/>
              </a:defRPr>
            </a:lvl8pPr>
            <a:lvl9pPr marL="3006053" indent="-176827" algn="l" defTabSz="353654" rtl="0" eaLnBrk="1" latinLnBrk="0" hangingPunct="1">
              <a:spcBef>
                <a:spcPct val="20000"/>
              </a:spcBef>
              <a:buFont typeface="Arial"/>
              <a:buChar char="•"/>
              <a:defRPr sz="1548" kern="1200">
                <a:solidFill>
                  <a:schemeClr val="tx1"/>
                </a:solidFill>
                <a:latin typeface="+mn-lt"/>
                <a:ea typeface="+mn-ea"/>
                <a:cs typeface="+mn-cs"/>
              </a:defRPr>
            </a:lvl9pPr>
          </a:lstStyle>
          <a:p>
            <a:r>
              <a:rPr lang="en-US" sz="1500" b="0" i="0" dirty="0">
                <a:solidFill>
                  <a:srgbClr val="3B2360"/>
                </a:solidFill>
                <a:latin typeface="Lucida Grande"/>
                <a:ea typeface="Verdana" panose="020B0604030504040204" pitchFamily="34" charset="0"/>
                <a:cs typeface="Lucida Grande"/>
              </a:rPr>
              <a:t>Samantha K. Roberts &amp; Andrea J. Sell</a:t>
            </a:r>
          </a:p>
        </p:txBody>
      </p:sp>
      <p:cxnSp>
        <p:nvCxnSpPr>
          <p:cNvPr id="8" name="Straight Connector 7"/>
          <p:cNvCxnSpPr/>
          <p:nvPr/>
        </p:nvCxnSpPr>
        <p:spPr>
          <a:xfrm flipV="1">
            <a:off x="132486" y="912161"/>
            <a:ext cx="8679873" cy="5045"/>
          </a:xfrm>
          <a:prstGeom prst="line">
            <a:avLst/>
          </a:prstGeom>
          <a:effectLst/>
        </p:spPr>
        <p:style>
          <a:lnRef idx="3">
            <a:schemeClr val="accent4"/>
          </a:lnRef>
          <a:fillRef idx="0">
            <a:schemeClr val="accent4"/>
          </a:fillRef>
          <a:effectRef idx="2">
            <a:schemeClr val="accent4"/>
          </a:effectRef>
          <a:fontRef idx="minor">
            <a:schemeClr val="tx1"/>
          </a:fontRef>
        </p:style>
      </p:cxnSp>
      <p:sp>
        <p:nvSpPr>
          <p:cNvPr id="9" name="Rectangle 58"/>
          <p:cNvSpPr>
            <a:spLocks noChangeArrowheads="1"/>
          </p:cNvSpPr>
          <p:nvPr/>
        </p:nvSpPr>
        <p:spPr bwMode="auto">
          <a:xfrm>
            <a:off x="57078" y="946040"/>
            <a:ext cx="2183215" cy="1822131"/>
          </a:xfrm>
          <a:prstGeom prst="rect">
            <a:avLst/>
          </a:prstGeom>
          <a:solidFill>
            <a:schemeClr val="bg1"/>
          </a:solidFill>
          <a:ln w="9525">
            <a:noFill/>
            <a:miter lim="800000"/>
            <a:headEnd/>
            <a:tailEnd/>
          </a:ln>
          <a:effectLst/>
        </p:spPr>
        <p:txBody>
          <a:bodyPr lIns="82824" tIns="82824" rIns="82824" bIns="82824">
            <a:prstTxWarp prst="textNoShape">
              <a:avLst/>
            </a:prstTxWarp>
          </a:bodyPr>
          <a:lstStyle/>
          <a:p>
            <a:pPr defTabSz="456938">
              <a:spcBef>
                <a:spcPct val="50000"/>
              </a:spcBef>
            </a:pPr>
            <a:r>
              <a:rPr lang="en-GB" sz="1200" b="1" dirty="0">
                <a:solidFill>
                  <a:srgbClr val="3B2360"/>
                </a:solidFill>
                <a:latin typeface="Lucida Sans"/>
              </a:rPr>
              <a:t>ABSTRACT</a:t>
            </a:r>
          </a:p>
          <a:p>
            <a:pPr algn="just" defTabSz="456938">
              <a:spcBef>
                <a:spcPct val="50000"/>
              </a:spcBef>
            </a:pPr>
            <a:r>
              <a:rPr lang="en-US" sz="800" dirty="0">
                <a:solidFill>
                  <a:prstClr val="black"/>
                </a:solidFill>
              </a:rPr>
              <a:t>     </a:t>
            </a:r>
            <a:r>
              <a:rPr lang="en-US" sz="700" dirty="0">
                <a:solidFill>
                  <a:prstClr val="black"/>
                </a:solidFill>
                <a:latin typeface="Lucida Grande"/>
                <a:cs typeface="Lucida Grande"/>
              </a:rPr>
              <a:t>This study explored the possibility that humans employ spatial image schemas in order to understand music. To test this, participants were presented a series of melodies and chords. After each sound, they were asked to choose between one of two spatial image schemas (vertical or horizontal) that they felt best corresponded to whichever sound they heard. Results showed a significant effect of type (Chord vs. Melody). Participants tended to choose a vertical image after hearing a melody, and a horizontal image after hearing a chord. </a:t>
            </a:r>
            <a:endParaRPr lang="en-AU" sz="600" b="1" i="1" dirty="0">
              <a:solidFill>
                <a:prstClr val="black"/>
              </a:solidFill>
              <a:latin typeface="Lucida Grande"/>
              <a:cs typeface="Lucida Grande"/>
            </a:endParaRPr>
          </a:p>
        </p:txBody>
      </p:sp>
      <p:sp>
        <p:nvSpPr>
          <p:cNvPr id="10" name="Rectangle 58"/>
          <p:cNvSpPr>
            <a:spLocks noChangeArrowheads="1"/>
          </p:cNvSpPr>
          <p:nvPr/>
        </p:nvSpPr>
        <p:spPr bwMode="auto">
          <a:xfrm>
            <a:off x="7134" y="2669527"/>
            <a:ext cx="2333182" cy="2382101"/>
          </a:xfrm>
          <a:prstGeom prst="rect">
            <a:avLst/>
          </a:prstGeom>
          <a:solidFill>
            <a:schemeClr val="bg1"/>
          </a:solidFill>
          <a:ln w="9525">
            <a:noFill/>
            <a:miter lim="800000"/>
            <a:headEnd/>
            <a:tailEnd/>
          </a:ln>
          <a:effectLst/>
        </p:spPr>
        <p:txBody>
          <a:bodyPr lIns="82824" tIns="82824" rIns="82824" bIns="82824">
            <a:prstTxWarp prst="textNoShape">
              <a:avLst/>
            </a:prstTxWarp>
          </a:bodyPr>
          <a:lstStyle/>
          <a:p>
            <a:pPr algn="just" defTabSz="456938">
              <a:spcBef>
                <a:spcPct val="50000"/>
              </a:spcBef>
            </a:pPr>
            <a:r>
              <a:rPr lang="en-GB" sz="1200" b="1" dirty="0">
                <a:solidFill>
                  <a:srgbClr val="3B2360"/>
                </a:solidFill>
                <a:latin typeface="Lucida Sans"/>
              </a:rPr>
              <a:t>INTRODUCTION</a:t>
            </a:r>
          </a:p>
          <a:p>
            <a:pPr marL="171352" indent="-171352" algn="just" defTabSz="456938">
              <a:spcBef>
                <a:spcPct val="50000"/>
              </a:spcBef>
              <a:buFont typeface="Arial"/>
              <a:buChar char="•"/>
            </a:pPr>
            <a:r>
              <a:rPr lang="en-US" sz="700" dirty="0">
                <a:solidFill>
                  <a:prstClr val="black"/>
                </a:solidFill>
                <a:latin typeface="Lucida Grande"/>
                <a:cs typeface="Lucida Grande"/>
              </a:rPr>
              <a:t>People tend to associate higher pitches to right/up locations and associate lower pitches to left/down locations </a:t>
            </a:r>
            <a:r>
              <a:rPr lang="en-US" sz="600" dirty="0">
                <a:solidFill>
                  <a:prstClr val="black"/>
                </a:solidFill>
                <a:latin typeface="Lucida Grande"/>
                <a:cs typeface="Lucida Grande"/>
              </a:rPr>
              <a:t>(SMARC; Rusconi, Kwan, Giordano, Umilta, &amp; Butterworth, 2006). </a:t>
            </a:r>
          </a:p>
          <a:p>
            <a:pPr marL="171352" indent="-171352" algn="just" defTabSz="456938">
              <a:spcBef>
                <a:spcPct val="50000"/>
              </a:spcBef>
              <a:buFont typeface="Arial"/>
              <a:buChar char="•"/>
            </a:pPr>
            <a:r>
              <a:rPr lang="en-US" sz="700" dirty="0">
                <a:solidFill>
                  <a:prstClr val="black"/>
                </a:solidFill>
                <a:latin typeface="Lucida Grande"/>
                <a:cs typeface="Lucida Grande"/>
              </a:rPr>
              <a:t>If a piece of music is intended to evoke a story or event, these events have spatial qualities that are mentally represented </a:t>
            </a:r>
            <a:r>
              <a:rPr lang="en-US" sz="600" dirty="0">
                <a:solidFill>
                  <a:prstClr val="black"/>
                </a:solidFill>
                <a:latin typeface="Lucida Grande"/>
                <a:cs typeface="Lucida Grande"/>
              </a:rPr>
              <a:t>(Quittner &amp; Glueckauf, 1983).</a:t>
            </a:r>
          </a:p>
          <a:p>
            <a:pPr marL="171352" indent="-171352" algn="just" defTabSz="456938">
              <a:spcBef>
                <a:spcPct val="50000"/>
              </a:spcBef>
              <a:buFont typeface="Arial"/>
              <a:buChar char="•"/>
            </a:pPr>
            <a:r>
              <a:rPr lang="en-US" sz="700" dirty="0">
                <a:solidFill>
                  <a:prstClr val="black"/>
                </a:solidFill>
                <a:latin typeface="Lucida Grande"/>
                <a:cs typeface="Lucida Grande"/>
              </a:rPr>
              <a:t>People often talk about “moving through” a piece, as if it’s spatial in nature </a:t>
            </a:r>
            <a:r>
              <a:rPr lang="en-US" sz="600" dirty="0">
                <a:solidFill>
                  <a:prstClr val="black"/>
                </a:solidFill>
                <a:latin typeface="Lucida Grande"/>
                <a:cs typeface="Lucida Grande"/>
              </a:rPr>
              <a:t>(Firmino, Bueno, &amp; Bigand, 2009). </a:t>
            </a:r>
          </a:p>
          <a:p>
            <a:pPr marL="171352" indent="-171352" algn="just" defTabSz="456938">
              <a:spcBef>
                <a:spcPct val="50000"/>
              </a:spcBef>
              <a:buFont typeface="Arial"/>
              <a:buChar char="•"/>
            </a:pPr>
            <a:r>
              <a:rPr lang="en-US" sz="700" dirty="0">
                <a:solidFill>
                  <a:prstClr val="black"/>
                </a:solidFill>
                <a:latin typeface="Lucida Grande"/>
                <a:cs typeface="Lucida Grande"/>
              </a:rPr>
              <a:t>Music listeners have been shown to interpret melodies based on a combination of pitch, rhythm, intensity, etc. that creates an ‘imagined’ physical domain to imagine as a harmonic progression </a:t>
            </a:r>
            <a:r>
              <a:rPr lang="en-US" sz="600" dirty="0">
                <a:solidFill>
                  <a:prstClr val="black"/>
                </a:solidFill>
                <a:latin typeface="Lucida Grande"/>
                <a:cs typeface="Lucida Grande"/>
              </a:rPr>
              <a:t>(Jackendoff &amp; Lerdahl, 2006).</a:t>
            </a:r>
            <a:r>
              <a:rPr lang="en-US" sz="800" dirty="0">
                <a:solidFill>
                  <a:prstClr val="black"/>
                </a:solidFill>
                <a:latin typeface="Lucida Grande"/>
                <a:cs typeface="Lucida Grande"/>
              </a:rPr>
              <a:t>  </a:t>
            </a:r>
            <a:endParaRPr lang="en-US" sz="700" b="1" dirty="0">
              <a:solidFill>
                <a:srgbClr val="CC3300"/>
              </a:solidFill>
              <a:latin typeface="Lucida Grande"/>
              <a:cs typeface="Lucida Grande"/>
            </a:endParaRPr>
          </a:p>
        </p:txBody>
      </p:sp>
      <p:sp>
        <p:nvSpPr>
          <p:cNvPr id="13" name="Rectangle 59"/>
          <p:cNvSpPr>
            <a:spLocks noChangeArrowheads="1"/>
          </p:cNvSpPr>
          <p:nvPr/>
        </p:nvSpPr>
        <p:spPr bwMode="auto">
          <a:xfrm>
            <a:off x="2425805" y="940295"/>
            <a:ext cx="2224871" cy="2076152"/>
          </a:xfrm>
          <a:prstGeom prst="rect">
            <a:avLst/>
          </a:prstGeom>
          <a:solidFill>
            <a:schemeClr val="bg1"/>
          </a:solidFill>
          <a:ln w="9525">
            <a:noFill/>
            <a:miter lim="800000"/>
            <a:headEnd/>
            <a:tailEnd/>
          </a:ln>
          <a:effectLst/>
        </p:spPr>
        <p:txBody>
          <a:bodyPr lIns="82824" tIns="82824" rIns="82824" bIns="82824">
            <a:prstTxWarp prst="textNoShape">
              <a:avLst/>
            </a:prstTxWarp>
          </a:bodyPr>
          <a:lstStyle/>
          <a:p>
            <a:pPr defTabSz="456938">
              <a:spcBef>
                <a:spcPct val="50000"/>
              </a:spcBef>
            </a:pPr>
            <a:r>
              <a:rPr lang="en-GB" sz="1200" b="1" dirty="0">
                <a:solidFill>
                  <a:srgbClr val="3B2360"/>
                </a:solidFill>
                <a:latin typeface="Lucida Sans"/>
              </a:rPr>
              <a:t>METHOD</a:t>
            </a:r>
          </a:p>
          <a:p>
            <a:pPr defTabSz="456938">
              <a:spcBef>
                <a:spcPct val="50000"/>
              </a:spcBef>
            </a:pPr>
            <a:r>
              <a:rPr lang="en-AU" sz="700" b="1" dirty="0">
                <a:solidFill>
                  <a:prstClr val="black"/>
                </a:solidFill>
                <a:latin typeface="Lucida Grande"/>
                <a:cs typeface="Lucida Grande"/>
              </a:rPr>
              <a:t>Participants</a:t>
            </a:r>
          </a:p>
          <a:p>
            <a:pPr marL="171352" indent="-171352" defTabSz="456938">
              <a:spcBef>
                <a:spcPct val="50000"/>
              </a:spcBef>
              <a:buFont typeface="Arial"/>
              <a:buChar char="•"/>
            </a:pPr>
            <a:r>
              <a:rPr lang="en-AU" sz="700" dirty="0">
                <a:solidFill>
                  <a:prstClr val="black"/>
                </a:solidFill>
                <a:latin typeface="Lucida Grande"/>
                <a:cs typeface="Lucida Grande"/>
              </a:rPr>
              <a:t>49 participants acquired through Mechanical Turk data collection website</a:t>
            </a:r>
          </a:p>
          <a:p>
            <a:pPr marL="171352" indent="-171352" defTabSz="456938">
              <a:spcBef>
                <a:spcPct val="50000"/>
              </a:spcBef>
              <a:buFont typeface="Arial"/>
              <a:buChar char="•"/>
            </a:pPr>
            <a:r>
              <a:rPr lang="en-AU" sz="700" dirty="0">
                <a:solidFill>
                  <a:prstClr val="black"/>
                </a:solidFill>
                <a:latin typeface="Lucida Grande"/>
                <a:cs typeface="Lucida Grande"/>
              </a:rPr>
              <a:t>22 female, 25 male, 2 did not report sex</a:t>
            </a:r>
          </a:p>
          <a:p>
            <a:pPr marL="171352" indent="-171352" defTabSz="456938">
              <a:spcBef>
                <a:spcPct val="50000"/>
              </a:spcBef>
              <a:buFont typeface="Arial"/>
              <a:buChar char="•"/>
            </a:pPr>
            <a:r>
              <a:rPr lang="en-AU" sz="700" dirty="0">
                <a:solidFill>
                  <a:prstClr val="black"/>
                </a:solidFill>
                <a:latin typeface="Lucida Grande"/>
                <a:cs typeface="Lucida Grande"/>
              </a:rPr>
              <a:t>Ages ranged from 20-64 years old (M=36)</a:t>
            </a:r>
          </a:p>
          <a:p>
            <a:pPr marL="171352" indent="-171352" defTabSz="456938">
              <a:spcBef>
                <a:spcPct val="50000"/>
              </a:spcBef>
              <a:buFont typeface="Arial"/>
              <a:buChar char="•"/>
            </a:pPr>
            <a:r>
              <a:rPr lang="en-AU" sz="700" dirty="0">
                <a:solidFill>
                  <a:prstClr val="black"/>
                </a:solidFill>
                <a:latin typeface="Lucida Grande"/>
                <a:cs typeface="Lucida Grande"/>
              </a:rPr>
              <a:t>21 able to read sheet music</a:t>
            </a:r>
          </a:p>
          <a:p>
            <a:pPr marL="171352" indent="-171352" defTabSz="456938">
              <a:spcBef>
                <a:spcPct val="50000"/>
              </a:spcBef>
              <a:buFont typeface="Arial"/>
              <a:buChar char="•"/>
            </a:pPr>
            <a:r>
              <a:rPr lang="en-AU" sz="700" dirty="0">
                <a:solidFill>
                  <a:prstClr val="black"/>
                </a:solidFill>
                <a:latin typeface="Lucida Grande"/>
                <a:cs typeface="Lucida Grande"/>
              </a:rPr>
              <a:t>20 able to play an instrument</a:t>
            </a:r>
          </a:p>
          <a:p>
            <a:pPr defTabSz="456938">
              <a:spcBef>
                <a:spcPct val="50000"/>
              </a:spcBef>
            </a:pPr>
            <a:r>
              <a:rPr lang="en-AU" sz="700" b="1" dirty="0">
                <a:solidFill>
                  <a:prstClr val="black"/>
                </a:solidFill>
                <a:latin typeface="Lucida Grande"/>
                <a:cs typeface="Lucida Grande"/>
              </a:rPr>
              <a:t>Materials</a:t>
            </a:r>
          </a:p>
          <a:p>
            <a:pPr marL="171352" indent="-171352" defTabSz="456938">
              <a:spcBef>
                <a:spcPct val="50000"/>
              </a:spcBef>
              <a:buFont typeface="Arial"/>
              <a:buChar char="•"/>
            </a:pPr>
            <a:r>
              <a:rPr lang="en-AU" sz="700" dirty="0">
                <a:solidFill>
                  <a:prstClr val="black"/>
                </a:solidFill>
                <a:latin typeface="Lucida Grande"/>
                <a:cs typeface="Lucida Grande"/>
              </a:rPr>
              <a:t>5 total sound pairings of melodies and chords consisting of same notes in each pairing</a:t>
            </a:r>
          </a:p>
          <a:p>
            <a:pPr marL="171352" indent="-171352" defTabSz="456938">
              <a:spcBef>
                <a:spcPct val="50000"/>
              </a:spcBef>
              <a:buFont typeface="Arial"/>
              <a:buChar char="•"/>
            </a:pPr>
            <a:r>
              <a:rPr lang="en-AU" sz="700" dirty="0">
                <a:solidFill>
                  <a:prstClr val="black"/>
                </a:solidFill>
                <a:latin typeface="Lucida Grande"/>
                <a:cs typeface="Lucida Grande"/>
              </a:rPr>
              <a:t>Simple vertical and horizontal image schemas</a:t>
            </a:r>
          </a:p>
          <a:p>
            <a:pPr defTabSz="456938">
              <a:spcBef>
                <a:spcPct val="50000"/>
              </a:spcBef>
            </a:pPr>
            <a:r>
              <a:rPr lang="en-AU" sz="700" b="1" dirty="0">
                <a:solidFill>
                  <a:prstClr val="black"/>
                </a:solidFill>
                <a:latin typeface="Lucida Grande"/>
                <a:cs typeface="Lucida Grande"/>
              </a:rPr>
              <a:t>Procedure</a:t>
            </a:r>
          </a:p>
          <a:p>
            <a:pPr marL="171352" indent="-171352" defTabSz="456938">
              <a:spcBef>
                <a:spcPct val="50000"/>
              </a:spcBef>
              <a:buFont typeface="Arial"/>
              <a:buChar char="•"/>
            </a:pPr>
            <a:r>
              <a:rPr lang="en-AU" sz="700" dirty="0">
                <a:solidFill>
                  <a:prstClr val="black"/>
                </a:solidFill>
                <a:latin typeface="Lucida Grande"/>
                <a:cs typeface="Lucida Grande"/>
              </a:rPr>
              <a:t>Participants were randomly presented with two chords and two melodies</a:t>
            </a:r>
          </a:p>
          <a:p>
            <a:pPr marL="171352" indent="-171352" defTabSz="456938">
              <a:spcBef>
                <a:spcPct val="50000"/>
              </a:spcBef>
              <a:buFont typeface="Arial"/>
              <a:buChar char="•"/>
            </a:pPr>
            <a:r>
              <a:rPr lang="en-AU" sz="700" dirty="0">
                <a:solidFill>
                  <a:prstClr val="black"/>
                </a:solidFill>
                <a:latin typeface="Lucida Grande"/>
                <a:cs typeface="Lucida Grande"/>
              </a:rPr>
              <a:t>After each sound, they saw the two images (horizontal and vertical)</a:t>
            </a:r>
          </a:p>
          <a:p>
            <a:pPr marL="171352" indent="-171352" defTabSz="456938">
              <a:spcBef>
                <a:spcPct val="50000"/>
              </a:spcBef>
              <a:buFont typeface="Arial"/>
              <a:buChar char="•"/>
            </a:pPr>
            <a:r>
              <a:rPr lang="en-AU" sz="700" dirty="0">
                <a:solidFill>
                  <a:prstClr val="black"/>
                </a:solidFill>
                <a:latin typeface="Lucida Grande"/>
                <a:cs typeface="Lucida Grande"/>
              </a:rPr>
              <a:t>Participants chose which image they felt best matched the sound they heard</a:t>
            </a:r>
          </a:p>
          <a:p>
            <a:pPr defTabSz="456938">
              <a:spcBef>
                <a:spcPct val="50000"/>
              </a:spcBef>
            </a:pPr>
            <a:endParaRPr lang="en-AU" sz="700" dirty="0">
              <a:solidFill>
                <a:prstClr val="black"/>
              </a:solidFill>
              <a:latin typeface="Lucida Sans"/>
              <a:cs typeface="Lucida Sans"/>
            </a:endParaRPr>
          </a:p>
          <a:p>
            <a:pPr defTabSz="456938">
              <a:spcBef>
                <a:spcPct val="50000"/>
              </a:spcBef>
            </a:pPr>
            <a:endParaRPr lang="en-AU" sz="700" dirty="0">
              <a:solidFill>
                <a:prstClr val="black"/>
              </a:solidFill>
              <a:latin typeface="Lucida Sans"/>
              <a:cs typeface="Lucida Sans"/>
            </a:endParaRPr>
          </a:p>
          <a:p>
            <a:pPr defTabSz="456938">
              <a:spcBef>
                <a:spcPct val="50000"/>
              </a:spcBef>
            </a:pPr>
            <a:endParaRPr lang="en-AU" sz="700" dirty="0">
              <a:solidFill>
                <a:prstClr val="black"/>
              </a:solidFill>
              <a:latin typeface="Lucida Sans"/>
              <a:cs typeface="Lucida Sans"/>
            </a:endParaRPr>
          </a:p>
          <a:p>
            <a:pPr defTabSz="456938">
              <a:spcBef>
                <a:spcPct val="50000"/>
              </a:spcBef>
            </a:pPr>
            <a:endParaRPr lang="en-AU" sz="700" dirty="0">
              <a:solidFill>
                <a:prstClr val="black"/>
              </a:solidFill>
              <a:latin typeface="Lucida Sans"/>
              <a:cs typeface="Lucida Sans"/>
            </a:endParaRPr>
          </a:p>
          <a:p>
            <a:pPr defTabSz="456938">
              <a:spcBef>
                <a:spcPct val="50000"/>
              </a:spcBef>
            </a:pPr>
            <a:endParaRPr lang="en-AU" sz="700" dirty="0">
              <a:solidFill>
                <a:prstClr val="black"/>
              </a:solidFill>
              <a:latin typeface="Lucida Sans"/>
              <a:cs typeface="Lucida Sans"/>
            </a:endParaRPr>
          </a:p>
          <a:p>
            <a:pPr defTabSz="456938">
              <a:spcBef>
                <a:spcPct val="50000"/>
              </a:spcBef>
            </a:pPr>
            <a:endParaRPr lang="en-AU" sz="700" dirty="0">
              <a:solidFill>
                <a:prstClr val="black"/>
              </a:solidFill>
              <a:latin typeface="Lucida Sans"/>
              <a:cs typeface="Lucida Sans"/>
            </a:endParaRPr>
          </a:p>
          <a:p>
            <a:pPr defTabSz="456938">
              <a:spcBef>
                <a:spcPct val="50000"/>
              </a:spcBef>
            </a:pPr>
            <a:endParaRPr lang="en-AU" sz="700" dirty="0">
              <a:solidFill>
                <a:prstClr val="black"/>
              </a:solidFill>
              <a:latin typeface="Lucida Sans"/>
              <a:cs typeface="Lucida Sans"/>
            </a:endParaRPr>
          </a:p>
          <a:p>
            <a:pPr defTabSz="456938">
              <a:spcBef>
                <a:spcPct val="50000"/>
              </a:spcBef>
            </a:pPr>
            <a:endParaRPr lang="en-AU" sz="700" dirty="0">
              <a:solidFill>
                <a:prstClr val="black"/>
              </a:solidFill>
              <a:cs typeface="Lucida Sans"/>
            </a:endParaRPr>
          </a:p>
          <a:p>
            <a:pPr defTabSz="456938">
              <a:spcBef>
                <a:spcPct val="50000"/>
              </a:spcBef>
            </a:pPr>
            <a:r>
              <a:rPr lang="en-US" sz="600" b="1" i="1" dirty="0">
                <a:solidFill>
                  <a:prstClr val="black"/>
                </a:solidFill>
                <a:latin typeface="Lucida Grande"/>
                <a:cs typeface="Lucida Grande"/>
              </a:rPr>
              <a:t>Figure 1: </a:t>
            </a:r>
            <a:r>
              <a:rPr lang="en-US" sz="600" i="1" dirty="0">
                <a:solidFill>
                  <a:prstClr val="black"/>
                </a:solidFill>
                <a:latin typeface="Lucida Grande"/>
                <a:cs typeface="Lucida Grande"/>
              </a:rPr>
              <a:t>Schematic of forced choice image schema method adapted from Richardson, Spivey, Edelman, and Naples (2001).</a:t>
            </a:r>
            <a:endParaRPr lang="en-US" sz="600" dirty="0">
              <a:solidFill>
                <a:prstClr val="black"/>
              </a:solidFill>
              <a:latin typeface="Lucida Grande"/>
              <a:cs typeface="Lucida Grande"/>
            </a:endParaRPr>
          </a:p>
          <a:p>
            <a:pPr defTabSz="456938">
              <a:spcBef>
                <a:spcPct val="50000"/>
              </a:spcBef>
            </a:pPr>
            <a:endParaRPr lang="en-AU" sz="700" dirty="0">
              <a:solidFill>
                <a:prstClr val="black"/>
              </a:solidFill>
              <a:latin typeface="Lucida Sans"/>
              <a:cs typeface="Lucida Sans"/>
            </a:endParaRPr>
          </a:p>
          <a:p>
            <a:pPr marL="171352" indent="-171352" defTabSz="456938">
              <a:spcBef>
                <a:spcPct val="50000"/>
              </a:spcBef>
              <a:buFont typeface="Arial"/>
              <a:buChar char="•"/>
            </a:pPr>
            <a:endParaRPr lang="en-AU" sz="700" dirty="0">
              <a:solidFill>
                <a:prstClr val="black"/>
              </a:solidFill>
              <a:latin typeface="Lucida Sans"/>
              <a:cs typeface="Lucida Sans"/>
            </a:endParaRPr>
          </a:p>
          <a:p>
            <a:pPr defTabSz="456938">
              <a:spcBef>
                <a:spcPct val="50000"/>
              </a:spcBef>
            </a:pPr>
            <a:endParaRPr lang="en-AU" sz="700" dirty="0">
              <a:solidFill>
                <a:prstClr val="black"/>
              </a:solidFill>
              <a:latin typeface="Lucida Sans"/>
              <a:cs typeface="Lucida Sans"/>
            </a:endParaRPr>
          </a:p>
        </p:txBody>
      </p:sp>
      <p:sp>
        <p:nvSpPr>
          <p:cNvPr id="14" name="Rectangle 60"/>
          <p:cNvSpPr>
            <a:spLocks noChangeArrowheads="1"/>
          </p:cNvSpPr>
          <p:nvPr/>
        </p:nvSpPr>
        <p:spPr bwMode="auto">
          <a:xfrm>
            <a:off x="4650676" y="941574"/>
            <a:ext cx="2016074" cy="2071688"/>
          </a:xfrm>
          <a:prstGeom prst="rect">
            <a:avLst/>
          </a:prstGeom>
          <a:solidFill>
            <a:schemeClr val="bg1"/>
          </a:solidFill>
          <a:ln w="9525">
            <a:noFill/>
            <a:miter lim="800000"/>
            <a:headEnd/>
            <a:tailEnd/>
          </a:ln>
          <a:effectLst/>
        </p:spPr>
        <p:txBody>
          <a:bodyPr lIns="82824" tIns="82824" rIns="82824" bIns="82824">
            <a:prstTxWarp prst="textNoShape">
              <a:avLst/>
            </a:prstTxWarp>
          </a:bodyPr>
          <a:lstStyle/>
          <a:p>
            <a:pPr defTabSz="456938">
              <a:spcBef>
                <a:spcPct val="50000"/>
              </a:spcBef>
            </a:pPr>
            <a:r>
              <a:rPr lang="en-GB" sz="1200" b="1" dirty="0">
                <a:solidFill>
                  <a:srgbClr val="3B2360"/>
                </a:solidFill>
                <a:latin typeface="Lucida Sans"/>
              </a:rPr>
              <a:t>RESULTS</a:t>
            </a:r>
          </a:p>
          <a:p>
            <a:pPr marL="171352" indent="-171352" defTabSz="456938">
              <a:lnSpc>
                <a:spcPct val="80000"/>
              </a:lnSpc>
              <a:spcBef>
                <a:spcPct val="50000"/>
              </a:spcBef>
              <a:buFont typeface="Arial"/>
              <a:buChar char="•"/>
            </a:pPr>
            <a:r>
              <a:rPr lang="en-US" sz="700" dirty="0">
                <a:solidFill>
                  <a:prstClr val="black"/>
                </a:solidFill>
                <a:latin typeface="Lucida Grande"/>
                <a:cs typeface="Lucida Grande"/>
              </a:rPr>
              <a:t>The data were analyzed using mixed model regression. Given the dichotomous outcome variable (vertical image or horizontal image), a Bernoulli distribution was used. </a:t>
            </a:r>
          </a:p>
          <a:p>
            <a:pPr marL="171352" indent="-171352" defTabSz="456938">
              <a:spcBef>
                <a:spcPct val="50000"/>
              </a:spcBef>
              <a:buFont typeface="Arial"/>
              <a:buChar char="•"/>
            </a:pPr>
            <a:r>
              <a:rPr lang="en-US" sz="700" dirty="0">
                <a:solidFill>
                  <a:prstClr val="black"/>
                </a:solidFill>
                <a:latin typeface="Lucida Grande"/>
                <a:cs typeface="Lucida Grande"/>
              </a:rPr>
              <a:t>Variables analyzed:</a:t>
            </a:r>
          </a:p>
          <a:p>
            <a:pPr marL="628288" lvl="1" indent="-171352" defTabSz="456938">
              <a:spcBef>
                <a:spcPct val="50000"/>
              </a:spcBef>
              <a:buFont typeface="Arial"/>
              <a:buChar char="•"/>
            </a:pPr>
            <a:r>
              <a:rPr lang="en-US" sz="600" dirty="0">
                <a:solidFill>
                  <a:prstClr val="black"/>
                </a:solidFill>
                <a:latin typeface="Lucida Grande"/>
                <a:cs typeface="Lucida Grande"/>
              </a:rPr>
              <a:t>Type (chord or melody)</a:t>
            </a:r>
          </a:p>
          <a:p>
            <a:pPr marL="628288" lvl="1" indent="-171352" defTabSz="456938">
              <a:spcBef>
                <a:spcPct val="50000"/>
              </a:spcBef>
              <a:buFont typeface="Arial"/>
              <a:buChar char="•"/>
            </a:pPr>
            <a:r>
              <a:rPr lang="en-US" sz="600" dirty="0">
                <a:solidFill>
                  <a:prstClr val="black"/>
                </a:solidFill>
                <a:latin typeface="Lucida Grande"/>
                <a:cs typeface="Lucida Grande"/>
              </a:rPr>
              <a:t>Sheet music</a:t>
            </a:r>
          </a:p>
          <a:p>
            <a:pPr marL="628288" lvl="1" indent="-171352" defTabSz="456938">
              <a:spcBef>
                <a:spcPct val="50000"/>
              </a:spcBef>
              <a:buFont typeface="Arial"/>
              <a:buChar char="•"/>
            </a:pPr>
            <a:r>
              <a:rPr lang="en-US" sz="600" dirty="0">
                <a:solidFill>
                  <a:prstClr val="black"/>
                </a:solidFill>
                <a:latin typeface="Lucida Grande"/>
                <a:cs typeface="Lucida Grande"/>
              </a:rPr>
              <a:t>Instrument</a:t>
            </a:r>
          </a:p>
          <a:p>
            <a:pPr marL="628288" lvl="1" indent="-171352" defTabSz="456938">
              <a:spcBef>
                <a:spcPct val="50000"/>
              </a:spcBef>
              <a:buFont typeface="Arial"/>
              <a:buChar char="•"/>
            </a:pPr>
            <a:r>
              <a:rPr lang="en-US" sz="600" dirty="0">
                <a:solidFill>
                  <a:prstClr val="black"/>
                </a:solidFill>
                <a:latin typeface="Lucida Grande"/>
                <a:cs typeface="Lucida Grande"/>
              </a:rPr>
              <a:t>Picture choice response (vertical or horizontal)</a:t>
            </a:r>
          </a:p>
          <a:p>
            <a:pPr marL="171352" indent="-171352" defTabSz="456938">
              <a:lnSpc>
                <a:spcPct val="80000"/>
              </a:lnSpc>
              <a:spcBef>
                <a:spcPct val="50000"/>
              </a:spcBef>
              <a:buFont typeface="Arial"/>
              <a:buChar char="•"/>
            </a:pPr>
            <a:r>
              <a:rPr lang="en-US" sz="700" dirty="0">
                <a:solidFill>
                  <a:prstClr val="black"/>
                </a:solidFill>
                <a:latin typeface="Lucida Grande"/>
                <a:cs typeface="Lucida Grande"/>
              </a:rPr>
              <a:t>Whether or not the item was a chord or melody affected the  choice of picture response</a:t>
            </a:r>
          </a:p>
          <a:p>
            <a:pPr marL="628288" lvl="1" indent="-171352" defTabSz="456938">
              <a:lnSpc>
                <a:spcPct val="80000"/>
              </a:lnSpc>
              <a:spcBef>
                <a:spcPct val="50000"/>
              </a:spcBef>
              <a:buFont typeface="Arial"/>
              <a:buChar char="•"/>
            </a:pPr>
            <a:r>
              <a:rPr lang="en-US" sz="600" dirty="0">
                <a:solidFill>
                  <a:prstClr val="black"/>
                </a:solidFill>
                <a:latin typeface="Lucida Grande"/>
                <a:cs typeface="Lucida Grande"/>
              </a:rPr>
              <a:t>t(142)=-3.57, p&lt;0.001 </a:t>
            </a:r>
          </a:p>
          <a:p>
            <a:pPr marL="171352" indent="-171352" defTabSz="456938">
              <a:lnSpc>
                <a:spcPct val="80000"/>
              </a:lnSpc>
              <a:spcBef>
                <a:spcPct val="50000"/>
              </a:spcBef>
              <a:buFont typeface="Arial"/>
              <a:buChar char="•"/>
            </a:pPr>
            <a:r>
              <a:rPr lang="en-US" sz="700" dirty="0">
                <a:solidFill>
                  <a:prstClr val="black"/>
                </a:solidFill>
                <a:latin typeface="Lucida Grande"/>
                <a:cs typeface="Lucida Grande"/>
              </a:rPr>
              <a:t>People generally chose a vertical image after hearing a melody (M=0.43, SD=0.04) and a horizontal image after hearing a chord (M=0.69, SD=0.05).</a:t>
            </a:r>
          </a:p>
          <a:p>
            <a:pPr defTabSz="456938">
              <a:spcBef>
                <a:spcPct val="50000"/>
              </a:spcBef>
            </a:pPr>
            <a:endParaRPr lang="en-US" sz="700" dirty="0">
              <a:solidFill>
                <a:prstClr val="black"/>
              </a:solidFill>
              <a:latin typeface="Lucida Grande"/>
              <a:cs typeface="Lucida Grande"/>
            </a:endParaRPr>
          </a:p>
          <a:p>
            <a:pPr lvl="1" defTabSz="456938">
              <a:spcBef>
                <a:spcPct val="50000"/>
              </a:spcBef>
            </a:pPr>
            <a:endParaRPr lang="en-US" sz="800" dirty="0">
              <a:solidFill>
                <a:prstClr val="black"/>
              </a:solidFill>
            </a:endParaRPr>
          </a:p>
          <a:p>
            <a:pPr defTabSz="456938">
              <a:spcBef>
                <a:spcPct val="50000"/>
              </a:spcBef>
            </a:pPr>
            <a:endParaRPr lang="en-AU" sz="700" dirty="0">
              <a:solidFill>
                <a:prstClr val="black"/>
              </a:solidFill>
              <a:latin typeface="Lucida Sans"/>
              <a:cs typeface="Lucida Sans"/>
            </a:endParaRPr>
          </a:p>
        </p:txBody>
      </p:sp>
      <p:sp>
        <p:nvSpPr>
          <p:cNvPr id="15" name="Rectangle 60"/>
          <p:cNvSpPr>
            <a:spLocks noChangeArrowheads="1"/>
          </p:cNvSpPr>
          <p:nvPr/>
        </p:nvSpPr>
        <p:spPr bwMode="auto">
          <a:xfrm>
            <a:off x="6851075" y="946040"/>
            <a:ext cx="2167177" cy="2000492"/>
          </a:xfrm>
          <a:prstGeom prst="rect">
            <a:avLst/>
          </a:prstGeom>
          <a:solidFill>
            <a:schemeClr val="bg1"/>
          </a:solidFill>
          <a:ln w="9525">
            <a:noFill/>
            <a:miter lim="800000"/>
            <a:headEnd/>
            <a:tailEnd/>
          </a:ln>
          <a:effectLst/>
        </p:spPr>
        <p:txBody>
          <a:bodyPr lIns="82824" tIns="82824" rIns="82824" bIns="82824">
            <a:prstTxWarp prst="textNoShape">
              <a:avLst/>
            </a:prstTxWarp>
          </a:bodyPr>
          <a:lstStyle/>
          <a:p>
            <a:pPr defTabSz="456938">
              <a:spcBef>
                <a:spcPct val="50000"/>
              </a:spcBef>
            </a:pPr>
            <a:r>
              <a:rPr lang="en-GB" sz="1200" b="1" dirty="0">
                <a:solidFill>
                  <a:srgbClr val="3B2360"/>
                </a:solidFill>
                <a:latin typeface="Lucida Sans"/>
              </a:rPr>
              <a:t>DISCUSSION</a:t>
            </a:r>
          </a:p>
          <a:p>
            <a:pPr marL="171352" indent="-171352" algn="just" defTabSz="456938">
              <a:spcBef>
                <a:spcPct val="50000"/>
              </a:spcBef>
              <a:buFont typeface="Arial"/>
              <a:buChar char="•"/>
            </a:pPr>
            <a:r>
              <a:rPr lang="en-US" sz="700" dirty="0">
                <a:solidFill>
                  <a:prstClr val="black"/>
                </a:solidFill>
                <a:latin typeface="Lucida Grande"/>
                <a:cs typeface="Lucida Grande"/>
              </a:rPr>
              <a:t>The results show that people do utilize a spatial representation for music. Specifically, they often choose a horizontal image schema for chords, and a vertical image schema for melodies. </a:t>
            </a:r>
          </a:p>
          <a:p>
            <a:pPr marL="171352" indent="-171352" algn="just" defTabSz="456938">
              <a:spcBef>
                <a:spcPct val="50000"/>
              </a:spcBef>
              <a:buFont typeface="Arial"/>
              <a:buChar char="•"/>
            </a:pPr>
            <a:r>
              <a:rPr lang="en-AU" sz="700" dirty="0">
                <a:solidFill>
                  <a:prstClr val="black"/>
                </a:solidFill>
                <a:latin typeface="Lucida Grande"/>
                <a:cs typeface="Lucida Grande"/>
              </a:rPr>
              <a:t>This representation is most likely impacted by the events within the sounds of the music as opposed to the reading direction of sheet music, as originally hypothesized. </a:t>
            </a:r>
          </a:p>
          <a:p>
            <a:pPr marL="171352" indent="-171352" algn="just" defTabSz="456938">
              <a:spcBef>
                <a:spcPct val="50000"/>
              </a:spcBef>
              <a:buFont typeface="Arial"/>
              <a:buChar char="•"/>
            </a:pPr>
            <a:r>
              <a:rPr lang="en-US" sz="700" dirty="0">
                <a:solidFill>
                  <a:prstClr val="black"/>
                </a:solidFill>
                <a:latin typeface="Lucida Grande"/>
                <a:cs typeface="Lucida Grande"/>
              </a:rPr>
              <a:t>Future research should target hypotheses about reading direction, semantic meaning, and various genres of music to look at the events in pieces of music. </a:t>
            </a:r>
            <a:endParaRPr lang="en-AU" sz="700" dirty="0">
              <a:solidFill>
                <a:prstClr val="black"/>
              </a:solidFill>
              <a:latin typeface="Lucida Grande"/>
              <a:cs typeface="Lucida Grande"/>
            </a:endParaRPr>
          </a:p>
        </p:txBody>
      </p:sp>
      <p:cxnSp>
        <p:nvCxnSpPr>
          <p:cNvPr id="16" name="Straight Connector 15"/>
          <p:cNvCxnSpPr/>
          <p:nvPr/>
        </p:nvCxnSpPr>
        <p:spPr>
          <a:xfrm>
            <a:off x="2340316" y="917204"/>
            <a:ext cx="0" cy="4944314"/>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7" name="Straight Connector 16"/>
          <p:cNvCxnSpPr/>
          <p:nvPr/>
        </p:nvCxnSpPr>
        <p:spPr>
          <a:xfrm>
            <a:off x="4572000" y="912161"/>
            <a:ext cx="236" cy="4939803"/>
          </a:xfrm>
          <a:prstGeom prst="line">
            <a:avLst/>
          </a:prstGeom>
          <a:effectLst/>
        </p:spPr>
        <p:style>
          <a:lnRef idx="2">
            <a:schemeClr val="accent4"/>
          </a:lnRef>
          <a:fillRef idx="0">
            <a:schemeClr val="accent4"/>
          </a:fillRef>
          <a:effectRef idx="1">
            <a:schemeClr val="accent4"/>
          </a:effectRef>
          <a:fontRef idx="minor">
            <a:schemeClr val="tx1"/>
          </a:fontRef>
        </p:style>
      </p:cxnSp>
      <p:sp>
        <p:nvSpPr>
          <p:cNvPr id="18" name="Text Placeholder 3"/>
          <p:cNvSpPr txBox="1">
            <a:spLocks/>
          </p:cNvSpPr>
          <p:nvPr/>
        </p:nvSpPr>
        <p:spPr>
          <a:xfrm>
            <a:off x="132484" y="86030"/>
            <a:ext cx="8229600" cy="223902"/>
          </a:xfrm>
          <a:prstGeom prst="rect">
            <a:avLst/>
          </a:prstGeom>
        </p:spPr>
        <p:txBody>
          <a:bodyPr lIns="21037" tIns="10519" rIns="21037" bIns="10519"/>
          <a:lstStyle>
            <a:lvl1pPr marL="0" indent="0" algn="l" defTabSz="353654" rtl="0" eaLnBrk="1" latinLnBrk="0" hangingPunct="1">
              <a:spcBef>
                <a:spcPct val="20000"/>
              </a:spcBef>
              <a:buFont typeface="Arial"/>
              <a:buNone/>
              <a:defRPr sz="1393" b="1" i="1" kern="1200">
                <a:solidFill>
                  <a:srgbClr val="6A4C92"/>
                </a:solidFill>
                <a:latin typeface="Times New Roman" panose="02020603050405020304" pitchFamily="18" charset="0"/>
                <a:ea typeface="+mn-ea"/>
                <a:cs typeface="Times New Roman" panose="02020603050405020304" pitchFamily="18" charset="0"/>
              </a:defRPr>
            </a:lvl1pPr>
            <a:lvl2pPr marL="353654" indent="0" algn="l" defTabSz="353654" rtl="0" eaLnBrk="1" latinLnBrk="0" hangingPunct="1">
              <a:spcBef>
                <a:spcPct val="20000"/>
              </a:spcBef>
              <a:buFont typeface="Arial"/>
              <a:buNone/>
              <a:defRPr sz="2165" kern="1200">
                <a:solidFill>
                  <a:schemeClr val="tx1"/>
                </a:solidFill>
                <a:latin typeface="+mn-lt"/>
                <a:ea typeface="+mn-ea"/>
                <a:cs typeface="+mn-cs"/>
              </a:defRPr>
            </a:lvl2pPr>
            <a:lvl3pPr marL="707306" indent="0" algn="l" defTabSz="353654" rtl="0" eaLnBrk="1" latinLnBrk="0" hangingPunct="1">
              <a:spcBef>
                <a:spcPct val="20000"/>
              </a:spcBef>
              <a:buFont typeface="Arial"/>
              <a:buNone/>
              <a:defRPr sz="1858" kern="1200">
                <a:solidFill>
                  <a:schemeClr val="tx1"/>
                </a:solidFill>
                <a:latin typeface="+mn-lt"/>
                <a:ea typeface="+mn-ea"/>
                <a:cs typeface="+mn-cs"/>
              </a:defRPr>
            </a:lvl3pPr>
            <a:lvl4pPr marL="1060960" indent="0" algn="l" defTabSz="353654" rtl="0" eaLnBrk="1" latinLnBrk="0" hangingPunct="1">
              <a:spcBef>
                <a:spcPct val="20000"/>
              </a:spcBef>
              <a:buFont typeface="Arial"/>
              <a:buNone/>
              <a:defRPr sz="1548" kern="1200">
                <a:solidFill>
                  <a:schemeClr val="tx1"/>
                </a:solidFill>
                <a:latin typeface="+mn-lt"/>
                <a:ea typeface="+mn-ea"/>
                <a:cs typeface="+mn-cs"/>
              </a:defRPr>
            </a:lvl4pPr>
            <a:lvl5pPr marL="1414614" indent="0" algn="l" defTabSz="353654" rtl="0" eaLnBrk="1" latinLnBrk="0" hangingPunct="1">
              <a:spcBef>
                <a:spcPct val="20000"/>
              </a:spcBef>
              <a:buFont typeface="Arial"/>
              <a:buNone/>
              <a:defRPr sz="1548" kern="1200">
                <a:solidFill>
                  <a:schemeClr val="tx1"/>
                </a:solidFill>
                <a:latin typeface="+mn-lt"/>
                <a:ea typeface="+mn-ea"/>
                <a:cs typeface="+mn-cs"/>
              </a:defRPr>
            </a:lvl5pPr>
            <a:lvl6pPr marL="1945093" indent="-176827" algn="l" defTabSz="353654" rtl="0" eaLnBrk="1" latinLnBrk="0" hangingPunct="1">
              <a:spcBef>
                <a:spcPct val="20000"/>
              </a:spcBef>
              <a:buFont typeface="Arial"/>
              <a:buChar char="•"/>
              <a:defRPr sz="1548" kern="1200">
                <a:solidFill>
                  <a:schemeClr val="tx1"/>
                </a:solidFill>
                <a:latin typeface="+mn-lt"/>
                <a:ea typeface="+mn-ea"/>
                <a:cs typeface="+mn-cs"/>
              </a:defRPr>
            </a:lvl6pPr>
            <a:lvl7pPr marL="2298747" indent="-176827" algn="l" defTabSz="353654" rtl="0" eaLnBrk="1" latinLnBrk="0" hangingPunct="1">
              <a:spcBef>
                <a:spcPct val="20000"/>
              </a:spcBef>
              <a:buFont typeface="Arial"/>
              <a:buChar char="•"/>
              <a:defRPr sz="1548" kern="1200">
                <a:solidFill>
                  <a:schemeClr val="tx1"/>
                </a:solidFill>
                <a:latin typeface="+mn-lt"/>
                <a:ea typeface="+mn-ea"/>
                <a:cs typeface="+mn-cs"/>
              </a:defRPr>
            </a:lvl7pPr>
            <a:lvl8pPr marL="2652401" indent="-176827" algn="l" defTabSz="353654" rtl="0" eaLnBrk="1" latinLnBrk="0" hangingPunct="1">
              <a:spcBef>
                <a:spcPct val="20000"/>
              </a:spcBef>
              <a:buFont typeface="Arial"/>
              <a:buChar char="•"/>
              <a:defRPr sz="1548" kern="1200">
                <a:solidFill>
                  <a:schemeClr val="tx1"/>
                </a:solidFill>
                <a:latin typeface="+mn-lt"/>
                <a:ea typeface="+mn-ea"/>
                <a:cs typeface="+mn-cs"/>
              </a:defRPr>
            </a:lvl8pPr>
            <a:lvl9pPr marL="3006053" indent="-176827" algn="l" defTabSz="353654" rtl="0" eaLnBrk="1" latinLnBrk="0" hangingPunct="1">
              <a:spcBef>
                <a:spcPct val="20000"/>
              </a:spcBef>
              <a:buFont typeface="Arial"/>
              <a:buChar char="•"/>
              <a:defRPr sz="1548" kern="1200">
                <a:solidFill>
                  <a:schemeClr val="tx1"/>
                </a:solidFill>
                <a:latin typeface="+mn-lt"/>
                <a:ea typeface="+mn-ea"/>
                <a:cs typeface="+mn-cs"/>
              </a:defRPr>
            </a:lvl9pPr>
          </a:lstStyle>
          <a:p>
            <a:r>
              <a:rPr lang="en-US" sz="1200" b="0" i="0" dirty="0">
                <a:solidFill>
                  <a:srgbClr val="FFC000"/>
                </a:solidFill>
                <a:latin typeface="Lucida Grande"/>
                <a:ea typeface="Verdana" panose="020B0604030504040204" pitchFamily="34" charset="0"/>
                <a:cs typeface="Lucida Grande"/>
              </a:rPr>
              <a:t>CALIFORNIA LUTHERAN UNIVERSITY/DEPARTMENT OF PSYCHOLOGY</a:t>
            </a:r>
          </a:p>
        </p:txBody>
      </p:sp>
      <p:cxnSp>
        <p:nvCxnSpPr>
          <p:cNvPr id="19" name="Straight Connector 18"/>
          <p:cNvCxnSpPr/>
          <p:nvPr/>
        </p:nvCxnSpPr>
        <p:spPr>
          <a:xfrm>
            <a:off x="6859395" y="912161"/>
            <a:ext cx="0" cy="4949359"/>
          </a:xfrm>
          <a:prstGeom prst="line">
            <a:avLst/>
          </a:prstGeom>
          <a:effectLst/>
        </p:spPr>
        <p:style>
          <a:lnRef idx="2">
            <a:schemeClr val="accent4"/>
          </a:lnRef>
          <a:fillRef idx="0">
            <a:schemeClr val="accent4"/>
          </a:fillRef>
          <a:effectRef idx="1">
            <a:schemeClr val="accent4"/>
          </a:effectRef>
          <a:fontRef idx="minor">
            <a:schemeClr val="tx1"/>
          </a:fontRef>
        </p:style>
      </p:cxnSp>
      <p:pic>
        <p:nvPicPr>
          <p:cNvPr id="20" name="Picture 19"/>
          <p:cNvPicPr/>
          <p:nvPr/>
        </p:nvPicPr>
        <p:blipFill>
          <a:blip r:embed="rId3" cstate="print">
            <a:extLst>
              <a:ext uri="{28A0092B-C50C-407E-A947-70E740481C1C}">
                <a14:useLocalDpi xmlns:a14="http://schemas.microsoft.com/office/drawing/2010/main" val="0"/>
              </a:ext>
            </a:extLst>
          </a:blip>
          <a:stretch>
            <a:fillRect/>
          </a:stretch>
        </p:blipFill>
        <p:spPr>
          <a:xfrm>
            <a:off x="2449149" y="4250441"/>
            <a:ext cx="1996594" cy="1091950"/>
          </a:xfrm>
          <a:prstGeom prst="rect">
            <a:avLst/>
          </a:prstGeom>
        </p:spPr>
      </p:pic>
      <p:sp>
        <p:nvSpPr>
          <p:cNvPr id="24" name="Rectangle 57"/>
          <p:cNvSpPr>
            <a:spLocks noChangeArrowheads="1"/>
          </p:cNvSpPr>
          <p:nvPr/>
        </p:nvSpPr>
        <p:spPr bwMode="auto">
          <a:xfrm>
            <a:off x="132483" y="4997281"/>
            <a:ext cx="2107810" cy="938590"/>
          </a:xfrm>
          <a:prstGeom prst="rect">
            <a:avLst/>
          </a:prstGeom>
          <a:solidFill>
            <a:srgbClr val="FFD589"/>
          </a:solidFill>
          <a:ln w="9525">
            <a:noFill/>
            <a:miter lim="800000"/>
            <a:headEnd/>
            <a:tailEnd/>
          </a:ln>
          <a:effectLst/>
        </p:spPr>
        <p:txBody>
          <a:bodyPr lIns="359794" tIns="359794" rIns="359794" bIns="359794">
            <a:prstTxWarp prst="textNoShape">
              <a:avLst/>
            </a:prstTxWarp>
          </a:bodyPr>
          <a:lstStyle/>
          <a:p>
            <a:pPr defTabSz="456938">
              <a:spcBef>
                <a:spcPct val="50000"/>
              </a:spcBef>
            </a:pPr>
            <a:endParaRPr lang="en-GB" sz="800" b="1" dirty="0">
              <a:solidFill>
                <a:srgbClr val="3B2360"/>
              </a:solidFill>
              <a:latin typeface="Lucida Sans"/>
              <a:cs typeface="Lucida Sans"/>
            </a:endParaRPr>
          </a:p>
        </p:txBody>
      </p:sp>
      <p:sp>
        <p:nvSpPr>
          <p:cNvPr id="3" name="TextBox 2"/>
          <p:cNvSpPr txBox="1"/>
          <p:nvPr/>
        </p:nvSpPr>
        <p:spPr>
          <a:xfrm>
            <a:off x="91498" y="5097909"/>
            <a:ext cx="2120257" cy="653028"/>
          </a:xfrm>
          <a:prstGeom prst="rect">
            <a:avLst/>
          </a:prstGeom>
          <a:noFill/>
        </p:spPr>
        <p:txBody>
          <a:bodyPr wrap="square" lIns="91388" tIns="45694" rIns="91388" bIns="45694" rtlCol="0">
            <a:spAutoFit/>
          </a:bodyPr>
          <a:lstStyle/>
          <a:p>
            <a:pPr algn="just" defTabSz="456938"/>
            <a:r>
              <a:rPr lang="en-GB" sz="800" b="1" dirty="0">
                <a:solidFill>
                  <a:srgbClr val="3B2360"/>
                </a:solidFill>
                <a:latin typeface="Lucida Sans"/>
              </a:rPr>
              <a:t>AIM</a:t>
            </a:r>
          </a:p>
          <a:p>
            <a:pPr marL="171352" indent="-171352" algn="just" defTabSz="456938">
              <a:buFont typeface="Arial"/>
              <a:buChar char="•"/>
            </a:pPr>
            <a:r>
              <a:rPr lang="en-US" sz="700" dirty="0">
                <a:solidFill>
                  <a:prstClr val="black"/>
                </a:solidFill>
                <a:latin typeface="Lucida Grande"/>
                <a:cs typeface="Lucida Grande"/>
              </a:rPr>
              <a:t>In this study, we explored the idea that people employ a vertical image schema when listening to chords and a horizontal image schema when listening to melodies</a:t>
            </a:r>
            <a:r>
              <a:rPr lang="en-US" sz="700" dirty="0">
                <a:solidFill>
                  <a:prstClr val="black"/>
                </a:solidFill>
              </a:rPr>
              <a:t>.</a:t>
            </a:r>
          </a:p>
        </p:txBody>
      </p:sp>
      <p:sp>
        <p:nvSpPr>
          <p:cNvPr id="5" name="TextBox 4"/>
          <p:cNvSpPr txBox="1"/>
          <p:nvPr/>
        </p:nvSpPr>
        <p:spPr>
          <a:xfrm>
            <a:off x="6922283" y="3128663"/>
            <a:ext cx="2162815" cy="2769963"/>
          </a:xfrm>
          <a:prstGeom prst="rect">
            <a:avLst/>
          </a:prstGeom>
          <a:noFill/>
        </p:spPr>
        <p:txBody>
          <a:bodyPr wrap="square" lIns="91388" tIns="45694" rIns="91388" bIns="45694" rtlCol="0">
            <a:spAutoFit/>
          </a:bodyPr>
          <a:lstStyle/>
          <a:p>
            <a:pPr defTabSz="456938"/>
            <a:r>
              <a:rPr lang="en-GB" sz="1200" b="1" dirty="0">
                <a:solidFill>
                  <a:srgbClr val="3B2360"/>
                </a:solidFill>
                <a:latin typeface="Lucida Sans"/>
              </a:rPr>
              <a:t>REFERENCES</a:t>
            </a:r>
            <a:endParaRPr lang="en-US" dirty="0">
              <a:solidFill>
                <a:prstClr val="black"/>
              </a:solidFill>
            </a:endParaRPr>
          </a:p>
          <a:p>
            <a:pPr marL="171352" indent="-173636" defTabSz="456938">
              <a:buFont typeface="Arial"/>
              <a:buChar char="•"/>
            </a:pPr>
            <a:r>
              <a:rPr lang="en-US" sz="700" dirty="0">
                <a:solidFill>
                  <a:prstClr val="black"/>
                </a:solidFill>
                <a:latin typeface="Lucida Grande"/>
                <a:cs typeface="Lucida Grande"/>
              </a:rPr>
              <a:t>Firmino, É. A., Bueno, J. L. O., &amp; Bigand, E. (2009). Travelling Through Pitch Space Speeds up Musical Time. </a:t>
            </a:r>
            <a:r>
              <a:rPr lang="en-US" sz="700" i="1" dirty="0">
                <a:solidFill>
                  <a:prstClr val="black"/>
                </a:solidFill>
                <a:latin typeface="Lucida Grande"/>
                <a:cs typeface="Lucida Grande"/>
              </a:rPr>
              <a:t>Music Perception: An Interdisciplinary Journal, 26</a:t>
            </a:r>
            <a:r>
              <a:rPr lang="en-US" sz="700" dirty="0">
                <a:solidFill>
                  <a:prstClr val="black"/>
                </a:solidFill>
                <a:latin typeface="Lucida Grande"/>
                <a:cs typeface="Lucida Grande"/>
              </a:rPr>
              <a:t>(3), 205-209.</a:t>
            </a:r>
          </a:p>
          <a:p>
            <a:pPr marL="171352" indent="-171352" defTabSz="456938">
              <a:buFont typeface="Arial"/>
              <a:buChar char="•"/>
            </a:pPr>
            <a:r>
              <a:rPr lang="en-US" sz="700" dirty="0">
                <a:solidFill>
                  <a:prstClr val="black"/>
                </a:solidFill>
                <a:latin typeface="Lucida Grande"/>
                <a:cs typeface="Lucida Grande"/>
              </a:rPr>
              <a:t>Jackendoff, R., &amp; Lerdahl, F. (2006). The capacity for music: What is it, and what’s special about it? </a:t>
            </a:r>
            <a:r>
              <a:rPr lang="en-US" sz="700" i="1" dirty="0">
                <a:solidFill>
                  <a:prstClr val="black"/>
                </a:solidFill>
                <a:latin typeface="Lucida Grande"/>
                <a:cs typeface="Lucida Grande"/>
              </a:rPr>
              <a:t>Cognition 100</a:t>
            </a:r>
            <a:r>
              <a:rPr lang="en-US" sz="700" dirty="0">
                <a:solidFill>
                  <a:prstClr val="black"/>
                </a:solidFill>
                <a:latin typeface="Lucida Grande"/>
                <a:cs typeface="Lucida Grande"/>
              </a:rPr>
              <a:t>(1), 33-72.</a:t>
            </a:r>
          </a:p>
          <a:p>
            <a:pPr marL="171352" indent="-171352" defTabSz="456938">
              <a:buFont typeface="Arial"/>
              <a:buChar char="•"/>
            </a:pPr>
            <a:r>
              <a:rPr lang="en-US" sz="700" dirty="0">
                <a:solidFill>
                  <a:prstClr val="black"/>
                </a:solidFill>
                <a:latin typeface="Lucida Grande"/>
                <a:cs typeface="Lucida Grande"/>
              </a:rPr>
              <a:t>Quittner, A., &amp; Glueckauf, R. (1983). The facilitative effects of music on visual imagery: A multiple measures approach. </a:t>
            </a:r>
            <a:r>
              <a:rPr lang="en-US" sz="700" i="1" dirty="0">
                <a:solidFill>
                  <a:prstClr val="black"/>
                </a:solidFill>
                <a:latin typeface="Lucida Grande"/>
                <a:cs typeface="Lucida Grande"/>
              </a:rPr>
              <a:t>Journal of Mental Imagery</a:t>
            </a:r>
            <a:r>
              <a:rPr lang="en-US" sz="700" dirty="0">
                <a:solidFill>
                  <a:prstClr val="black"/>
                </a:solidFill>
                <a:latin typeface="Lucida Grande"/>
                <a:cs typeface="Lucida Grande"/>
              </a:rPr>
              <a:t>.</a:t>
            </a:r>
          </a:p>
          <a:p>
            <a:pPr marL="171352" indent="-171352" defTabSz="456938">
              <a:buFont typeface="Arial"/>
              <a:buChar char="•"/>
            </a:pPr>
            <a:r>
              <a:rPr lang="en-US" sz="700" dirty="0">
                <a:solidFill>
                  <a:prstClr val="black"/>
                </a:solidFill>
                <a:latin typeface="Lucida Grande"/>
                <a:cs typeface="Lucida Grande"/>
              </a:rPr>
              <a:t>Richardson, D. C., Spivey, M. J., Edelman, S., &amp; Naples, A. D. (2001). Language is spatial”: Experimental evidence for image schemas of concrete and abstract verbs. In </a:t>
            </a:r>
            <a:r>
              <a:rPr lang="en-US" sz="700" i="1" dirty="0">
                <a:solidFill>
                  <a:prstClr val="black"/>
                </a:solidFill>
                <a:latin typeface="Lucida Grande"/>
                <a:cs typeface="Lucida Grande"/>
              </a:rPr>
              <a:t>Proceedings of the twenty-third annual meeting of the Cognitive Science Society</a:t>
            </a:r>
            <a:r>
              <a:rPr lang="en-US" sz="700" dirty="0">
                <a:solidFill>
                  <a:prstClr val="black"/>
                </a:solidFill>
                <a:latin typeface="Lucida Grande"/>
                <a:cs typeface="Lucida Grande"/>
              </a:rPr>
              <a:t> (pp. 873-878).</a:t>
            </a:r>
          </a:p>
          <a:p>
            <a:pPr marL="171352" indent="-171352" defTabSz="456938">
              <a:buFont typeface="Arial"/>
              <a:buChar char="•"/>
            </a:pPr>
            <a:r>
              <a:rPr lang="en-US" sz="700" dirty="0">
                <a:solidFill>
                  <a:prstClr val="black"/>
                </a:solidFill>
                <a:latin typeface="Lucida Grande"/>
                <a:cs typeface="Lucida Grande"/>
              </a:rPr>
              <a:t>Rusconi, E., Kwan, B., Giordano, B., Umilta, C., &amp; Butterworth, B. (2006). Spatial representation of pitch height: The SMARC effect. Cognition, 99, 113-129.</a:t>
            </a:r>
            <a:endParaRPr lang="en-US" sz="700" dirty="0">
              <a:solidFill>
                <a:prstClr val="black"/>
              </a:solidFill>
            </a:endParaRPr>
          </a:p>
          <a:p>
            <a:pPr defTabSz="456938"/>
            <a:endParaRPr lang="en-GB" sz="800" b="1" dirty="0">
              <a:solidFill>
                <a:srgbClr val="3B2360"/>
              </a:solidFill>
              <a:latin typeface="Lucida Sans"/>
            </a:endParaRPr>
          </a:p>
        </p:txBody>
      </p:sp>
      <p:pic>
        <p:nvPicPr>
          <p:cNvPr id="6" name="Picture 5"/>
          <p:cNvPicPr>
            <a:picLocks noChangeAspect="1"/>
          </p:cNvPicPr>
          <p:nvPr/>
        </p:nvPicPr>
        <p:blipFill>
          <a:blip r:embed="rId4"/>
          <a:stretch>
            <a:fillRect/>
          </a:stretch>
        </p:blipFill>
        <p:spPr>
          <a:xfrm>
            <a:off x="4621782" y="3575919"/>
            <a:ext cx="2229293" cy="588504"/>
          </a:xfrm>
          <a:prstGeom prst="rect">
            <a:avLst/>
          </a:prstGeom>
        </p:spPr>
      </p:pic>
      <p:pic>
        <p:nvPicPr>
          <p:cNvPr id="23" name="Picture 22"/>
          <p:cNvPicPr>
            <a:picLocks noChangeAspect="1"/>
          </p:cNvPicPr>
          <p:nvPr/>
        </p:nvPicPr>
        <p:blipFill>
          <a:blip r:embed="rId5"/>
          <a:stretch>
            <a:fillRect/>
          </a:stretch>
        </p:blipFill>
        <p:spPr>
          <a:xfrm>
            <a:off x="4650676" y="4441766"/>
            <a:ext cx="2070204" cy="1219720"/>
          </a:xfrm>
          <a:prstGeom prst="rect">
            <a:avLst/>
          </a:prstGeom>
        </p:spPr>
      </p:pic>
      <p:sp>
        <p:nvSpPr>
          <p:cNvPr id="27" name="TextBox 26"/>
          <p:cNvSpPr txBox="1"/>
          <p:nvPr/>
        </p:nvSpPr>
        <p:spPr>
          <a:xfrm>
            <a:off x="4572237" y="4158108"/>
            <a:ext cx="1587171" cy="187756"/>
          </a:xfrm>
          <a:prstGeom prst="rect">
            <a:avLst/>
          </a:prstGeom>
          <a:noFill/>
        </p:spPr>
        <p:txBody>
          <a:bodyPr wrap="square" lIns="91388" tIns="45694" rIns="91388" bIns="45694" rtlCol="0">
            <a:spAutoFit/>
          </a:bodyPr>
          <a:lstStyle/>
          <a:p>
            <a:pPr defTabSz="456938"/>
            <a:r>
              <a:rPr lang="en-US" sz="600" b="1" i="1" dirty="0">
                <a:solidFill>
                  <a:prstClr val="black"/>
                </a:solidFill>
                <a:latin typeface="Lucida Grande"/>
                <a:cs typeface="Lucida Grande"/>
              </a:rPr>
              <a:t>Table 1: </a:t>
            </a:r>
            <a:r>
              <a:rPr lang="en-US" sz="600" dirty="0">
                <a:solidFill>
                  <a:prstClr val="black"/>
                </a:solidFill>
                <a:latin typeface="Lucida Grande"/>
                <a:cs typeface="Lucida Grande"/>
              </a:rPr>
              <a:t>Mixed-effect model results</a:t>
            </a:r>
            <a:endParaRPr lang="en-US" sz="1600" dirty="0">
              <a:solidFill>
                <a:prstClr val="black"/>
              </a:solidFill>
              <a:latin typeface="Lucida Grande"/>
              <a:cs typeface="Lucida Grande"/>
            </a:endParaRPr>
          </a:p>
        </p:txBody>
      </p:sp>
      <p:sp>
        <p:nvSpPr>
          <p:cNvPr id="30" name="TextBox 29"/>
          <p:cNvSpPr txBox="1"/>
          <p:nvPr/>
        </p:nvSpPr>
        <p:spPr>
          <a:xfrm>
            <a:off x="4650676" y="5629894"/>
            <a:ext cx="1551482" cy="281532"/>
          </a:xfrm>
          <a:prstGeom prst="rect">
            <a:avLst/>
          </a:prstGeom>
          <a:noFill/>
        </p:spPr>
        <p:txBody>
          <a:bodyPr wrap="square" lIns="91388" tIns="45694" rIns="91388" bIns="45694" rtlCol="0">
            <a:spAutoFit/>
          </a:bodyPr>
          <a:lstStyle/>
          <a:p>
            <a:pPr defTabSz="456938"/>
            <a:r>
              <a:rPr lang="en-US" sz="600" b="1" i="1" dirty="0">
                <a:solidFill>
                  <a:prstClr val="black"/>
                </a:solidFill>
                <a:latin typeface="Lucida Grande"/>
                <a:cs typeface="Lucida Grande"/>
              </a:rPr>
              <a:t>Figure 2: </a:t>
            </a:r>
            <a:r>
              <a:rPr lang="en-US" sz="600" i="1" dirty="0">
                <a:solidFill>
                  <a:prstClr val="black"/>
                </a:solidFill>
                <a:latin typeface="Lucida Grande"/>
                <a:cs typeface="Lucida Grande"/>
              </a:rPr>
              <a:t>Image schemas selected to correspond with melodies vs. chords </a:t>
            </a:r>
            <a:endParaRPr lang="en-US" sz="600" dirty="0">
              <a:solidFill>
                <a:prstClr val="black"/>
              </a:solidFill>
              <a:latin typeface="Lucida Grande"/>
              <a:cs typeface="Lucida Grande"/>
            </a:endParaRPr>
          </a:p>
        </p:txBody>
      </p:sp>
      <p:cxnSp>
        <p:nvCxnSpPr>
          <p:cNvPr id="28" name="Straight Connector 27"/>
          <p:cNvCxnSpPr/>
          <p:nvPr/>
        </p:nvCxnSpPr>
        <p:spPr>
          <a:xfrm flipH="1">
            <a:off x="6842167" y="3029179"/>
            <a:ext cx="2242931" cy="0"/>
          </a:xfrm>
          <a:prstGeom prst="line">
            <a:avLst/>
          </a:prstGeom>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884057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7" y="152399"/>
            <a:ext cx="9132903" cy="664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669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545"/>
            <a:ext cx="9460078" cy="688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722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747844" cy="648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106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873250" y="-7216"/>
            <a:ext cx="0" cy="6865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15887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0"/>
            <a:ext cx="1873250" cy="1254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16" name="Rectangle 15"/>
          <p:cNvSpPr/>
          <p:nvPr/>
        </p:nvSpPr>
        <p:spPr>
          <a:xfrm>
            <a:off x="1873250" y="0"/>
            <a:ext cx="7270750" cy="1254125"/>
          </a:xfrm>
          <a:prstGeom prst="rect">
            <a:avLst/>
          </a:prstGeom>
          <a:solidFill>
            <a:srgbClr val="2A10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17" name="Rectangle 16"/>
          <p:cNvSpPr/>
          <p:nvPr/>
        </p:nvSpPr>
        <p:spPr>
          <a:xfrm>
            <a:off x="0" y="1262480"/>
            <a:ext cx="1873250" cy="5595520"/>
          </a:xfrm>
          <a:prstGeom prst="rect">
            <a:avLst/>
          </a:prstGeom>
          <a:solidFill>
            <a:srgbClr val="2A10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18" name="Rectangle 17"/>
          <p:cNvSpPr/>
          <p:nvPr/>
        </p:nvSpPr>
        <p:spPr>
          <a:xfrm>
            <a:off x="1873250" y="1254125"/>
            <a:ext cx="7270750" cy="5603875"/>
          </a:xfrm>
          <a:prstGeom prst="rect">
            <a:avLst/>
          </a:prstGeom>
          <a:solidFill>
            <a:srgbClr val="3D17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9047" tIns="9523" rIns="19047" bIns="9523" rtlCol="0" anchor="ctr"/>
          <a:lstStyle/>
          <a:p>
            <a:pPr algn="ctr"/>
            <a:endParaRPr lang="en-US"/>
          </a:p>
        </p:txBody>
      </p:sp>
      <p:sp>
        <p:nvSpPr>
          <p:cNvPr id="19" name="TextBox 18"/>
          <p:cNvSpPr txBox="1"/>
          <p:nvPr/>
        </p:nvSpPr>
        <p:spPr>
          <a:xfrm>
            <a:off x="1984375" y="142875"/>
            <a:ext cx="6985000" cy="609141"/>
          </a:xfrm>
          <a:prstGeom prst="rect">
            <a:avLst/>
          </a:prstGeom>
          <a:noFill/>
        </p:spPr>
        <p:txBody>
          <a:bodyPr wrap="square" lIns="19047" tIns="9523" rIns="19047" bIns="9523" rtlCol="0">
            <a:spAutoFit/>
          </a:bodyPr>
          <a:lstStyle/>
          <a:p>
            <a:pPr algn="ctr"/>
            <a:r>
              <a:rPr lang="en-US" sz="2000" b="1" dirty="0">
                <a:solidFill>
                  <a:schemeClr val="bg1"/>
                </a:solidFill>
              </a:rPr>
              <a:t>Impact of a Gratitude Intervention on Life Satisfaction: </a:t>
            </a:r>
          </a:p>
          <a:p>
            <a:pPr algn="ctr"/>
            <a:r>
              <a:rPr lang="en-US" b="1" dirty="0">
                <a:solidFill>
                  <a:schemeClr val="bg1"/>
                </a:solidFill>
              </a:rPr>
              <a:t>Is It Being Thankful or Being Thanked That Promotes Well-Being?</a:t>
            </a:r>
          </a:p>
        </p:txBody>
      </p:sp>
      <p:sp>
        <p:nvSpPr>
          <p:cNvPr id="20" name="TextBox 19"/>
          <p:cNvSpPr txBox="1"/>
          <p:nvPr/>
        </p:nvSpPr>
        <p:spPr>
          <a:xfrm>
            <a:off x="2444750" y="777664"/>
            <a:ext cx="6238875" cy="234676"/>
          </a:xfrm>
          <a:prstGeom prst="rect">
            <a:avLst/>
          </a:prstGeom>
          <a:noFill/>
        </p:spPr>
        <p:txBody>
          <a:bodyPr wrap="square" lIns="19047" tIns="9523" rIns="19047" bIns="9523" rtlCol="0">
            <a:spAutoFit/>
          </a:bodyPr>
          <a:lstStyle/>
          <a:p>
            <a:pPr algn="ctr"/>
            <a:r>
              <a:rPr lang="en-US" sz="1400" dirty="0">
                <a:solidFill>
                  <a:schemeClr val="bg1"/>
                </a:solidFill>
              </a:rPr>
              <a:t>Student Name and Mentor’s Name</a:t>
            </a:r>
          </a:p>
        </p:txBody>
      </p:sp>
      <p:sp>
        <p:nvSpPr>
          <p:cNvPr id="22" name="TextBox 21"/>
          <p:cNvSpPr txBox="1"/>
          <p:nvPr/>
        </p:nvSpPr>
        <p:spPr>
          <a:xfrm>
            <a:off x="127000" y="1379159"/>
            <a:ext cx="1619250" cy="4097275"/>
          </a:xfrm>
          <a:prstGeom prst="rect">
            <a:avLst/>
          </a:prstGeom>
          <a:noFill/>
        </p:spPr>
        <p:txBody>
          <a:bodyPr wrap="square" lIns="19047" tIns="9523" rIns="19047" bIns="9523" rtlCol="0">
            <a:spAutoFit/>
          </a:bodyPr>
          <a:lstStyle/>
          <a:p>
            <a:pPr algn="ctr"/>
            <a:r>
              <a:rPr lang="en-US" sz="1400" b="1" dirty="0">
                <a:solidFill>
                  <a:schemeClr val="bg1"/>
                </a:solidFill>
              </a:rPr>
              <a:t>ABSTRACT</a:t>
            </a:r>
          </a:p>
          <a:p>
            <a:pPr algn="just"/>
            <a:endParaRPr lang="en-US" sz="700" b="1" dirty="0">
              <a:solidFill>
                <a:schemeClr val="bg1"/>
              </a:solidFill>
              <a:latin typeface="Arial" pitchFamily="34" charset="0"/>
              <a:cs typeface="Arial" pitchFamily="34" charset="0"/>
            </a:endParaRPr>
          </a:p>
          <a:p>
            <a:pPr algn="just"/>
            <a:r>
              <a:rPr lang="en-US" sz="800" dirty="0">
                <a:solidFill>
                  <a:schemeClr val="bg1"/>
                </a:solidFill>
                <a:latin typeface="Arial" pitchFamily="34" charset="0"/>
                <a:cs typeface="Arial" pitchFamily="34" charset="0"/>
              </a:rPr>
              <a:t>The present two-part study sought to explore the relative strength of gratitude and spirituality as predictors of life satisfaction and to develop and assess the effectiveness of a brief intervention to increase thriving. Finding gratitude to be the strongest predictor, we compared the relative effectiveness of two gratitude interventions that involved writing about either receiving or giving gratitude. A placebo control experiment with 134 undergraduates found that giving gratitude for a good deed led to significantly higher life satisfaction than a placebo control and that it led to a significant and very large increase in life satisfaction from pretest to posttest. Promoting gratitude may be an especially effective and simple intervention, particularly when envisioning giving gratitude for a good deed. Further research is needed to explore the best operational definitions for both gratitude and spirituality in facilitating thriving.</a:t>
            </a:r>
          </a:p>
        </p:txBody>
      </p:sp>
      <p:sp>
        <p:nvSpPr>
          <p:cNvPr id="23" name="TextBox 22"/>
          <p:cNvSpPr txBox="1"/>
          <p:nvPr/>
        </p:nvSpPr>
        <p:spPr>
          <a:xfrm>
            <a:off x="2413000" y="1317978"/>
            <a:ext cx="1333500" cy="234676"/>
          </a:xfrm>
          <a:prstGeom prst="rect">
            <a:avLst/>
          </a:prstGeom>
          <a:noFill/>
        </p:spPr>
        <p:txBody>
          <a:bodyPr wrap="square" lIns="19047" tIns="9523" rIns="19047" bIns="9523" rtlCol="0">
            <a:spAutoFit/>
          </a:bodyPr>
          <a:lstStyle/>
          <a:p>
            <a:pPr algn="ctr"/>
            <a:r>
              <a:rPr lang="en-US" sz="1400" b="1" dirty="0">
                <a:solidFill>
                  <a:schemeClr val="bg1"/>
                </a:solidFill>
              </a:rPr>
              <a:t>INTRODUCTION</a:t>
            </a:r>
          </a:p>
        </p:txBody>
      </p:sp>
      <p:sp>
        <p:nvSpPr>
          <p:cNvPr id="25" name="TextBox 24"/>
          <p:cNvSpPr txBox="1"/>
          <p:nvPr/>
        </p:nvSpPr>
        <p:spPr>
          <a:xfrm>
            <a:off x="4746625" y="5334000"/>
            <a:ext cx="1333500" cy="234676"/>
          </a:xfrm>
          <a:prstGeom prst="rect">
            <a:avLst/>
          </a:prstGeom>
          <a:noFill/>
        </p:spPr>
        <p:txBody>
          <a:bodyPr wrap="square" lIns="19047" tIns="9523" rIns="19047" bIns="9523" rtlCol="0">
            <a:spAutoFit/>
          </a:bodyPr>
          <a:lstStyle/>
          <a:p>
            <a:pPr algn="ctr"/>
            <a:r>
              <a:rPr lang="en-US" sz="1400" b="1" dirty="0">
                <a:solidFill>
                  <a:schemeClr val="bg1"/>
                </a:solidFill>
              </a:rPr>
              <a:t>FINDINGS</a:t>
            </a:r>
          </a:p>
        </p:txBody>
      </p:sp>
      <p:sp>
        <p:nvSpPr>
          <p:cNvPr id="26" name="TextBox 25"/>
          <p:cNvSpPr txBox="1"/>
          <p:nvPr/>
        </p:nvSpPr>
        <p:spPr>
          <a:xfrm>
            <a:off x="7239000" y="5127625"/>
            <a:ext cx="1333500" cy="234676"/>
          </a:xfrm>
          <a:prstGeom prst="rect">
            <a:avLst/>
          </a:prstGeom>
          <a:noFill/>
        </p:spPr>
        <p:txBody>
          <a:bodyPr wrap="square" lIns="19047" tIns="9523" rIns="19047" bIns="9523" rtlCol="0">
            <a:spAutoFit/>
          </a:bodyPr>
          <a:lstStyle/>
          <a:p>
            <a:pPr algn="ctr"/>
            <a:r>
              <a:rPr lang="en-US" sz="1400" b="1" dirty="0">
                <a:solidFill>
                  <a:schemeClr val="bg1"/>
                </a:solidFill>
              </a:rPr>
              <a:t>CONCLUSIONS</a:t>
            </a:r>
          </a:p>
        </p:txBody>
      </p:sp>
      <p:sp>
        <p:nvSpPr>
          <p:cNvPr id="27" name="TextBox 26"/>
          <p:cNvSpPr txBox="1"/>
          <p:nvPr/>
        </p:nvSpPr>
        <p:spPr>
          <a:xfrm>
            <a:off x="4744997" y="1315594"/>
            <a:ext cx="1333500" cy="234676"/>
          </a:xfrm>
          <a:prstGeom prst="rect">
            <a:avLst/>
          </a:prstGeom>
          <a:noFill/>
        </p:spPr>
        <p:txBody>
          <a:bodyPr wrap="square" lIns="19047" tIns="9523" rIns="19047" bIns="9523" rtlCol="0">
            <a:spAutoFit/>
          </a:bodyPr>
          <a:lstStyle/>
          <a:p>
            <a:pPr algn="ctr"/>
            <a:r>
              <a:rPr lang="en-US" sz="1400" b="1" dirty="0">
                <a:solidFill>
                  <a:schemeClr val="bg1"/>
                </a:solidFill>
              </a:rPr>
              <a:t>METHODS</a:t>
            </a:r>
          </a:p>
        </p:txBody>
      </p:sp>
      <p:sp>
        <p:nvSpPr>
          <p:cNvPr id="33" name="TextBox 32"/>
          <p:cNvSpPr txBox="1"/>
          <p:nvPr/>
        </p:nvSpPr>
        <p:spPr>
          <a:xfrm>
            <a:off x="388938" y="5794375"/>
            <a:ext cx="984250" cy="192360"/>
          </a:xfrm>
          <a:prstGeom prst="rect">
            <a:avLst/>
          </a:prstGeom>
          <a:noFill/>
        </p:spPr>
        <p:txBody>
          <a:bodyPr wrap="square" lIns="19047" tIns="9523" rIns="19047" bIns="9523" rtlCol="0">
            <a:spAutoFit/>
          </a:bodyPr>
          <a:lstStyle/>
          <a:p>
            <a:pPr algn="ctr" defTabSz="913989"/>
            <a:r>
              <a:rPr lang="en-US" sz="1100" b="1" dirty="0">
                <a:solidFill>
                  <a:schemeClr val="bg1"/>
                </a:solidFill>
              </a:rPr>
              <a:t>CONTACT</a:t>
            </a:r>
          </a:p>
        </p:txBody>
      </p:sp>
      <p:sp>
        <p:nvSpPr>
          <p:cNvPr id="34" name="TextBox 33"/>
          <p:cNvSpPr txBox="1"/>
          <p:nvPr/>
        </p:nvSpPr>
        <p:spPr>
          <a:xfrm>
            <a:off x="127000" y="6032500"/>
            <a:ext cx="1508125" cy="557841"/>
          </a:xfrm>
          <a:prstGeom prst="rect">
            <a:avLst/>
          </a:prstGeom>
          <a:noFill/>
        </p:spPr>
        <p:txBody>
          <a:bodyPr wrap="square" lIns="19047" tIns="9523" rIns="19047" bIns="9523" rtlCol="0">
            <a:spAutoFit/>
          </a:bodyPr>
          <a:lstStyle/>
          <a:p>
            <a:pPr algn="ctr"/>
            <a:r>
              <a:rPr lang="en-US" sz="700" dirty="0" err="1">
                <a:solidFill>
                  <a:schemeClr val="bg1"/>
                </a:solidFill>
                <a:latin typeface="Arial" pitchFamily="34" charset="0"/>
                <a:cs typeface="Arial" pitchFamily="34" charset="0"/>
              </a:rPr>
              <a:t>Marylie</a:t>
            </a:r>
            <a:r>
              <a:rPr lang="en-US" sz="700" dirty="0">
                <a:solidFill>
                  <a:schemeClr val="bg1"/>
                </a:solidFill>
                <a:latin typeface="Arial" pitchFamily="34" charset="0"/>
                <a:cs typeface="Arial" pitchFamily="34" charset="0"/>
              </a:rPr>
              <a:t> </a:t>
            </a:r>
            <a:r>
              <a:rPr lang="en-US" sz="700" dirty="0" err="1">
                <a:solidFill>
                  <a:schemeClr val="bg1"/>
                </a:solidFill>
                <a:latin typeface="Arial" pitchFamily="34" charset="0"/>
                <a:cs typeface="Arial" pitchFamily="34" charset="0"/>
              </a:rPr>
              <a:t>Gerson</a:t>
            </a:r>
            <a:r>
              <a:rPr lang="en-US" sz="700" dirty="0">
                <a:solidFill>
                  <a:schemeClr val="bg1"/>
                </a:solidFill>
                <a:latin typeface="Arial" pitchFamily="34" charset="0"/>
                <a:cs typeface="Arial" pitchFamily="34" charset="0"/>
              </a:rPr>
              <a:t>, PhD</a:t>
            </a:r>
          </a:p>
          <a:p>
            <a:pPr algn="ctr"/>
            <a:r>
              <a:rPr lang="en-US" sz="700" dirty="0">
                <a:solidFill>
                  <a:schemeClr val="bg1"/>
                </a:solidFill>
                <a:latin typeface="Arial" pitchFamily="34" charset="0"/>
                <a:cs typeface="Arial" pitchFamily="34" charset="0"/>
              </a:rPr>
              <a:t>at mgerson@callutheran.edu.</a:t>
            </a:r>
          </a:p>
          <a:p>
            <a:pPr algn="ctr"/>
            <a:endParaRPr lang="en-US" sz="700" dirty="0">
              <a:solidFill>
                <a:schemeClr val="bg1"/>
              </a:solidFill>
              <a:latin typeface="Arial" pitchFamily="34" charset="0"/>
              <a:cs typeface="Arial" pitchFamily="34" charset="0"/>
            </a:endParaRPr>
          </a:p>
          <a:p>
            <a:pPr algn="ctr"/>
            <a:r>
              <a:rPr lang="en-US" sz="700" dirty="0">
                <a:solidFill>
                  <a:schemeClr val="bg1"/>
                </a:solidFill>
                <a:latin typeface="Arial" pitchFamily="34" charset="0"/>
                <a:cs typeface="Arial" pitchFamily="34" charset="0"/>
              </a:rPr>
              <a:t>A list of references is available upon request.</a:t>
            </a:r>
          </a:p>
        </p:txBody>
      </p:sp>
      <p:sp>
        <p:nvSpPr>
          <p:cNvPr id="42" name="TextBox 41"/>
          <p:cNvSpPr txBox="1"/>
          <p:nvPr/>
        </p:nvSpPr>
        <p:spPr>
          <a:xfrm>
            <a:off x="2032000" y="1562320"/>
            <a:ext cx="2095500" cy="3250886"/>
          </a:xfrm>
          <a:prstGeom prst="rect">
            <a:avLst/>
          </a:prstGeom>
          <a:noFill/>
        </p:spPr>
        <p:txBody>
          <a:bodyPr wrap="square" lIns="19047" tIns="9523" rIns="19047" bIns="9523" rtlCol="0">
            <a:spAutoFit/>
          </a:bodyPr>
          <a:lstStyle/>
          <a:p>
            <a:pPr algn="just"/>
            <a:r>
              <a:rPr lang="en-US" sz="700" dirty="0">
                <a:solidFill>
                  <a:schemeClr val="bg1"/>
                </a:solidFill>
                <a:latin typeface="Arial" pitchFamily="34" charset="0"/>
                <a:cs typeface="Arial" pitchFamily="34" charset="0"/>
              </a:rPr>
              <a:t>Gratitude and spirituality have been found to be important predictors of resilience and thriving in many populations. A review of the literature reveals, however, that findings are not consistent and that operational definitions of each construct vary widely. </a:t>
            </a:r>
            <a:r>
              <a:rPr lang="en-US" sz="700" dirty="0" err="1">
                <a:solidFill>
                  <a:schemeClr val="bg1"/>
                </a:solidFill>
                <a:latin typeface="Arial" pitchFamily="34" charset="0"/>
                <a:cs typeface="Arial" pitchFamily="34" charset="0"/>
              </a:rPr>
              <a:t>Lyubomirsky</a:t>
            </a:r>
            <a:r>
              <a:rPr lang="en-US" sz="700" dirty="0">
                <a:solidFill>
                  <a:schemeClr val="bg1"/>
                </a:solidFill>
                <a:latin typeface="Arial" pitchFamily="34" charset="0"/>
                <a:cs typeface="Arial" pitchFamily="34" charset="0"/>
              </a:rPr>
              <a:t> et al. (2011) found that programs geared toward increasing happiness by assigning “positive activities” were only effective for those who participated by choice and felt committed to them, and interventions requiring participants to express gratitude have at times been found to “backfire.” Other literature also points to the possibility that the current generation—“generation me”—may experience more feelings of entitlement than previous generations (e.g., </a:t>
            </a:r>
            <a:r>
              <a:rPr lang="en-US" sz="700" dirty="0" err="1">
                <a:solidFill>
                  <a:schemeClr val="bg1"/>
                </a:solidFill>
                <a:latin typeface="Arial" pitchFamily="34" charset="0"/>
                <a:cs typeface="Arial" pitchFamily="34" charset="0"/>
              </a:rPr>
              <a:t>Twenge</a:t>
            </a:r>
            <a:r>
              <a:rPr lang="en-US" sz="700" dirty="0">
                <a:solidFill>
                  <a:schemeClr val="bg1"/>
                </a:solidFill>
                <a:latin typeface="Arial" pitchFamily="34" charset="0"/>
                <a:cs typeface="Arial" pitchFamily="34" charset="0"/>
              </a:rPr>
              <a:t>, 2006), a factor that might impact how undergraduates respond to suggestions that they feel grateful to others. Gratitude and spirituality are also </a:t>
            </a:r>
            <a:r>
              <a:rPr lang="en-US" sz="700" dirty="0" err="1">
                <a:solidFill>
                  <a:schemeClr val="bg1"/>
                </a:solidFill>
                <a:latin typeface="Arial" pitchFamily="34" charset="0"/>
                <a:cs typeface="Arial" pitchFamily="34" charset="0"/>
              </a:rPr>
              <a:t>intercorrelated</a:t>
            </a:r>
            <a:r>
              <a:rPr lang="en-US" sz="700" dirty="0">
                <a:solidFill>
                  <a:schemeClr val="bg1"/>
                </a:solidFill>
                <a:latin typeface="Arial" pitchFamily="34" charset="0"/>
                <a:cs typeface="Arial" pitchFamily="34" charset="0"/>
              </a:rPr>
              <a:t> and may overlap, as when one expresses gratitude to a higher power. We first assessed which factor best predicted life satisfaction in a sample of undergraduates, and, finding gratitude to be the most powerful predictor, we developed and compared two brief gratitude interventions with a placebo control. Given others’ findings for entitlement in the current generation, we hypothesized that young adults would score especially high in life satisfaction after envisioning receiving gratitude, as opposed to envisioning giving gratitude.</a:t>
            </a:r>
          </a:p>
        </p:txBody>
      </p:sp>
      <p:sp>
        <p:nvSpPr>
          <p:cNvPr id="43" name="TextBox 42"/>
          <p:cNvSpPr txBox="1"/>
          <p:nvPr/>
        </p:nvSpPr>
        <p:spPr>
          <a:xfrm>
            <a:off x="5080000" y="3619500"/>
            <a:ext cx="841375" cy="296231"/>
          </a:xfrm>
          <a:prstGeom prst="rect">
            <a:avLst/>
          </a:prstGeom>
          <a:noFill/>
        </p:spPr>
        <p:txBody>
          <a:bodyPr wrap="square" lIns="19047" tIns="9523" rIns="19047" bIns="9523" rtlCol="0">
            <a:spAutoFit/>
          </a:bodyPr>
          <a:lstStyle/>
          <a:p>
            <a:endParaRPr lang="en-US" dirty="0"/>
          </a:p>
        </p:txBody>
      </p:sp>
      <p:sp>
        <p:nvSpPr>
          <p:cNvPr id="1033" name="Rectangle 9"/>
          <p:cNvSpPr>
            <a:spLocks noChangeArrowheads="1"/>
          </p:cNvSpPr>
          <p:nvPr/>
        </p:nvSpPr>
        <p:spPr bwMode="auto">
          <a:xfrm>
            <a:off x="4222750" y="1640771"/>
            <a:ext cx="2524125" cy="3574051"/>
          </a:xfrm>
          <a:prstGeom prst="rect">
            <a:avLst/>
          </a:prstGeom>
          <a:noFill/>
          <a:ln w="9525">
            <a:noFill/>
            <a:miter lim="800000"/>
            <a:headEnd/>
            <a:tailEnd/>
          </a:ln>
          <a:effectLst/>
        </p:spPr>
        <p:txBody>
          <a:bodyPr vert="horz" wrap="square" lIns="19047" tIns="9523" rIns="19047" bIns="9523" numCol="1" anchor="ctr" anchorCtr="0" compatLnSpc="1">
            <a:prstTxWarp prst="textNoShape">
              <a:avLst/>
            </a:prstTxWarp>
            <a:spAutoFit/>
          </a:bodyPr>
          <a:lstStyle/>
          <a:p>
            <a:pPr defTabSz="190470" eaLnBrk="0" fontAlgn="base" hangingPunct="0">
              <a:spcBef>
                <a:spcPct val="0"/>
              </a:spcBef>
              <a:spcAft>
                <a:spcPct val="0"/>
              </a:spcAft>
            </a:pPr>
            <a:r>
              <a:rPr lang="en-US" sz="700" b="1" dirty="0">
                <a:solidFill>
                  <a:schemeClr val="bg1"/>
                </a:solidFill>
                <a:latin typeface="Arial" pitchFamily="34" charset="0"/>
                <a:ea typeface="MS Mincho" pitchFamily="49" charset="-128"/>
                <a:cs typeface="Arial" pitchFamily="34" charset="0"/>
              </a:rPr>
              <a:t>Participants</a:t>
            </a:r>
          </a:p>
          <a:p>
            <a:pPr defTabSz="190470" eaLnBrk="0" fontAlgn="base" hangingPunct="0">
              <a:spcBef>
                <a:spcPct val="0"/>
              </a:spcBef>
              <a:spcAft>
                <a:spcPct val="0"/>
              </a:spcAft>
              <a:buFont typeface="Arial" pitchFamily="34" charset="0"/>
              <a:buChar char="•"/>
            </a:pPr>
            <a:r>
              <a:rPr lang="en-US" sz="700" dirty="0">
                <a:solidFill>
                  <a:schemeClr val="bg1"/>
                </a:solidFill>
                <a:latin typeface="Arial" pitchFamily="34" charset="0"/>
                <a:ea typeface="MS Mincho" pitchFamily="49" charset="-128"/>
                <a:cs typeface="Arial" pitchFamily="34" charset="0"/>
              </a:rPr>
              <a:t>  134 undergraduates at a small private university in CA</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18-28 years of age (</a:t>
            </a:r>
            <a:r>
              <a:rPr lang="en-US" sz="700" i="1" dirty="0">
                <a:solidFill>
                  <a:schemeClr val="bg1"/>
                </a:solidFill>
                <a:latin typeface="Arial" pitchFamily="34" charset="0"/>
                <a:ea typeface="MS Mincho" pitchFamily="49" charset="-128"/>
                <a:cs typeface="Arial" pitchFamily="34" charset="0"/>
              </a:rPr>
              <a:t>M </a:t>
            </a:r>
            <a:r>
              <a:rPr lang="en-US" sz="700" dirty="0">
                <a:solidFill>
                  <a:schemeClr val="bg1"/>
                </a:solidFill>
                <a:latin typeface="Arial" pitchFamily="34" charset="0"/>
                <a:ea typeface="MS Mincho" pitchFamily="49" charset="-128"/>
                <a:cs typeface="Arial" pitchFamily="34" charset="0"/>
              </a:rPr>
              <a:t>= 20.38, </a:t>
            </a:r>
            <a:r>
              <a:rPr lang="en-US" sz="700" i="1" dirty="0">
                <a:solidFill>
                  <a:schemeClr val="bg1"/>
                </a:solidFill>
                <a:latin typeface="Arial" pitchFamily="34" charset="0"/>
                <a:ea typeface="MS Mincho" pitchFamily="49" charset="-128"/>
                <a:cs typeface="Arial" pitchFamily="34" charset="0"/>
              </a:rPr>
              <a:t>SD </a:t>
            </a:r>
            <a:r>
              <a:rPr lang="en-US" sz="700" dirty="0">
                <a:solidFill>
                  <a:schemeClr val="bg1"/>
                </a:solidFill>
                <a:latin typeface="Arial" pitchFamily="34" charset="0"/>
                <a:ea typeface="MS Mincho" pitchFamily="49" charset="-128"/>
                <a:cs typeface="Arial" pitchFamily="34" charset="0"/>
              </a:rPr>
              <a:t>= 1.55)</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Females (78%) and Males (22%)</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Caucasian (60%), Hispanic (21%), </a:t>
            </a:r>
          </a:p>
          <a:p>
            <a:pPr defTabSz="190470" eaLnBrk="0" fontAlgn="base" hangingPunct="0">
              <a:spcBef>
                <a:spcPct val="0"/>
              </a:spcBef>
              <a:spcAft>
                <a:spcPct val="0"/>
              </a:spcAft>
            </a:pPr>
            <a:r>
              <a:rPr lang="en-US" sz="700" dirty="0">
                <a:solidFill>
                  <a:schemeClr val="bg1"/>
                </a:solidFill>
                <a:latin typeface="Arial" pitchFamily="34" charset="0"/>
                <a:ea typeface="MS Mincho" pitchFamily="49" charset="-128"/>
                <a:cs typeface="Arial" pitchFamily="34" charset="0"/>
              </a:rPr>
              <a:t>    African American (6%), Asian (5%), Other (8%)</a:t>
            </a:r>
            <a:endParaRPr lang="en-US" sz="700" dirty="0">
              <a:solidFill>
                <a:schemeClr val="bg1"/>
              </a:solidFill>
              <a:latin typeface="Arial" pitchFamily="34" charset="0"/>
            </a:endParaRPr>
          </a:p>
          <a:p>
            <a:pPr defTabSz="190470" eaLnBrk="0" fontAlgn="base" hangingPunct="0">
              <a:spcBef>
                <a:spcPct val="0"/>
              </a:spcBef>
              <a:spcAft>
                <a:spcPct val="0"/>
              </a:spcAft>
            </a:pPr>
            <a:endParaRPr lang="en-US" sz="700" dirty="0">
              <a:solidFill>
                <a:schemeClr val="bg1"/>
              </a:solidFill>
              <a:latin typeface="Arial" pitchFamily="34" charset="0"/>
              <a:ea typeface="MS Mincho" pitchFamily="49" charset="-128"/>
              <a:cs typeface="Arial" pitchFamily="34" charset="0"/>
            </a:endParaRPr>
          </a:p>
          <a:p>
            <a:pPr defTabSz="190470" eaLnBrk="0" fontAlgn="base" hangingPunct="0">
              <a:spcBef>
                <a:spcPct val="0"/>
              </a:spcBef>
              <a:spcAft>
                <a:spcPct val="0"/>
              </a:spcAft>
            </a:pPr>
            <a:r>
              <a:rPr lang="en-US" sz="700" b="1" dirty="0">
                <a:solidFill>
                  <a:schemeClr val="bg1"/>
                </a:solidFill>
                <a:latin typeface="Arial" pitchFamily="34" charset="0"/>
                <a:ea typeface="MS Mincho" pitchFamily="49" charset="-128"/>
                <a:cs typeface="Arial" pitchFamily="34" charset="0"/>
              </a:rPr>
              <a:t>Materials and Procedures</a:t>
            </a:r>
            <a:endParaRPr lang="en-US" sz="700" b="1" dirty="0">
              <a:solidFill>
                <a:schemeClr val="bg1"/>
              </a:solidFill>
              <a:latin typeface="Arial" pitchFamily="34" charset="0"/>
            </a:endParaRPr>
          </a:p>
          <a:p>
            <a:pPr defTabSz="190470" eaLnBrk="0" fontAlgn="base" hangingPunct="0">
              <a:spcBef>
                <a:spcPct val="0"/>
              </a:spcBef>
              <a:spcAft>
                <a:spcPct val="0"/>
              </a:spcAft>
            </a:pPr>
            <a:r>
              <a:rPr lang="en-US" sz="700" dirty="0">
                <a:solidFill>
                  <a:schemeClr val="bg1"/>
                </a:solidFill>
                <a:latin typeface="Arial" pitchFamily="34" charset="0"/>
                <a:ea typeface="MS Mincho" pitchFamily="49" charset="-128"/>
                <a:cs typeface="Arial" pitchFamily="34" charset="0"/>
              </a:rPr>
              <a:t>Pretest and posttest questionnaires:</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Informed consent document (pretest only)</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Demographic Questionnaire (pretest only)</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BDI-II (resilience) </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SWLS (life satisfaction or thriving)</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PANAS (negative for resilience and positive for thriving) </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GQ-6 (gratitude)</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3PMS (motives for social connection)</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SS (spirituality)</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PES (entitlement)</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SDS-17 (social desirability) </a:t>
            </a:r>
          </a:p>
          <a:p>
            <a:pPr defTabSz="190470" eaLnBrk="0" fontAlgn="base" hangingPunct="0">
              <a:spcBef>
                <a:spcPct val="0"/>
              </a:spcBef>
              <a:spcAft>
                <a:spcPct val="0"/>
              </a:spcAft>
            </a:pPr>
            <a:endParaRPr lang="en-US" sz="700" dirty="0">
              <a:solidFill>
                <a:schemeClr val="bg1"/>
              </a:solidFill>
              <a:latin typeface="Arial" pitchFamily="34" charset="0"/>
              <a:ea typeface="MS Mincho" pitchFamily="49" charset="-128"/>
              <a:cs typeface="Arial" pitchFamily="34" charset="0"/>
            </a:endParaRPr>
          </a:p>
          <a:p>
            <a:pPr defTabSz="190470" eaLnBrk="0" fontAlgn="base" hangingPunct="0">
              <a:spcBef>
                <a:spcPct val="0"/>
              </a:spcBef>
              <a:spcAft>
                <a:spcPct val="0"/>
              </a:spcAft>
            </a:pPr>
            <a:r>
              <a:rPr lang="en-US" sz="700" dirty="0">
                <a:solidFill>
                  <a:schemeClr val="bg1"/>
                </a:solidFill>
                <a:latin typeface="Arial" pitchFamily="34" charset="0"/>
                <a:ea typeface="MS Mincho" pitchFamily="49" charset="-128"/>
                <a:cs typeface="Arial" pitchFamily="34" charset="0"/>
              </a:rPr>
              <a:t>The study was completed online via </a:t>
            </a:r>
            <a:r>
              <a:rPr lang="en-US" sz="700" dirty="0" err="1">
                <a:solidFill>
                  <a:schemeClr val="bg1"/>
                </a:solidFill>
                <a:latin typeface="Arial" pitchFamily="34" charset="0"/>
                <a:ea typeface="MS Mincho" pitchFamily="49" charset="-128"/>
                <a:cs typeface="Arial" pitchFamily="34" charset="0"/>
              </a:rPr>
              <a:t>Qualtrics</a:t>
            </a:r>
            <a:r>
              <a:rPr lang="en-US" sz="700" dirty="0">
                <a:solidFill>
                  <a:schemeClr val="bg1"/>
                </a:solidFill>
                <a:latin typeface="Arial" pitchFamily="34" charset="0"/>
                <a:ea typeface="MS Mincho" pitchFamily="49" charset="-128"/>
                <a:cs typeface="Arial" pitchFamily="34" charset="0"/>
              </a:rPr>
              <a:t>.</a:t>
            </a:r>
          </a:p>
          <a:p>
            <a:pPr marL="119043" indent="-119043" defTabSz="190470" eaLnBrk="0" fontAlgn="base" hangingPunct="0">
              <a:spcBef>
                <a:spcPct val="0"/>
              </a:spcBef>
              <a:spcAft>
                <a:spcPct val="0"/>
              </a:spcAft>
              <a:buFont typeface="Arial" pitchFamily="34" charset="0"/>
              <a:buChar char="•"/>
            </a:pPr>
            <a:r>
              <a:rPr lang="en-US" sz="700" dirty="0">
                <a:solidFill>
                  <a:schemeClr val="bg1"/>
                </a:solidFill>
                <a:latin typeface="Arial" pitchFamily="34" charset="0"/>
                <a:ea typeface="MS Mincho" pitchFamily="49" charset="-128"/>
                <a:cs typeface="Arial" pitchFamily="34" charset="0"/>
              </a:rPr>
              <a:t>Week 1: pretest and typed response to prompt (intervention)</a:t>
            </a:r>
          </a:p>
          <a:p>
            <a:pPr marL="119043" indent="-119043" defTabSz="190470" eaLnBrk="0" fontAlgn="base" hangingPunct="0">
              <a:spcBef>
                <a:spcPct val="0"/>
              </a:spcBef>
              <a:spcAft>
                <a:spcPct val="0"/>
              </a:spcAft>
              <a:buFont typeface="Arial" pitchFamily="34" charset="0"/>
              <a:buChar char="•"/>
            </a:pPr>
            <a:r>
              <a:rPr lang="en-US" sz="700" dirty="0">
                <a:solidFill>
                  <a:schemeClr val="bg1"/>
                </a:solidFill>
                <a:latin typeface="Arial" pitchFamily="34" charset="0"/>
                <a:ea typeface="MS Mincho" pitchFamily="49" charset="-128"/>
                <a:cs typeface="Arial" pitchFamily="34" charset="0"/>
              </a:rPr>
              <a:t>Week 2: typed response to prompt</a:t>
            </a:r>
          </a:p>
          <a:p>
            <a:pPr marL="119043" indent="-119043" defTabSz="190470" eaLnBrk="0" fontAlgn="base" hangingPunct="0">
              <a:spcBef>
                <a:spcPct val="0"/>
              </a:spcBef>
              <a:spcAft>
                <a:spcPct val="0"/>
              </a:spcAft>
              <a:buFont typeface="Arial" pitchFamily="34" charset="0"/>
              <a:buChar char="•"/>
            </a:pPr>
            <a:r>
              <a:rPr lang="en-US" sz="700" dirty="0">
                <a:solidFill>
                  <a:schemeClr val="bg1"/>
                </a:solidFill>
                <a:latin typeface="Arial" pitchFamily="34" charset="0"/>
                <a:ea typeface="MS Mincho" pitchFamily="49" charset="-128"/>
                <a:cs typeface="Arial" pitchFamily="34" charset="0"/>
              </a:rPr>
              <a:t>Week 3: posttest and typed response to prompt</a:t>
            </a:r>
          </a:p>
          <a:p>
            <a:pPr defTabSz="190470" eaLnBrk="0" fontAlgn="base" hangingPunct="0">
              <a:spcBef>
                <a:spcPct val="0"/>
              </a:spcBef>
              <a:spcAft>
                <a:spcPct val="0"/>
              </a:spcAft>
            </a:pPr>
            <a:endParaRPr lang="en-US" sz="700" b="1" u="sng" dirty="0">
              <a:solidFill>
                <a:schemeClr val="bg1"/>
              </a:solidFill>
              <a:latin typeface="Arial" pitchFamily="34" charset="0"/>
              <a:ea typeface="MS Mincho" pitchFamily="49" charset="-128"/>
              <a:cs typeface="Arial" pitchFamily="34" charset="0"/>
            </a:endParaRPr>
          </a:p>
          <a:p>
            <a:pPr defTabSz="190470" eaLnBrk="0" fontAlgn="base" hangingPunct="0">
              <a:spcBef>
                <a:spcPct val="0"/>
              </a:spcBef>
              <a:spcAft>
                <a:spcPct val="0"/>
              </a:spcAft>
            </a:pPr>
            <a:r>
              <a:rPr lang="en-US" sz="700" dirty="0">
                <a:solidFill>
                  <a:schemeClr val="bg1"/>
                </a:solidFill>
                <a:latin typeface="Arial" pitchFamily="34" charset="0"/>
                <a:ea typeface="MS Mincho" pitchFamily="49" charset="-128"/>
                <a:cs typeface="Arial" pitchFamily="34" charset="0"/>
              </a:rPr>
              <a:t>Participants were randomly assigned to one of three interventions:</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Placebo control</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Gratitude as benefactor intervention (you have helped someone and they express gratitude)</a:t>
            </a:r>
            <a:endParaRPr lang="en-US" sz="700" dirty="0">
              <a:solidFill>
                <a:schemeClr val="bg1"/>
              </a:solidFill>
              <a:latin typeface="Arial" pitchFamily="34" charset="0"/>
            </a:endParaRPr>
          </a:p>
          <a:p>
            <a:pPr defTabSz="190470" eaLnBrk="0" fontAlgn="base" hangingPunct="0">
              <a:spcBef>
                <a:spcPct val="0"/>
              </a:spcBef>
              <a:spcAft>
                <a:spcPct val="0"/>
              </a:spcAft>
              <a:buFontTx/>
              <a:buChar char="•"/>
            </a:pPr>
            <a:r>
              <a:rPr lang="en-US" sz="700" dirty="0">
                <a:solidFill>
                  <a:schemeClr val="bg1"/>
                </a:solidFill>
                <a:latin typeface="Arial" pitchFamily="34" charset="0"/>
                <a:ea typeface="MS Mincho" pitchFamily="49" charset="-128"/>
                <a:cs typeface="Arial" pitchFamily="34" charset="0"/>
              </a:rPr>
              <a:t>  Gratitude as beneficiary intervention (someone has helped you and you express gratitude)</a:t>
            </a:r>
          </a:p>
        </p:txBody>
      </p:sp>
      <p:sp>
        <p:nvSpPr>
          <p:cNvPr id="44" name="TextBox 43"/>
          <p:cNvSpPr txBox="1"/>
          <p:nvPr/>
        </p:nvSpPr>
        <p:spPr>
          <a:xfrm>
            <a:off x="7032625" y="5234411"/>
            <a:ext cx="1857375" cy="1311894"/>
          </a:xfrm>
          <a:prstGeom prst="rect">
            <a:avLst/>
          </a:prstGeom>
          <a:noFill/>
        </p:spPr>
        <p:txBody>
          <a:bodyPr wrap="square" lIns="19047" tIns="9523" rIns="19047" bIns="9523" rtlCol="0">
            <a:spAutoFit/>
          </a:bodyPr>
          <a:lstStyle/>
          <a:p>
            <a:pPr lvl="0">
              <a:buFont typeface="Arial" pitchFamily="34" charset="0"/>
              <a:buChar char="•"/>
            </a:pPr>
            <a:endParaRPr lang="en-US" sz="700" dirty="0">
              <a:solidFill>
                <a:schemeClr val="bg1"/>
              </a:solidFill>
              <a:latin typeface="Arial" pitchFamily="34" charset="0"/>
              <a:cs typeface="Arial" pitchFamily="34" charset="0"/>
            </a:endParaRPr>
          </a:p>
          <a:p>
            <a:pPr lvl="0" algn="just">
              <a:buFont typeface="Arial" pitchFamily="34" charset="0"/>
              <a:buChar char="•"/>
            </a:pPr>
            <a:r>
              <a:rPr lang="en-US" sz="700" dirty="0">
                <a:solidFill>
                  <a:schemeClr val="bg1"/>
                </a:solidFill>
                <a:latin typeface="Arial" pitchFamily="34" charset="0"/>
                <a:cs typeface="Arial" pitchFamily="34" charset="0"/>
              </a:rPr>
              <a:t>As found in previous studies, both gratitude and spirituality were linked to thriving, predicting life satisfaction. </a:t>
            </a:r>
          </a:p>
          <a:p>
            <a:pPr lvl="0" algn="just">
              <a:buFont typeface="Arial" pitchFamily="34" charset="0"/>
              <a:buChar char="•"/>
            </a:pPr>
            <a:r>
              <a:rPr lang="en-US" sz="700" dirty="0">
                <a:solidFill>
                  <a:schemeClr val="bg1"/>
                </a:solidFill>
                <a:latin typeface="Arial" pitchFamily="34" charset="0"/>
                <a:cs typeface="Arial" pitchFamily="34" charset="0"/>
              </a:rPr>
              <a:t> Expressing gratitude for a good deed was found to be a particularly effective and simple intervention for increasing life satisfaction.</a:t>
            </a:r>
          </a:p>
          <a:p>
            <a:pPr lvl="0" algn="just">
              <a:buFont typeface="Arial" pitchFamily="34" charset="0"/>
              <a:buChar char="•"/>
            </a:pPr>
            <a:r>
              <a:rPr lang="en-US" sz="700" dirty="0">
                <a:solidFill>
                  <a:schemeClr val="bg1"/>
                </a:solidFill>
                <a:latin typeface="Arial" pitchFamily="34" charset="0"/>
                <a:cs typeface="Arial" pitchFamily="34" charset="0"/>
              </a:rPr>
              <a:t> Further research should separate helping from expressions of gratitude, as well as develop more precise definitions of spirituality and gratitude, specifically as they predict resilience and life satisfaction.</a:t>
            </a:r>
          </a:p>
        </p:txBody>
      </p:sp>
      <p:pic>
        <p:nvPicPr>
          <p:cNvPr id="47" name="Picture 46" descr="C:\Documents and Settings\rchavez\Desktop\Research team hand photo for poster - spring 2013.jpg"/>
          <p:cNvPicPr/>
          <p:nvPr/>
        </p:nvPicPr>
        <p:blipFill>
          <a:blip r:embed="rId2" cstate="print"/>
          <a:srcRect/>
          <a:stretch>
            <a:fillRect/>
          </a:stretch>
        </p:blipFill>
        <p:spPr bwMode="auto">
          <a:xfrm>
            <a:off x="2079625" y="5286375"/>
            <a:ext cx="1984375" cy="1476375"/>
          </a:xfrm>
          <a:prstGeom prst="rect">
            <a:avLst/>
          </a:prstGeom>
          <a:noFill/>
          <a:ln w="9525">
            <a:noFill/>
            <a:miter lim="800000"/>
            <a:headEnd/>
            <a:tailEnd/>
          </a:ln>
        </p:spPr>
      </p:pic>
      <p:sp>
        <p:nvSpPr>
          <p:cNvPr id="48" name="TextBox 47"/>
          <p:cNvSpPr txBox="1"/>
          <p:nvPr/>
        </p:nvSpPr>
        <p:spPr>
          <a:xfrm>
            <a:off x="6826250" y="1493313"/>
            <a:ext cx="2190750" cy="881006"/>
          </a:xfrm>
          <a:prstGeom prst="rect">
            <a:avLst/>
          </a:prstGeom>
          <a:noFill/>
        </p:spPr>
        <p:txBody>
          <a:bodyPr wrap="square" lIns="19047" tIns="9523" rIns="19047" bIns="9523" rtlCol="0">
            <a:spAutoFit/>
          </a:bodyPr>
          <a:lstStyle/>
          <a:p>
            <a:pPr marL="119043" indent="-119043" algn="just">
              <a:buFont typeface="Arial" pitchFamily="34" charset="0"/>
              <a:buChar char="•"/>
            </a:pPr>
            <a:r>
              <a:rPr lang="en-US" sz="700" dirty="0">
                <a:solidFill>
                  <a:schemeClr val="bg1"/>
                </a:solidFill>
                <a:latin typeface="Arial" pitchFamily="34" charset="0"/>
                <a:cs typeface="Arial" pitchFamily="34" charset="0"/>
              </a:rPr>
              <a:t>An ANOVA and post hoc comparisons (</a:t>
            </a:r>
            <a:r>
              <a:rPr lang="en-US" sz="700" dirty="0" err="1">
                <a:solidFill>
                  <a:schemeClr val="bg1"/>
                </a:solidFill>
                <a:latin typeface="Arial" pitchFamily="34" charset="0"/>
                <a:cs typeface="Arial" pitchFamily="34" charset="0"/>
              </a:rPr>
              <a:t>Tukey’s</a:t>
            </a:r>
            <a:r>
              <a:rPr lang="en-US" sz="700" dirty="0">
                <a:solidFill>
                  <a:schemeClr val="bg1"/>
                </a:solidFill>
                <a:latin typeface="Arial" pitchFamily="34" charset="0"/>
                <a:cs typeface="Arial" pitchFamily="34" charset="0"/>
              </a:rPr>
              <a:t>) revealed that receiving help and thanking someone for the good deed led to significantly higher life satisfaction than the placebo control (</a:t>
            </a:r>
            <a:r>
              <a:rPr lang="en-US" sz="700" i="1" dirty="0">
                <a:solidFill>
                  <a:schemeClr val="bg1"/>
                </a:solidFill>
                <a:latin typeface="Arial" pitchFamily="34" charset="0"/>
                <a:cs typeface="Arial" pitchFamily="34" charset="0"/>
              </a:rPr>
              <a:t>p</a:t>
            </a:r>
            <a:r>
              <a:rPr lang="en-US" sz="700" dirty="0">
                <a:solidFill>
                  <a:schemeClr val="bg1"/>
                </a:solidFill>
                <a:latin typeface="Arial" pitchFamily="34" charset="0"/>
                <a:cs typeface="Arial" pitchFamily="34" charset="0"/>
              </a:rPr>
              <a:t> = 0.029, </a:t>
            </a:r>
            <a:r>
              <a:rPr lang="en-US" sz="700" i="1" dirty="0">
                <a:solidFill>
                  <a:schemeClr val="bg1"/>
                </a:solidFill>
                <a:latin typeface="Arial" pitchFamily="34" charset="0"/>
                <a:cs typeface="Arial" pitchFamily="34" charset="0"/>
              </a:rPr>
              <a:t>d</a:t>
            </a:r>
            <a:r>
              <a:rPr lang="en-US" sz="700" dirty="0">
                <a:solidFill>
                  <a:schemeClr val="bg1"/>
                </a:solidFill>
                <a:latin typeface="Arial" pitchFamily="34" charset="0"/>
                <a:cs typeface="Arial" pitchFamily="34" charset="0"/>
              </a:rPr>
              <a:t> = 0.54) and a single samples </a:t>
            </a:r>
            <a:r>
              <a:rPr lang="en-US" sz="700" i="1" dirty="0">
                <a:solidFill>
                  <a:schemeClr val="bg1"/>
                </a:solidFill>
                <a:latin typeface="Arial" pitchFamily="34" charset="0"/>
                <a:cs typeface="Arial" pitchFamily="34" charset="0"/>
              </a:rPr>
              <a:t>t</a:t>
            </a:r>
            <a:r>
              <a:rPr lang="en-US" sz="700" dirty="0">
                <a:solidFill>
                  <a:schemeClr val="bg1"/>
                </a:solidFill>
                <a:latin typeface="Arial" pitchFamily="34" charset="0"/>
                <a:cs typeface="Arial" pitchFamily="34" charset="0"/>
              </a:rPr>
              <a:t>-test revealed the condition to lead to a significant and very large increase in life satisfaction from pretest to posttest (</a:t>
            </a:r>
            <a:r>
              <a:rPr lang="en-US" sz="700" i="1" dirty="0">
                <a:solidFill>
                  <a:schemeClr val="bg1"/>
                </a:solidFill>
                <a:latin typeface="Arial" pitchFamily="34" charset="0"/>
                <a:cs typeface="Arial" pitchFamily="34" charset="0"/>
              </a:rPr>
              <a:t>p</a:t>
            </a:r>
            <a:r>
              <a:rPr lang="en-US" sz="700" dirty="0">
                <a:solidFill>
                  <a:schemeClr val="bg1"/>
                </a:solidFill>
                <a:latin typeface="Arial" pitchFamily="34" charset="0"/>
                <a:cs typeface="Arial" pitchFamily="34" charset="0"/>
              </a:rPr>
              <a:t> = 0.018,Cohen’s </a:t>
            </a:r>
            <a:r>
              <a:rPr lang="en-US" sz="700" i="1" dirty="0">
                <a:solidFill>
                  <a:schemeClr val="bg1"/>
                </a:solidFill>
                <a:latin typeface="Arial" pitchFamily="34" charset="0"/>
                <a:cs typeface="Arial" pitchFamily="34" charset="0"/>
              </a:rPr>
              <a:t>d</a:t>
            </a:r>
            <a:r>
              <a:rPr lang="en-US" sz="700" dirty="0">
                <a:solidFill>
                  <a:schemeClr val="bg1"/>
                </a:solidFill>
                <a:latin typeface="Arial" pitchFamily="34" charset="0"/>
                <a:cs typeface="Arial" pitchFamily="34" charset="0"/>
              </a:rPr>
              <a:t> = 3.41).</a:t>
            </a:r>
          </a:p>
        </p:txBody>
      </p:sp>
      <p:pic>
        <p:nvPicPr>
          <p:cNvPr id="49" name="Picture 4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750" y="2540000"/>
            <a:ext cx="1793875" cy="1115297"/>
          </a:xfrm>
          <a:prstGeom prst="rect">
            <a:avLst/>
          </a:prstGeom>
          <a:noFill/>
          <a:ln>
            <a:noFill/>
          </a:ln>
        </p:spPr>
      </p:pic>
      <p:pic>
        <p:nvPicPr>
          <p:cNvPr id="50" name="Picture 4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750" y="3794125"/>
            <a:ext cx="1796469" cy="1190625"/>
          </a:xfrm>
          <a:prstGeom prst="rect">
            <a:avLst/>
          </a:prstGeom>
          <a:noFill/>
          <a:ln>
            <a:noFill/>
          </a:ln>
        </p:spPr>
      </p:pic>
      <p:sp>
        <p:nvSpPr>
          <p:cNvPr id="2" name="TextBox 1"/>
          <p:cNvSpPr txBox="1"/>
          <p:nvPr/>
        </p:nvSpPr>
        <p:spPr>
          <a:xfrm>
            <a:off x="4229060" y="5547783"/>
            <a:ext cx="2365375" cy="988728"/>
          </a:xfrm>
          <a:prstGeom prst="rect">
            <a:avLst/>
          </a:prstGeom>
          <a:noFill/>
        </p:spPr>
        <p:txBody>
          <a:bodyPr wrap="square" lIns="19047" tIns="9523" rIns="19047" bIns="9523" rtlCol="0">
            <a:spAutoFit/>
          </a:bodyPr>
          <a:lstStyle/>
          <a:p>
            <a:pPr lvl="0" algn="just">
              <a:buFont typeface="Arial" pitchFamily="34" charset="0"/>
              <a:buChar char="•"/>
            </a:pPr>
            <a:r>
              <a:rPr lang="en-US" sz="700" dirty="0">
                <a:solidFill>
                  <a:prstClr val="white"/>
                </a:solidFill>
                <a:latin typeface="Arial" pitchFamily="34" charset="0"/>
                <a:cs typeface="Arial" pitchFamily="34" charset="0"/>
              </a:rPr>
              <a:t>    As predicted, both gratitude (</a:t>
            </a:r>
            <a:r>
              <a:rPr lang="en-US" sz="700" i="1" dirty="0">
                <a:solidFill>
                  <a:prstClr val="white"/>
                </a:solidFill>
                <a:latin typeface="Arial" pitchFamily="34" charset="0"/>
                <a:cs typeface="Arial" pitchFamily="34" charset="0"/>
              </a:rPr>
              <a:t>r</a:t>
            </a:r>
            <a:r>
              <a:rPr lang="en-US" sz="700" dirty="0">
                <a:solidFill>
                  <a:prstClr val="white"/>
                </a:solidFill>
                <a:latin typeface="Arial" pitchFamily="34" charset="0"/>
                <a:cs typeface="Arial" pitchFamily="34" charset="0"/>
              </a:rPr>
              <a:t> = .51, </a:t>
            </a:r>
            <a:r>
              <a:rPr lang="en-US" sz="700" i="1" dirty="0">
                <a:solidFill>
                  <a:prstClr val="white"/>
                </a:solidFill>
                <a:latin typeface="Arial" pitchFamily="34" charset="0"/>
                <a:cs typeface="Arial" pitchFamily="34" charset="0"/>
              </a:rPr>
              <a:t>p</a:t>
            </a:r>
            <a:r>
              <a:rPr lang="en-US" sz="700" dirty="0">
                <a:solidFill>
                  <a:prstClr val="white"/>
                </a:solidFill>
                <a:latin typeface="Arial" pitchFamily="34" charset="0"/>
                <a:cs typeface="Arial" pitchFamily="34" charset="0"/>
              </a:rPr>
              <a:t> &lt; 0.001) and spirituality (</a:t>
            </a:r>
            <a:r>
              <a:rPr lang="en-US" sz="700" i="1" dirty="0">
                <a:solidFill>
                  <a:prstClr val="white"/>
                </a:solidFill>
                <a:latin typeface="Arial" pitchFamily="34" charset="0"/>
                <a:cs typeface="Arial" pitchFamily="34" charset="0"/>
              </a:rPr>
              <a:t>r</a:t>
            </a:r>
            <a:r>
              <a:rPr lang="en-US" sz="700" dirty="0">
                <a:solidFill>
                  <a:prstClr val="white"/>
                </a:solidFill>
                <a:latin typeface="Arial" pitchFamily="34" charset="0"/>
                <a:cs typeface="Arial" pitchFamily="34" charset="0"/>
              </a:rPr>
              <a:t> = .53, </a:t>
            </a:r>
            <a:r>
              <a:rPr lang="en-US" sz="700" i="1" dirty="0">
                <a:solidFill>
                  <a:prstClr val="white"/>
                </a:solidFill>
                <a:latin typeface="Arial" pitchFamily="34" charset="0"/>
                <a:cs typeface="Arial" pitchFamily="34" charset="0"/>
              </a:rPr>
              <a:t>p</a:t>
            </a:r>
            <a:r>
              <a:rPr lang="en-US" sz="700" dirty="0">
                <a:solidFill>
                  <a:prstClr val="white"/>
                </a:solidFill>
                <a:latin typeface="Arial" pitchFamily="34" charset="0"/>
                <a:cs typeface="Arial" pitchFamily="34" charset="0"/>
              </a:rPr>
              <a:t> &lt; 0.001) correlated significantly and positively with life satisfaction at pretest. </a:t>
            </a:r>
          </a:p>
          <a:p>
            <a:pPr lvl="0" algn="just">
              <a:buFont typeface="Arial" pitchFamily="34" charset="0"/>
              <a:buChar char="•"/>
            </a:pPr>
            <a:endParaRPr lang="en-US" sz="700" dirty="0">
              <a:solidFill>
                <a:prstClr val="white"/>
              </a:solidFill>
              <a:latin typeface="Arial" pitchFamily="34" charset="0"/>
              <a:cs typeface="Arial" pitchFamily="34" charset="0"/>
            </a:endParaRPr>
          </a:p>
          <a:p>
            <a:pPr lvl="0" algn="just">
              <a:buFont typeface="Arial" pitchFamily="34" charset="0"/>
              <a:buChar char="•"/>
            </a:pPr>
            <a:r>
              <a:rPr lang="en-US" sz="700" dirty="0">
                <a:solidFill>
                  <a:prstClr val="white"/>
                </a:solidFill>
                <a:latin typeface="Arial" pitchFamily="34" charset="0"/>
                <a:cs typeface="Arial" pitchFamily="34" charset="0"/>
              </a:rPr>
              <a:t> When social desirability was entered first in a hierarchical stepwise linear multiple regression analysis, gratitude was the strongest predictor of life satisfaction (</a:t>
            </a:r>
            <a:r>
              <a:rPr lang="en-US" sz="700" i="1" dirty="0">
                <a:solidFill>
                  <a:prstClr val="white"/>
                </a:solidFill>
                <a:latin typeface="Arial" pitchFamily="34" charset="0"/>
                <a:cs typeface="Arial" pitchFamily="34" charset="0"/>
              </a:rPr>
              <a:t>R</a:t>
            </a:r>
            <a:r>
              <a:rPr lang="en-US" sz="700" dirty="0">
                <a:solidFill>
                  <a:prstClr val="white"/>
                </a:solidFill>
                <a:latin typeface="Arial" pitchFamily="34" charset="0"/>
                <a:cs typeface="Arial" pitchFamily="34" charset="0"/>
              </a:rPr>
              <a:t> squared = .27, </a:t>
            </a:r>
            <a:r>
              <a:rPr lang="en-US" sz="700" i="1" dirty="0">
                <a:solidFill>
                  <a:prstClr val="white"/>
                </a:solidFill>
                <a:latin typeface="Arial" pitchFamily="34" charset="0"/>
                <a:cs typeface="Arial" pitchFamily="34" charset="0"/>
              </a:rPr>
              <a:t>p</a:t>
            </a:r>
            <a:r>
              <a:rPr lang="en-US" sz="700" dirty="0">
                <a:solidFill>
                  <a:prstClr val="white"/>
                </a:solidFill>
                <a:latin typeface="Arial" pitchFamily="34" charset="0"/>
                <a:cs typeface="Arial" pitchFamily="34" charset="0"/>
              </a:rPr>
              <a:t> &lt; 0.001) with spirituality adding significantly to the equation (</a:t>
            </a:r>
            <a:r>
              <a:rPr lang="en-US" sz="700" i="1" dirty="0">
                <a:solidFill>
                  <a:prstClr val="white"/>
                </a:solidFill>
                <a:latin typeface="Arial" pitchFamily="34" charset="0"/>
                <a:cs typeface="Arial" pitchFamily="34" charset="0"/>
              </a:rPr>
              <a:t>R</a:t>
            </a:r>
            <a:r>
              <a:rPr lang="en-US" sz="700" dirty="0">
                <a:solidFill>
                  <a:prstClr val="white"/>
                </a:solidFill>
                <a:latin typeface="Arial" pitchFamily="34" charset="0"/>
                <a:cs typeface="Arial" pitchFamily="34" charset="0"/>
              </a:rPr>
              <a:t> squared change = .08, </a:t>
            </a:r>
            <a:r>
              <a:rPr lang="en-US" sz="700" i="1" dirty="0">
                <a:solidFill>
                  <a:prstClr val="white"/>
                </a:solidFill>
                <a:latin typeface="Arial" pitchFamily="34" charset="0"/>
                <a:cs typeface="Arial" pitchFamily="34" charset="0"/>
              </a:rPr>
              <a:t>p</a:t>
            </a:r>
            <a:r>
              <a:rPr lang="en-US" sz="700" dirty="0">
                <a:solidFill>
                  <a:prstClr val="white"/>
                </a:solidFill>
                <a:latin typeface="Arial" pitchFamily="34" charset="0"/>
                <a:cs typeface="Arial" pitchFamily="34" charset="0"/>
              </a:rPr>
              <a:t> &lt; 0.001). </a:t>
            </a:r>
            <a:endParaRPr lang="en-US" dirty="0"/>
          </a:p>
        </p:txBody>
      </p:sp>
      <p:sp>
        <p:nvSpPr>
          <p:cNvPr id="3" name="TextBox 2"/>
          <p:cNvSpPr txBox="1"/>
          <p:nvPr/>
        </p:nvSpPr>
        <p:spPr>
          <a:xfrm>
            <a:off x="7112000" y="3794125"/>
            <a:ext cx="1666875" cy="126954"/>
          </a:xfrm>
          <a:prstGeom prst="rect">
            <a:avLst/>
          </a:prstGeom>
          <a:solidFill>
            <a:schemeClr val="bg1"/>
          </a:solidFill>
          <a:ln>
            <a:noFill/>
          </a:ln>
        </p:spPr>
        <p:txBody>
          <a:bodyPr wrap="square" lIns="19047" tIns="9523" rIns="19047" bIns="9523" rtlCol="0">
            <a:spAutoFit/>
          </a:bodyPr>
          <a:lstStyle/>
          <a:p>
            <a:r>
              <a:rPr lang="en-US" sz="700" b="1" dirty="0"/>
              <a:t>  Life Satisfaction for Gratitude Condition</a:t>
            </a:r>
          </a:p>
        </p:txBody>
      </p:sp>
      <p:sp>
        <p:nvSpPr>
          <p:cNvPr id="4" name="TextBox 3"/>
          <p:cNvSpPr txBox="1"/>
          <p:nvPr/>
        </p:nvSpPr>
        <p:spPr>
          <a:xfrm>
            <a:off x="7493000" y="4857750"/>
            <a:ext cx="1238250" cy="126954"/>
          </a:xfrm>
          <a:prstGeom prst="rect">
            <a:avLst/>
          </a:prstGeom>
          <a:solidFill>
            <a:schemeClr val="bg1"/>
          </a:solidFill>
          <a:ln>
            <a:noFill/>
          </a:ln>
        </p:spPr>
        <p:txBody>
          <a:bodyPr wrap="square" lIns="19047" tIns="9523" rIns="19047" bIns="9523" rtlCol="0">
            <a:spAutoFit/>
          </a:bodyPr>
          <a:lstStyle/>
          <a:p>
            <a:r>
              <a:rPr lang="en-US" sz="700" b="1" dirty="0"/>
              <a:t>Pretest                          Posttest</a:t>
            </a:r>
          </a:p>
        </p:txBody>
      </p:sp>
      <p:sp>
        <p:nvSpPr>
          <p:cNvPr id="29" name="Rectangle 28"/>
          <p:cNvSpPr/>
          <p:nvPr/>
        </p:nvSpPr>
        <p:spPr>
          <a:xfrm>
            <a:off x="7223125" y="3524250"/>
            <a:ext cx="1571625" cy="128240"/>
          </a:xfrm>
          <a:prstGeom prst="rect">
            <a:avLst/>
          </a:prstGeom>
          <a:solidFill>
            <a:schemeClr val="bg1"/>
          </a:solidFill>
          <a:ln>
            <a:noFill/>
          </a:ln>
        </p:spPr>
        <p:txBody>
          <a:bodyPr wrap="square" lIns="19047" tIns="9523" rIns="19047" bIns="9523">
            <a:spAutoFit/>
          </a:bodyPr>
          <a:lstStyle/>
          <a:p>
            <a:r>
              <a:rPr lang="en-US" sz="700" b="1" dirty="0"/>
              <a:t>            Placebo           Expressing Gratitude</a:t>
            </a:r>
          </a:p>
        </p:txBody>
      </p:sp>
      <p:sp>
        <p:nvSpPr>
          <p:cNvPr id="30" name="TextBox 29"/>
          <p:cNvSpPr txBox="1"/>
          <p:nvPr/>
        </p:nvSpPr>
        <p:spPr>
          <a:xfrm>
            <a:off x="7016750" y="2555875"/>
            <a:ext cx="146188" cy="958441"/>
          </a:xfrm>
          <a:prstGeom prst="rect">
            <a:avLst/>
          </a:prstGeom>
          <a:solidFill>
            <a:schemeClr val="bg1"/>
          </a:solidFill>
          <a:ln>
            <a:noFill/>
          </a:ln>
        </p:spPr>
        <p:txBody>
          <a:bodyPr vert="vert270" wrap="square" lIns="19047" tIns="9523" rIns="19047" bIns="9523" rtlCol="0">
            <a:spAutoFit/>
          </a:bodyPr>
          <a:lstStyle/>
          <a:p>
            <a:r>
              <a:rPr lang="en-US" sz="700" b="1" dirty="0"/>
              <a:t>Life Satisfaction Scores</a:t>
            </a:r>
          </a:p>
        </p:txBody>
      </p:sp>
      <p:pic>
        <p:nvPicPr>
          <p:cNvPr id="3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2" y="381000"/>
            <a:ext cx="182452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242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0"/>
          <p:cNvSpPr>
            <a:spLocks noChangeArrowheads="1"/>
          </p:cNvSpPr>
          <p:nvPr/>
        </p:nvSpPr>
        <p:spPr bwMode="auto">
          <a:xfrm>
            <a:off x="6842125" y="1270000"/>
            <a:ext cx="2159000" cy="5413375"/>
          </a:xfrm>
          <a:prstGeom prst="roundRect">
            <a:avLst>
              <a:gd name="adj" fmla="val 7000"/>
            </a:avLst>
          </a:prstGeom>
          <a:solidFill>
            <a:schemeClr val="bg1"/>
          </a:solidFill>
          <a:ln w="9525">
            <a:solidFill>
              <a:schemeClr val="tx1"/>
            </a:solidFill>
            <a:round/>
            <a:headEnd/>
            <a:tailEnd/>
          </a:ln>
          <a:effectLst/>
        </p:spPr>
        <p:txBody>
          <a:bodyPr wrap="none" lIns="19047" tIns="9523" rIns="19047" bIns="9523" anchor="ctr"/>
          <a:lstStyle/>
          <a:p>
            <a:endParaRPr lang="en-US" dirty="0"/>
          </a:p>
        </p:txBody>
      </p:sp>
      <p:sp>
        <p:nvSpPr>
          <p:cNvPr id="21" name="AutoShape 29"/>
          <p:cNvSpPr>
            <a:spLocks noChangeArrowheads="1"/>
          </p:cNvSpPr>
          <p:nvPr/>
        </p:nvSpPr>
        <p:spPr bwMode="auto">
          <a:xfrm>
            <a:off x="2365375" y="1270000"/>
            <a:ext cx="2159000" cy="5413375"/>
          </a:xfrm>
          <a:prstGeom prst="roundRect">
            <a:avLst>
              <a:gd name="adj" fmla="val 7000"/>
            </a:avLst>
          </a:prstGeom>
          <a:solidFill>
            <a:schemeClr val="bg1"/>
          </a:solidFill>
          <a:ln w="9525">
            <a:solidFill>
              <a:schemeClr val="tx1"/>
            </a:solidFill>
            <a:round/>
            <a:headEnd/>
            <a:tailEnd/>
          </a:ln>
          <a:effectLst/>
        </p:spPr>
        <p:txBody>
          <a:bodyPr wrap="none" lIns="19047" tIns="9523" rIns="19047" bIns="9523" anchor="ctr"/>
          <a:lstStyle/>
          <a:p>
            <a:endParaRPr lang="en-US" dirty="0"/>
          </a:p>
        </p:txBody>
      </p:sp>
      <p:sp>
        <p:nvSpPr>
          <p:cNvPr id="22" name="AutoShape 31"/>
          <p:cNvSpPr>
            <a:spLocks noChangeArrowheads="1"/>
          </p:cNvSpPr>
          <p:nvPr/>
        </p:nvSpPr>
        <p:spPr bwMode="auto">
          <a:xfrm>
            <a:off x="4603750" y="1270000"/>
            <a:ext cx="2159000" cy="5413375"/>
          </a:xfrm>
          <a:prstGeom prst="roundRect">
            <a:avLst>
              <a:gd name="adj" fmla="val 7000"/>
            </a:avLst>
          </a:prstGeom>
          <a:solidFill>
            <a:schemeClr val="bg1"/>
          </a:solidFill>
          <a:ln w="9525">
            <a:solidFill>
              <a:schemeClr val="tx1"/>
            </a:solidFill>
            <a:round/>
            <a:headEnd/>
            <a:tailEnd/>
          </a:ln>
          <a:effectLst/>
        </p:spPr>
        <p:txBody>
          <a:bodyPr wrap="none" lIns="19047" tIns="9523" rIns="19047" bIns="9523" anchor="ctr"/>
          <a:lstStyle/>
          <a:p>
            <a:endParaRPr lang="en-US" dirty="0"/>
          </a:p>
        </p:txBody>
      </p:sp>
      <p:sp>
        <p:nvSpPr>
          <p:cNvPr id="23" name="AutoShape 4"/>
          <p:cNvSpPr>
            <a:spLocks noChangeArrowheads="1"/>
          </p:cNvSpPr>
          <p:nvPr/>
        </p:nvSpPr>
        <p:spPr bwMode="auto">
          <a:xfrm>
            <a:off x="127000" y="1270000"/>
            <a:ext cx="2159000" cy="5413375"/>
          </a:xfrm>
          <a:prstGeom prst="roundRect">
            <a:avLst>
              <a:gd name="adj" fmla="val 7000"/>
            </a:avLst>
          </a:prstGeom>
          <a:solidFill>
            <a:schemeClr val="bg1"/>
          </a:solidFill>
          <a:ln w="9525">
            <a:solidFill>
              <a:schemeClr val="tx1"/>
            </a:solidFill>
            <a:round/>
            <a:headEnd/>
            <a:tailEnd/>
          </a:ln>
          <a:effectLst/>
        </p:spPr>
        <p:txBody>
          <a:bodyPr wrap="none" lIns="19047" tIns="9523" rIns="19047" bIns="9523" anchor="ctr"/>
          <a:lstStyle/>
          <a:p>
            <a:endParaRPr lang="en-US" dirty="0"/>
          </a:p>
        </p:txBody>
      </p:sp>
      <p:sp>
        <p:nvSpPr>
          <p:cNvPr id="2057" name="Text Box 9"/>
          <p:cNvSpPr txBox="1">
            <a:spLocks noChangeArrowheads="1"/>
          </p:cNvSpPr>
          <p:nvPr/>
        </p:nvSpPr>
        <p:spPr bwMode="auto">
          <a:xfrm>
            <a:off x="187854" y="1669521"/>
            <a:ext cx="2037292" cy="5369928"/>
          </a:xfrm>
          <a:prstGeom prst="rect">
            <a:avLst/>
          </a:prstGeom>
          <a:noFill/>
          <a:ln w="9525">
            <a:noFill/>
            <a:miter lim="800000"/>
            <a:headEnd/>
            <a:tailEnd/>
          </a:ln>
          <a:effectLst/>
        </p:spPr>
        <p:txBody>
          <a:bodyPr lIns="19047" tIns="9523" rIns="19047" bIns="9523">
            <a:spAutoFit/>
          </a:bodyPr>
          <a:lstStyle/>
          <a:p>
            <a:pPr defTabSz="914320" eaLnBrk="0" hangingPunct="0">
              <a:lnSpc>
                <a:spcPct val="95000"/>
              </a:lnSpc>
            </a:pPr>
            <a:r>
              <a:rPr lang="en-US" sz="600" dirty="0">
                <a:latin typeface="Times New Roman" pitchFamily="18" charset="0"/>
              </a:rPr>
              <a:t>We hope you find this template useful! This one is set up to yield a 48x36” (4x3’) horizontal poster.</a:t>
            </a:r>
          </a:p>
          <a:p>
            <a:pPr defTabSz="914320" eaLnBrk="0" hangingPunct="0">
              <a:lnSpc>
                <a:spcPct val="95000"/>
              </a:lnSpc>
            </a:pPr>
            <a:endParaRPr lang="en-US" sz="600" dirty="0">
              <a:latin typeface="Times New Roman" pitchFamily="18" charset="0"/>
            </a:endParaRPr>
          </a:p>
          <a:p>
            <a:pPr defTabSz="914320" eaLnBrk="0" hangingPunct="0">
              <a:lnSpc>
                <a:spcPct val="95000"/>
              </a:lnSpc>
            </a:pPr>
            <a:r>
              <a:rPr lang="en-US" sz="600" dirty="0">
                <a:latin typeface="Times New Roman" pitchFamily="18" charset="0"/>
              </a:rPr>
              <a:t>We’ve put in the headings we usually see in these posters, you can copy and paste and change to your heart’s content! We suggest you use black text against a light background so that it is easy to read. Background color can be changed in the design tab, background drop down menu.</a:t>
            </a:r>
          </a:p>
          <a:p>
            <a:pPr defTabSz="914320" eaLnBrk="0" hangingPunct="0">
              <a:lnSpc>
                <a:spcPct val="95000"/>
              </a:lnSpc>
            </a:pPr>
            <a:endParaRPr lang="en-US" sz="600" dirty="0">
              <a:latin typeface="Times New Roman" pitchFamily="18" charset="0"/>
            </a:endParaRPr>
          </a:p>
          <a:p>
            <a:pPr defTabSz="914320" eaLnBrk="0" hangingPunct="0">
              <a:lnSpc>
                <a:spcPct val="95000"/>
              </a:lnSpc>
            </a:pPr>
            <a:r>
              <a:rPr lang="en-US" sz="600" dirty="0">
                <a:latin typeface="Times New Roman" pitchFamily="18" charset="0"/>
              </a:rPr>
              <a:t>The boxes around the text will automatically fit the text you type, and if you click on the text box, you can use the little handles that appear to stretch or squeeze the text boxes to whatever size you want. If you need just a little more room for your type, change the line spacing to a multiple of .90 or even .85 in home &gt;paragraph &gt;line spacing. The type in your poster’s text boxes should be at least 24 point. </a:t>
            </a:r>
          </a:p>
          <a:p>
            <a:pPr defTabSz="914320" eaLnBrk="0" hangingPunct="0">
              <a:lnSpc>
                <a:spcPct val="95000"/>
              </a:lnSpc>
            </a:pPr>
            <a:endParaRPr lang="en-US" sz="600" dirty="0">
              <a:latin typeface="Times New Roman" pitchFamily="18" charset="0"/>
            </a:endParaRPr>
          </a:p>
          <a:p>
            <a:pPr defTabSz="914320" eaLnBrk="0" hangingPunct="0">
              <a:lnSpc>
                <a:spcPct val="95000"/>
              </a:lnSpc>
            </a:pPr>
            <a:r>
              <a:rPr lang="en-US" sz="600" dirty="0">
                <a:latin typeface="Times New Roman" pitchFamily="18" charset="0"/>
              </a:rPr>
              <a:t>The dotted lines through the center of the piece will not print, they are for alignment. You can move them around by clicking and holding them, and a little box will tell you where they are on the page. Use them to get your pictures or text boxes aligned together. </a:t>
            </a:r>
          </a:p>
          <a:p>
            <a:pPr defTabSz="914320" eaLnBrk="0" hangingPunct="0">
              <a:lnSpc>
                <a:spcPct val="95000"/>
              </a:lnSpc>
            </a:pPr>
            <a:endParaRPr lang="en-US" sz="600" dirty="0">
              <a:latin typeface="Times New Roman" pitchFamily="18" charset="0"/>
            </a:endParaRPr>
          </a:p>
          <a:p>
            <a:pPr defTabSz="914320" eaLnBrk="0" hangingPunct="0">
              <a:lnSpc>
                <a:spcPct val="95000"/>
              </a:lnSpc>
            </a:pPr>
            <a:r>
              <a:rPr lang="en-US" sz="600" dirty="0">
                <a:latin typeface="Times New Roman" pitchFamily="18" charset="0"/>
              </a:rPr>
              <a:t>You can add a guideline by holding the control key down as you move one. It can also help to turn on Snap to Guides by right clicking the background and going to Grid and Guides. That will make images and text boxes “magnetically” snap to the guidelines.</a:t>
            </a:r>
          </a:p>
          <a:p>
            <a:pPr defTabSz="914320" eaLnBrk="0" hangingPunct="0">
              <a:lnSpc>
                <a:spcPct val="95000"/>
              </a:lnSpc>
            </a:pPr>
            <a:endParaRPr lang="en-US" sz="600" dirty="0">
              <a:latin typeface="Times New Roman" pitchFamily="18" charset="0"/>
            </a:endParaRPr>
          </a:p>
          <a:p>
            <a:pPr defTabSz="914320" eaLnBrk="0" hangingPunct="0">
              <a:lnSpc>
                <a:spcPct val="95000"/>
              </a:lnSpc>
            </a:pPr>
            <a:r>
              <a:rPr lang="en-US" sz="600" b="1" dirty="0">
                <a:latin typeface="Times New Roman" pitchFamily="18" charset="0"/>
              </a:rPr>
              <a:t>How to bring things in from Excel® and Word®</a:t>
            </a:r>
            <a:endParaRPr lang="en-US" sz="600" dirty="0">
              <a:latin typeface="Times New Roman" pitchFamily="18" charset="0"/>
            </a:endParaRPr>
          </a:p>
          <a:p>
            <a:pPr defTabSz="914320" eaLnBrk="0" hangingPunct="0">
              <a:lnSpc>
                <a:spcPct val="95000"/>
              </a:lnSpc>
            </a:pPr>
            <a:endParaRPr lang="en-US" sz="600" dirty="0">
              <a:latin typeface="Times New Roman" pitchFamily="18" charset="0"/>
            </a:endParaRPr>
          </a:p>
          <a:p>
            <a:pPr defTabSz="914320" eaLnBrk="0" hangingPunct="0">
              <a:lnSpc>
                <a:spcPct val="95000"/>
              </a:lnSpc>
            </a:pPr>
            <a:r>
              <a:rPr lang="en-US" sz="600" b="1" dirty="0">
                <a:latin typeface="Times New Roman" pitchFamily="18" charset="0"/>
              </a:rPr>
              <a:t>Excel</a:t>
            </a:r>
            <a:r>
              <a:rPr lang="en-US" sz="600" dirty="0">
                <a:latin typeface="Times New Roman" pitchFamily="18" charset="0"/>
              </a:rPr>
              <a:t>- select the chart, then copy (</a:t>
            </a:r>
            <a:r>
              <a:rPr lang="en-US" sz="600" dirty="0" err="1">
                <a:latin typeface="Times New Roman" pitchFamily="18" charset="0"/>
              </a:rPr>
              <a:t>ctl+C</a:t>
            </a:r>
            <a:r>
              <a:rPr lang="en-US" sz="600" dirty="0">
                <a:latin typeface="Times New Roman" pitchFamily="18" charset="0"/>
              </a:rPr>
              <a:t>), and paste (</a:t>
            </a:r>
            <a:r>
              <a:rPr lang="en-US" sz="600" dirty="0" err="1">
                <a:latin typeface="Times New Roman" pitchFamily="18" charset="0"/>
              </a:rPr>
              <a:t>ctl+V</a:t>
            </a:r>
            <a:r>
              <a:rPr lang="en-US" sz="600" dirty="0">
                <a:latin typeface="Times New Roman" pitchFamily="18" charset="0"/>
              </a:rPr>
              <a:t>) into PowerPoint®. The chart can then be stretched to fit or edited as required. </a:t>
            </a:r>
            <a:r>
              <a:rPr lang="en-US" sz="600" b="1" i="1" u="sng" dirty="0">
                <a:latin typeface="Times New Roman" pitchFamily="18" charset="0"/>
              </a:rPr>
              <a:t>Watch out</a:t>
            </a:r>
            <a:r>
              <a:rPr lang="en-US" sz="600" dirty="0">
                <a:latin typeface="Times New Roman" pitchFamily="18" charset="0"/>
              </a:rPr>
              <a:t> for scientific symbols used in imported charts, which PowerPoint will not recognize as a used font and may print improperly if we don’t have the font installed on our system. It is best to use the Symbol font for scientific characters, we always have that installed.</a:t>
            </a:r>
          </a:p>
          <a:p>
            <a:pPr defTabSz="914320" eaLnBrk="0" hangingPunct="0">
              <a:lnSpc>
                <a:spcPct val="95000"/>
              </a:lnSpc>
            </a:pPr>
            <a:endParaRPr lang="en-US" sz="600" dirty="0">
              <a:latin typeface="Times New Roman" pitchFamily="18" charset="0"/>
            </a:endParaRPr>
          </a:p>
          <a:p>
            <a:pPr defTabSz="914320" eaLnBrk="0" hangingPunct="0">
              <a:lnSpc>
                <a:spcPct val="95000"/>
              </a:lnSpc>
            </a:pPr>
            <a:r>
              <a:rPr lang="en-US" sz="600" b="1" dirty="0">
                <a:latin typeface="Times New Roman" pitchFamily="18" charset="0"/>
              </a:rPr>
              <a:t>Word</a:t>
            </a:r>
            <a:r>
              <a:rPr lang="en-US" sz="600" dirty="0">
                <a:latin typeface="Times New Roman" pitchFamily="18" charset="0"/>
              </a:rPr>
              <a:t>- select the text to be brought into PowerPoint, copy, then paste the text into a new or existing text block. This text is editable. You can change the size, color, etc. in home &gt;font. We suggest you not put shadows on smaller text. Stick with Arial and Times New Roman fonts so your collaborators will have them. </a:t>
            </a:r>
          </a:p>
          <a:p>
            <a:pPr defTabSz="914320" eaLnBrk="0" hangingPunct="0">
              <a:lnSpc>
                <a:spcPct val="95000"/>
              </a:lnSpc>
            </a:pPr>
            <a:endParaRPr lang="en-US" sz="600" dirty="0">
              <a:latin typeface="Times New Roman" pitchFamily="18" charset="0"/>
            </a:endParaRPr>
          </a:p>
          <a:p>
            <a:pPr defTabSz="914320" eaLnBrk="0" hangingPunct="0">
              <a:lnSpc>
                <a:spcPct val="95000"/>
              </a:lnSpc>
            </a:pPr>
            <a:r>
              <a:rPr lang="en-US" sz="600" b="1" dirty="0">
                <a:latin typeface="Times New Roman" pitchFamily="18" charset="0"/>
              </a:rPr>
              <a:t>Tables</a:t>
            </a:r>
            <a:r>
              <a:rPr lang="en-US" sz="600" dirty="0">
                <a:latin typeface="Times New Roman" pitchFamily="18" charset="0"/>
              </a:rPr>
              <a:t> that come in funny can often be fixed by doing paste &gt;special &gt;enhanced metafile.</a:t>
            </a:r>
          </a:p>
          <a:p>
            <a:pPr defTabSz="914320" eaLnBrk="0" hangingPunct="0">
              <a:lnSpc>
                <a:spcPct val="95000"/>
              </a:lnSpc>
            </a:pPr>
            <a:endParaRPr lang="en-US" sz="600" b="1" dirty="0">
              <a:latin typeface="Times New Roman" pitchFamily="18" charset="0"/>
            </a:endParaRPr>
          </a:p>
          <a:p>
            <a:pPr defTabSz="914320" eaLnBrk="0" hangingPunct="0">
              <a:lnSpc>
                <a:spcPct val="95000"/>
              </a:lnSpc>
            </a:pPr>
            <a:r>
              <a:rPr lang="en-US" sz="600" b="1" dirty="0">
                <a:latin typeface="Times New Roman" pitchFamily="18" charset="0"/>
              </a:rPr>
              <a:t>Photos</a:t>
            </a:r>
            <a:endParaRPr lang="en-US" sz="600" dirty="0">
              <a:latin typeface="Times New Roman" pitchFamily="18" charset="0"/>
            </a:endParaRPr>
          </a:p>
          <a:p>
            <a:pPr defTabSz="914320" eaLnBrk="0" hangingPunct="0">
              <a:lnSpc>
                <a:spcPct val="95000"/>
              </a:lnSpc>
            </a:pPr>
            <a:endParaRPr lang="en-US" sz="600" dirty="0">
              <a:latin typeface="Times New Roman" pitchFamily="18" charset="0"/>
            </a:endParaRPr>
          </a:p>
          <a:p>
            <a:pPr defTabSz="914320" eaLnBrk="0" hangingPunct="0">
              <a:lnSpc>
                <a:spcPct val="95000"/>
              </a:lnSpc>
            </a:pPr>
            <a:r>
              <a:rPr lang="en-US" sz="600" dirty="0">
                <a:latin typeface="Times New Roman" pitchFamily="18" charset="0"/>
              </a:rPr>
              <a:t>We need images to be 72 to 100 dpi in their </a:t>
            </a:r>
            <a:r>
              <a:rPr lang="en-US" sz="600" u="sng" dirty="0">
                <a:latin typeface="Times New Roman" pitchFamily="18" charset="0"/>
              </a:rPr>
              <a:t>final size</a:t>
            </a:r>
            <a:r>
              <a:rPr lang="en-US" sz="600" dirty="0">
                <a:latin typeface="Times New Roman" pitchFamily="18" charset="0"/>
              </a:rPr>
              <a:t>, a rough rule of thumb that a  500 kb jpg (2 megapixel) image file can go up to 12x16” on your poster. Do insert &gt;from file to import them.</a:t>
            </a:r>
          </a:p>
          <a:p>
            <a:pPr defTabSz="914320" eaLnBrk="0" hangingPunct="0">
              <a:lnSpc>
                <a:spcPct val="95000"/>
              </a:lnSpc>
            </a:pPr>
            <a:endParaRPr lang="en-US" sz="600" b="1" dirty="0">
              <a:latin typeface="Times New Roman" pitchFamily="18" charset="0"/>
            </a:endParaRPr>
          </a:p>
          <a:p>
            <a:pPr defTabSz="914320" eaLnBrk="0" hangingPunct="0">
              <a:lnSpc>
                <a:spcPct val="95000"/>
              </a:lnSpc>
            </a:pPr>
            <a:r>
              <a:rPr lang="en-US" sz="600" b="1" dirty="0">
                <a:latin typeface="Times New Roman" pitchFamily="18" charset="0"/>
              </a:rPr>
              <a:t>Preview: </a:t>
            </a:r>
            <a:r>
              <a:rPr lang="en-US" sz="600" dirty="0">
                <a:latin typeface="Times New Roman" pitchFamily="18" charset="0"/>
              </a:rPr>
              <a:t>To see your in poster in actual size, go to view-zoom-100%. It’s important to walk through your poster viewing it at full size to be sure it’s going to look OK.</a:t>
            </a:r>
          </a:p>
          <a:p>
            <a:pPr defTabSz="914320" eaLnBrk="0" hangingPunct="0">
              <a:lnSpc>
                <a:spcPct val="95000"/>
              </a:lnSpc>
            </a:pPr>
            <a:endParaRPr lang="en-US" sz="600" dirty="0">
              <a:latin typeface="Times New Roman" pitchFamily="18" charset="0"/>
            </a:endParaRPr>
          </a:p>
          <a:p>
            <a:pPr defTabSz="914320" eaLnBrk="0" hangingPunct="0">
              <a:lnSpc>
                <a:spcPct val="95000"/>
              </a:lnSpc>
            </a:pPr>
            <a:r>
              <a:rPr lang="en-US" sz="600" b="1" dirty="0">
                <a:latin typeface="Times New Roman" pitchFamily="18" charset="0"/>
              </a:rPr>
              <a:t>Feedback:</a:t>
            </a:r>
            <a:r>
              <a:rPr lang="en-US" sz="600" dirty="0">
                <a:latin typeface="Times New Roman" pitchFamily="18" charset="0"/>
              </a:rPr>
              <a:t> If you have comments about how this template worked for you, email to sales@megaprint.com. We listen! Call us at 800-590-7850 if we can help in any way.</a:t>
            </a:r>
            <a:endParaRPr lang="en-US" sz="600" b="1" dirty="0">
              <a:latin typeface="Times New Roman" pitchFamily="18" charset="0"/>
            </a:endParaRPr>
          </a:p>
        </p:txBody>
      </p:sp>
      <p:sp>
        <p:nvSpPr>
          <p:cNvPr id="2058" name="Text Box 10"/>
          <p:cNvSpPr txBox="1">
            <a:spLocks noChangeArrowheads="1"/>
          </p:cNvSpPr>
          <p:nvPr/>
        </p:nvSpPr>
        <p:spPr bwMode="auto">
          <a:xfrm>
            <a:off x="2413000" y="1365250"/>
            <a:ext cx="2047875" cy="296231"/>
          </a:xfrm>
          <a:prstGeom prst="rect">
            <a:avLst/>
          </a:prstGeom>
          <a:noFill/>
          <a:ln w="9525">
            <a:noFill/>
            <a:miter lim="800000"/>
            <a:headEnd/>
            <a:tailEnd/>
          </a:ln>
          <a:effectLst/>
        </p:spPr>
        <p:txBody>
          <a:bodyPr lIns="19047" tIns="9523" rIns="19047" bIns="9523">
            <a:spAutoFit/>
          </a:bodyPr>
          <a:lstStyle/>
          <a:p>
            <a:pPr defTabSz="914320">
              <a:spcBef>
                <a:spcPct val="50000"/>
              </a:spcBef>
            </a:pPr>
            <a:r>
              <a:rPr lang="en-US" b="1"/>
              <a:t>Methods</a:t>
            </a:r>
          </a:p>
        </p:txBody>
      </p:sp>
      <p:sp>
        <p:nvSpPr>
          <p:cNvPr id="2059" name="Text Box 11"/>
          <p:cNvSpPr txBox="1">
            <a:spLocks noChangeArrowheads="1"/>
          </p:cNvSpPr>
          <p:nvPr/>
        </p:nvSpPr>
        <p:spPr bwMode="auto">
          <a:xfrm>
            <a:off x="6921500" y="1366573"/>
            <a:ext cx="2047875" cy="296231"/>
          </a:xfrm>
          <a:prstGeom prst="rect">
            <a:avLst/>
          </a:prstGeom>
          <a:noFill/>
          <a:ln w="9525">
            <a:noFill/>
            <a:miter lim="800000"/>
            <a:headEnd/>
            <a:tailEnd/>
          </a:ln>
          <a:effectLst/>
        </p:spPr>
        <p:txBody>
          <a:bodyPr lIns="19047" tIns="9523" rIns="19047" bIns="9523">
            <a:spAutoFit/>
          </a:bodyPr>
          <a:lstStyle/>
          <a:p>
            <a:pPr defTabSz="914320">
              <a:spcBef>
                <a:spcPct val="50000"/>
              </a:spcBef>
            </a:pPr>
            <a:r>
              <a:rPr lang="en-US" b="1"/>
              <a:t>Conclusions</a:t>
            </a:r>
          </a:p>
        </p:txBody>
      </p:sp>
      <p:sp>
        <p:nvSpPr>
          <p:cNvPr id="2061" name="AutoShape 13"/>
          <p:cNvSpPr>
            <a:spLocks noChangeArrowheads="1"/>
          </p:cNvSpPr>
          <p:nvPr/>
        </p:nvSpPr>
        <p:spPr bwMode="auto">
          <a:xfrm>
            <a:off x="142875" y="79375"/>
            <a:ext cx="8858250" cy="1095375"/>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lIns="19047" tIns="9523" rIns="19047" bIns="9523" anchor="ctr"/>
          <a:lstStyle/>
          <a:p>
            <a:pPr defTabSz="914320"/>
            <a:endParaRPr lang="en-US">
              <a:solidFill>
                <a:schemeClr val="bg1"/>
              </a:solidFill>
            </a:endParaRPr>
          </a:p>
        </p:txBody>
      </p:sp>
      <p:sp>
        <p:nvSpPr>
          <p:cNvPr id="2062" name="Text Box 14"/>
          <p:cNvSpPr txBox="1">
            <a:spLocks noChangeArrowheads="1"/>
          </p:cNvSpPr>
          <p:nvPr/>
        </p:nvSpPr>
        <p:spPr bwMode="auto">
          <a:xfrm>
            <a:off x="254000" y="206375"/>
            <a:ext cx="8524875" cy="850229"/>
          </a:xfrm>
          <a:prstGeom prst="rect">
            <a:avLst/>
          </a:prstGeom>
          <a:noFill/>
          <a:ln w="9525">
            <a:noFill/>
            <a:miter lim="800000"/>
            <a:headEnd/>
            <a:tailEnd/>
          </a:ln>
          <a:effectLst/>
        </p:spPr>
        <p:txBody>
          <a:bodyPr lIns="19047" tIns="9523" rIns="19047" bIns="9523">
            <a:spAutoFit/>
          </a:bodyPr>
          <a:lstStyle/>
          <a:p>
            <a:pPr defTabSz="914320">
              <a:spcBef>
                <a:spcPct val="50000"/>
              </a:spcBef>
            </a:pPr>
            <a:r>
              <a:rPr lang="en-US" sz="2600" b="1"/>
              <a:t>Title of the Research Study</a:t>
            </a:r>
          </a:p>
          <a:p>
            <a:pPr defTabSz="914320"/>
            <a:r>
              <a:rPr lang="en-US" b="1"/>
              <a:t>PEOPLE WHO DID THE STUDY</a:t>
            </a:r>
          </a:p>
          <a:p>
            <a:pPr defTabSz="914320"/>
            <a:r>
              <a:rPr lang="en-US" sz="1000" b="1" i="1"/>
              <a:t>UNIVERSITIES AND/OR  HOSPITALS THEY ARE AFFILIATED WITH</a:t>
            </a:r>
            <a:endParaRPr lang="en-US"/>
          </a:p>
        </p:txBody>
      </p:sp>
      <p:sp>
        <p:nvSpPr>
          <p:cNvPr id="2064" name="Text Box 16"/>
          <p:cNvSpPr txBox="1">
            <a:spLocks noChangeArrowheads="1"/>
          </p:cNvSpPr>
          <p:nvPr/>
        </p:nvSpPr>
        <p:spPr bwMode="auto">
          <a:xfrm>
            <a:off x="142875" y="460375"/>
            <a:ext cx="762000" cy="434730"/>
          </a:xfrm>
          <a:prstGeom prst="rect">
            <a:avLst/>
          </a:prstGeom>
          <a:noFill/>
          <a:ln w="9525">
            <a:noFill/>
            <a:miter lim="800000"/>
            <a:headEnd/>
            <a:tailEnd/>
          </a:ln>
          <a:effectLst/>
        </p:spPr>
        <p:txBody>
          <a:bodyPr lIns="19047" tIns="9523" rIns="19047" bIns="9523">
            <a:spAutoFit/>
          </a:bodyPr>
          <a:lstStyle/>
          <a:p>
            <a:pPr defTabSz="914320">
              <a:spcBef>
                <a:spcPct val="50000"/>
              </a:spcBef>
            </a:pPr>
            <a:r>
              <a:rPr lang="en-US" b="1"/>
              <a:t>Logo</a:t>
            </a:r>
          </a:p>
          <a:p>
            <a:pPr defTabSz="914320">
              <a:spcBef>
                <a:spcPct val="50000"/>
              </a:spcBef>
            </a:pPr>
            <a:endParaRPr lang="en-US" sz="600">
              <a:solidFill>
                <a:srgbClr val="FF0000"/>
              </a:solidFill>
            </a:endParaRPr>
          </a:p>
        </p:txBody>
      </p:sp>
      <p:sp>
        <p:nvSpPr>
          <p:cNvPr id="2073" name="Text Box 25"/>
          <p:cNvSpPr txBox="1">
            <a:spLocks noChangeArrowheads="1"/>
          </p:cNvSpPr>
          <p:nvPr/>
        </p:nvSpPr>
        <p:spPr bwMode="auto">
          <a:xfrm>
            <a:off x="4843198" y="4318000"/>
            <a:ext cx="1730375" cy="234676"/>
          </a:xfrm>
          <a:prstGeom prst="rect">
            <a:avLst/>
          </a:prstGeom>
          <a:noFill/>
          <a:ln w="9525">
            <a:noFill/>
            <a:miter lim="800000"/>
            <a:headEnd/>
            <a:tailEnd/>
          </a:ln>
          <a:effectLst/>
        </p:spPr>
        <p:txBody>
          <a:bodyPr lIns="19047" tIns="9523" rIns="19047" bIns="9523">
            <a:spAutoFit/>
          </a:bodyPr>
          <a:lstStyle/>
          <a:p>
            <a:pPr defTabSz="914320">
              <a:spcBef>
                <a:spcPct val="50000"/>
              </a:spcBef>
            </a:pPr>
            <a:r>
              <a:rPr lang="en-US" sz="1400" b="1" i="1"/>
              <a:t>Figure #2</a:t>
            </a:r>
          </a:p>
        </p:txBody>
      </p:sp>
      <p:sp>
        <p:nvSpPr>
          <p:cNvPr id="2074" name="AutoShape 26"/>
          <p:cNvSpPr>
            <a:spLocks noChangeArrowheads="1"/>
          </p:cNvSpPr>
          <p:nvPr/>
        </p:nvSpPr>
        <p:spPr bwMode="auto">
          <a:xfrm>
            <a:off x="4803180" y="4730750"/>
            <a:ext cx="1746250" cy="1746250"/>
          </a:xfrm>
          <a:prstGeom prst="flowChartOr">
            <a:avLst/>
          </a:prstGeom>
          <a:solidFill>
            <a:schemeClr val="bg1"/>
          </a:solidFill>
          <a:ln w="9525">
            <a:solidFill>
              <a:schemeClr val="tx1"/>
            </a:solidFill>
            <a:round/>
            <a:headEnd/>
            <a:tailEnd/>
          </a:ln>
          <a:effectLst/>
        </p:spPr>
        <p:txBody>
          <a:bodyPr wrap="none" lIns="19047" tIns="9523" rIns="19047" bIns="9523" anchor="ctr"/>
          <a:lstStyle/>
          <a:p>
            <a:endParaRPr lang="en-US"/>
          </a:p>
        </p:txBody>
      </p:sp>
      <p:sp>
        <p:nvSpPr>
          <p:cNvPr id="2075" name="Text Box 27"/>
          <p:cNvSpPr txBox="1">
            <a:spLocks noChangeArrowheads="1"/>
          </p:cNvSpPr>
          <p:nvPr/>
        </p:nvSpPr>
        <p:spPr bwMode="auto">
          <a:xfrm>
            <a:off x="7014766" y="5238750"/>
            <a:ext cx="1730375" cy="234676"/>
          </a:xfrm>
          <a:prstGeom prst="rect">
            <a:avLst/>
          </a:prstGeom>
          <a:noFill/>
          <a:ln w="9525">
            <a:noFill/>
            <a:miter lim="800000"/>
            <a:headEnd/>
            <a:tailEnd/>
          </a:ln>
          <a:effectLst/>
        </p:spPr>
        <p:txBody>
          <a:bodyPr lIns="19047" tIns="9523" rIns="19047" bIns="9523">
            <a:spAutoFit/>
          </a:bodyPr>
          <a:lstStyle/>
          <a:p>
            <a:pPr defTabSz="914320">
              <a:spcBef>
                <a:spcPct val="50000"/>
              </a:spcBef>
            </a:pPr>
            <a:r>
              <a:rPr lang="en-US" sz="1400"/>
              <a:t>Bibliography</a:t>
            </a:r>
          </a:p>
        </p:txBody>
      </p:sp>
      <p:sp>
        <p:nvSpPr>
          <p:cNvPr id="2086" name="Text Box 38"/>
          <p:cNvSpPr txBox="1">
            <a:spLocks noChangeArrowheads="1"/>
          </p:cNvSpPr>
          <p:nvPr/>
        </p:nvSpPr>
        <p:spPr bwMode="auto">
          <a:xfrm>
            <a:off x="6960195" y="5464969"/>
            <a:ext cx="1913930" cy="977746"/>
          </a:xfrm>
          <a:prstGeom prst="rect">
            <a:avLst/>
          </a:prstGeom>
          <a:noFill/>
          <a:ln w="57150" cmpd="thinThick">
            <a:noFill/>
            <a:miter lim="800000"/>
            <a:headEnd/>
            <a:tailEnd/>
          </a:ln>
          <a:effectLst/>
        </p:spPr>
        <p:txBody>
          <a:bodyPr lIns="12742" tIns="6371" rIns="12742" bIns="6371">
            <a:spAutoFit/>
          </a:bodyPr>
          <a:lstStyle/>
          <a:p>
            <a:pPr marL="71426" indent="-71426" defTabSz="127641" eaLnBrk="0" hangingPunct="0">
              <a:lnSpc>
                <a:spcPct val="95000"/>
              </a:lnSpc>
            </a:pPr>
            <a:endParaRPr lang="en-US" sz="600" b="1" u="sng">
              <a:latin typeface="Times New Roman" pitchFamily="18" charset="0"/>
            </a:endParaRPr>
          </a:p>
          <a:p>
            <a:pPr marL="71426" indent="-71426" defTabSz="127641" eaLnBrk="0" hangingPunct="0">
              <a:lnSpc>
                <a:spcPct val="95000"/>
              </a:lnSpc>
              <a:buFontTx/>
              <a:buAutoNum type="arabicPeriod"/>
            </a:pPr>
            <a:r>
              <a:rPr lang="en-US" sz="600" b="1">
                <a:latin typeface="Times New Roman" pitchFamily="18" charset="0"/>
              </a:rPr>
              <a:t>Xxxxxxxxxxxxxxxxxxxxxxxxxxxxxxxxxxxxxxxxxxxxxxxxxxxxxxxxxxxxxxxxxxxxxxxxxxxxxxxxxxxxxxxxxxx</a:t>
            </a:r>
          </a:p>
          <a:p>
            <a:pPr marL="71426" indent="-71426" defTabSz="127641" eaLnBrk="0" hangingPunct="0">
              <a:lnSpc>
                <a:spcPct val="95000"/>
              </a:lnSpc>
              <a:buFontTx/>
              <a:buAutoNum type="arabicPeriod"/>
            </a:pPr>
            <a:r>
              <a:rPr lang="en-US" sz="600" b="1">
                <a:latin typeface="Times New Roman" pitchFamily="18" charset="0"/>
              </a:rPr>
              <a:t>Xxxxxxxxxxxxxxxxxxxxxxxxxxxxxxxxxxxxxxxxxxxxxxxxxxxxxxxxxxxxxxxxxxxxxxxxxxxxxxxxxxxxxxxxxxxx</a:t>
            </a:r>
          </a:p>
          <a:p>
            <a:pPr marL="71426" indent="-71426" defTabSz="127641" eaLnBrk="0" hangingPunct="0">
              <a:lnSpc>
                <a:spcPct val="95000"/>
              </a:lnSpc>
              <a:buFont typeface="Symbol" pitchFamily="18" charset="2"/>
              <a:buAutoNum type="arabicPeriod"/>
            </a:pPr>
            <a:r>
              <a:rPr lang="en-US" sz="600" b="1">
                <a:latin typeface="Times New Roman" pitchFamily="18" charset="0"/>
              </a:rPr>
              <a:t>Xxxxxxxxxxxxxxxxxxxxxxxxxxxxxxxxxxxxxxxxxxxxxxxxxxxxxxxxxxxxxxxxxxxxxxxxxxxxxxxxxxxxxxxxxxxxxxxxxxxxxxxxxxxxxxxxxxxxxxx</a:t>
            </a:r>
          </a:p>
          <a:p>
            <a:pPr marL="71426" indent="-71426" defTabSz="127641" eaLnBrk="0" hangingPunct="0">
              <a:lnSpc>
                <a:spcPct val="95000"/>
              </a:lnSpc>
              <a:buFont typeface="Symbol" pitchFamily="18" charset="2"/>
              <a:buAutoNum type="arabicPeriod"/>
            </a:pPr>
            <a:r>
              <a:rPr lang="en-US" sz="600" b="1">
                <a:latin typeface="Times New Roman" pitchFamily="18" charset="0"/>
              </a:rPr>
              <a:t>Xxxxxxxxxxxxxxxxxxxxxxxxxxxxxxxxxxxxxxxxxxxxxxxxxxxxxxxxxxxxxxxxxxxxxxxxxxxxxxxxxxx</a:t>
            </a:r>
          </a:p>
          <a:p>
            <a:pPr marL="71426" indent="-71426" defTabSz="127641" eaLnBrk="0" hangingPunct="0">
              <a:lnSpc>
                <a:spcPct val="95000"/>
              </a:lnSpc>
              <a:buFont typeface="Symbol" pitchFamily="18" charset="2"/>
              <a:buAutoNum type="arabicPeriod"/>
            </a:pPr>
            <a:endParaRPr lang="en-US" sz="600" b="1">
              <a:latin typeface="Times New Roman" pitchFamily="18" charset="0"/>
            </a:endParaRPr>
          </a:p>
        </p:txBody>
      </p:sp>
      <p:sp>
        <p:nvSpPr>
          <p:cNvPr id="2087" name="Text Box 39"/>
          <p:cNvSpPr txBox="1">
            <a:spLocks noChangeArrowheads="1"/>
          </p:cNvSpPr>
          <p:nvPr/>
        </p:nvSpPr>
        <p:spPr bwMode="auto">
          <a:xfrm>
            <a:off x="4664604" y="1857375"/>
            <a:ext cx="2034646" cy="2088819"/>
          </a:xfrm>
          <a:prstGeom prst="rect">
            <a:avLst/>
          </a:prstGeom>
          <a:noFill/>
          <a:ln w="57150" cmpd="thinThick">
            <a:noFill/>
            <a:miter lim="800000"/>
            <a:headEnd/>
            <a:tailEnd/>
          </a:ln>
          <a:effectLst/>
        </p:spPr>
        <p:txBody>
          <a:bodyPr lIns="12742" tIns="6371" rIns="12742" bIns="6371">
            <a:spAutoFit/>
          </a:bodyPr>
          <a:lstStyle/>
          <a:p>
            <a:pPr defTabSz="127641" eaLnBrk="0" hangingPunct="0">
              <a:lnSpc>
                <a:spcPct val="95000"/>
              </a:lnSpc>
            </a:pPr>
            <a:r>
              <a:rPr lang="en-US" sz="600">
                <a:latin typeface="Times New Roman"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defTabSz="127641" eaLnBrk="0" hangingPunct="0">
              <a:lnSpc>
                <a:spcPct val="95000"/>
              </a:lnSpc>
            </a:pPr>
            <a:endParaRPr lang="en-US" sz="600">
              <a:latin typeface="Times New Roman" pitchFamily="18" charset="0"/>
            </a:endParaRPr>
          </a:p>
          <a:p>
            <a:pPr defTabSz="127641" eaLnBrk="0" hangingPunct="0">
              <a:lnSpc>
                <a:spcPct val="95000"/>
              </a:lnSpc>
            </a:pPr>
            <a:r>
              <a:rPr lang="en-US" sz="600">
                <a:latin typeface="Times New Roman"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600" b="1">
              <a:latin typeface="Times New Roman" pitchFamily="18" charset="0"/>
            </a:endParaRPr>
          </a:p>
          <a:p>
            <a:pPr defTabSz="127641" eaLnBrk="0" hangingPunct="0">
              <a:lnSpc>
                <a:spcPct val="95000"/>
              </a:lnSpc>
            </a:pPr>
            <a:endParaRPr lang="en-US" sz="400">
              <a:latin typeface="Times New Roman" pitchFamily="18" charset="0"/>
            </a:endParaRPr>
          </a:p>
        </p:txBody>
      </p:sp>
      <p:sp>
        <p:nvSpPr>
          <p:cNvPr id="2088" name="Text Box 40"/>
          <p:cNvSpPr txBox="1">
            <a:spLocks noChangeArrowheads="1"/>
          </p:cNvSpPr>
          <p:nvPr/>
        </p:nvSpPr>
        <p:spPr bwMode="auto">
          <a:xfrm>
            <a:off x="6910917" y="1866305"/>
            <a:ext cx="2018771" cy="2001103"/>
          </a:xfrm>
          <a:prstGeom prst="rect">
            <a:avLst/>
          </a:prstGeom>
          <a:noFill/>
          <a:ln w="57150" cmpd="thinThick">
            <a:noFill/>
            <a:miter lim="800000"/>
            <a:headEnd/>
            <a:tailEnd/>
          </a:ln>
          <a:effectLst/>
        </p:spPr>
        <p:txBody>
          <a:bodyPr lIns="12742" tIns="6371" rIns="12742" bIns="6371">
            <a:spAutoFit/>
          </a:bodyPr>
          <a:lstStyle/>
          <a:p>
            <a:pPr defTabSz="127641" eaLnBrk="0" hangingPunct="0">
              <a:lnSpc>
                <a:spcPct val="95000"/>
              </a:lnSpc>
            </a:pPr>
            <a:r>
              <a:rPr lang="en-US" sz="600">
                <a:latin typeface="Times New Roman"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defTabSz="127641" eaLnBrk="0" hangingPunct="0">
              <a:lnSpc>
                <a:spcPct val="95000"/>
              </a:lnSpc>
            </a:pPr>
            <a:endParaRPr lang="en-US" sz="600">
              <a:latin typeface="Times New Roman" pitchFamily="18" charset="0"/>
            </a:endParaRPr>
          </a:p>
          <a:p>
            <a:pPr defTabSz="127641" eaLnBrk="0" hangingPunct="0">
              <a:lnSpc>
                <a:spcPct val="95000"/>
              </a:lnSpc>
            </a:pPr>
            <a:r>
              <a:rPr lang="en-US" sz="600">
                <a:latin typeface="Times New Roman"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600" b="1">
              <a:latin typeface="Times New Roman" pitchFamily="18" charset="0"/>
            </a:endParaRPr>
          </a:p>
          <a:p>
            <a:pPr defTabSz="127641" eaLnBrk="0" hangingPunct="0">
              <a:lnSpc>
                <a:spcPct val="95000"/>
              </a:lnSpc>
            </a:pPr>
            <a:endParaRPr lang="en-US" sz="400">
              <a:latin typeface="Times New Roman" pitchFamily="18" charset="0"/>
            </a:endParaRPr>
          </a:p>
        </p:txBody>
      </p:sp>
      <p:sp>
        <p:nvSpPr>
          <p:cNvPr id="2090" name="Text Box 42"/>
          <p:cNvSpPr txBox="1">
            <a:spLocks noChangeArrowheads="1"/>
          </p:cNvSpPr>
          <p:nvPr/>
        </p:nvSpPr>
        <p:spPr bwMode="auto">
          <a:xfrm>
            <a:off x="174625" y="1365250"/>
            <a:ext cx="2047875" cy="296231"/>
          </a:xfrm>
          <a:prstGeom prst="rect">
            <a:avLst/>
          </a:prstGeom>
          <a:noFill/>
          <a:ln w="9525">
            <a:noFill/>
            <a:miter lim="800000"/>
            <a:headEnd/>
            <a:tailEnd/>
          </a:ln>
          <a:effectLst/>
        </p:spPr>
        <p:txBody>
          <a:bodyPr lIns="19047" tIns="9523" rIns="19047" bIns="9523">
            <a:spAutoFit/>
          </a:bodyPr>
          <a:lstStyle/>
          <a:p>
            <a:pPr defTabSz="914320">
              <a:spcBef>
                <a:spcPct val="50000"/>
              </a:spcBef>
            </a:pPr>
            <a:r>
              <a:rPr lang="en-US" b="1"/>
              <a:t>Introduction</a:t>
            </a:r>
          </a:p>
        </p:txBody>
      </p:sp>
      <p:sp>
        <p:nvSpPr>
          <p:cNvPr id="2091" name="Text Box 43"/>
          <p:cNvSpPr txBox="1">
            <a:spLocks noChangeArrowheads="1"/>
          </p:cNvSpPr>
          <p:nvPr/>
        </p:nvSpPr>
        <p:spPr bwMode="auto">
          <a:xfrm>
            <a:off x="4651375" y="1367565"/>
            <a:ext cx="2047875" cy="296231"/>
          </a:xfrm>
          <a:prstGeom prst="rect">
            <a:avLst/>
          </a:prstGeom>
          <a:noFill/>
          <a:ln w="9525">
            <a:noFill/>
            <a:miter lim="800000"/>
            <a:headEnd/>
            <a:tailEnd/>
          </a:ln>
          <a:effectLst/>
        </p:spPr>
        <p:txBody>
          <a:bodyPr lIns="19047" tIns="9523" rIns="19047" bIns="9523">
            <a:spAutoFit/>
          </a:bodyPr>
          <a:lstStyle/>
          <a:p>
            <a:pPr defTabSz="914320">
              <a:spcBef>
                <a:spcPct val="50000"/>
              </a:spcBef>
            </a:pPr>
            <a:r>
              <a:rPr lang="en-US" b="1"/>
              <a:t>Results</a:t>
            </a:r>
          </a:p>
        </p:txBody>
      </p:sp>
      <p:sp>
        <p:nvSpPr>
          <p:cNvPr id="2097" name="Text Box 49"/>
          <p:cNvSpPr txBox="1">
            <a:spLocks noChangeArrowheads="1"/>
          </p:cNvSpPr>
          <p:nvPr/>
        </p:nvSpPr>
        <p:spPr bwMode="auto">
          <a:xfrm>
            <a:off x="8207044" y="466328"/>
            <a:ext cx="762000" cy="434730"/>
          </a:xfrm>
          <a:prstGeom prst="rect">
            <a:avLst/>
          </a:prstGeom>
          <a:noFill/>
          <a:ln w="9525">
            <a:noFill/>
            <a:miter lim="800000"/>
            <a:headEnd/>
            <a:tailEnd/>
          </a:ln>
          <a:effectLst/>
        </p:spPr>
        <p:txBody>
          <a:bodyPr lIns="19047" tIns="9523" rIns="19047" bIns="9523">
            <a:spAutoFit/>
          </a:bodyPr>
          <a:lstStyle/>
          <a:p>
            <a:pPr defTabSz="914320">
              <a:spcBef>
                <a:spcPct val="50000"/>
              </a:spcBef>
            </a:pPr>
            <a:r>
              <a:rPr lang="en-US" b="1"/>
              <a:t>Logo</a:t>
            </a:r>
          </a:p>
          <a:p>
            <a:pPr defTabSz="914320">
              <a:spcBef>
                <a:spcPct val="50000"/>
              </a:spcBef>
            </a:pPr>
            <a:endParaRPr lang="en-US" sz="600">
              <a:solidFill>
                <a:srgbClr val="FF0000"/>
              </a:solidFill>
            </a:endParaRPr>
          </a:p>
        </p:txBody>
      </p:sp>
    </p:spTree>
    <p:extLst>
      <p:ext uri="{BB962C8B-B14F-4D97-AF65-F5344CB8AC3E}">
        <p14:creationId xmlns:p14="http://schemas.microsoft.com/office/powerpoint/2010/main" val="338977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52400"/>
            <a:ext cx="89535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26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You’ve finished your research project</a:t>
            </a:r>
          </a:p>
          <a:p>
            <a:r>
              <a:rPr lang="en-US" dirty="0" smtClean="0"/>
              <a:t>Your results are significant, and meaningful</a:t>
            </a:r>
          </a:p>
          <a:p>
            <a:r>
              <a:rPr lang="en-US" dirty="0" smtClean="0"/>
              <a:t>What do you do? </a:t>
            </a:r>
            <a:endParaRPr lang="en-US" dirty="0"/>
          </a:p>
        </p:txBody>
      </p:sp>
    </p:spTree>
    <p:extLst>
      <p:ext uri="{BB962C8B-B14F-4D97-AF65-F5344CB8AC3E}">
        <p14:creationId xmlns:p14="http://schemas.microsoft.com/office/powerpoint/2010/main" val="3176550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at a conference!</a:t>
            </a:r>
            <a:endParaRPr lang="en-US" dirty="0"/>
          </a:p>
        </p:txBody>
      </p:sp>
      <p:pic>
        <p:nvPicPr>
          <p:cNvPr id="1026" name="Picture 2" descr="http://conference.tash.org/wp-content/uploads/2014/09/po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0" y="2057400"/>
            <a:ext cx="5676900" cy="37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13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8153400"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743200" y="5334000"/>
            <a:ext cx="3200400" cy="914400"/>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lIns="91388" tIns="45694" rIns="91388" bIns="45694" spcCol="0" rtlCol="0" anchor="ctr"/>
          <a:lstStyle/>
          <a:p>
            <a:pPr algn="ctr"/>
            <a:endParaRPr lang="en-US"/>
          </a:p>
        </p:txBody>
      </p:sp>
    </p:spTree>
    <p:extLst>
      <p:ext uri="{BB962C8B-B14F-4D97-AF65-F5344CB8AC3E}">
        <p14:creationId xmlns:p14="http://schemas.microsoft.com/office/powerpoint/2010/main" val="1605967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 Presentation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Poster presentations are a condensed version of your paper </a:t>
            </a:r>
          </a:p>
          <a:p>
            <a:r>
              <a:rPr lang="en-US" dirty="0" smtClean="0"/>
              <a:t>APA style</a:t>
            </a:r>
          </a:p>
          <a:p>
            <a:pPr lvl="1"/>
            <a:r>
              <a:rPr lang="en-US" dirty="0" smtClean="0"/>
              <a:t>Same sections of your paper</a:t>
            </a:r>
          </a:p>
          <a:p>
            <a:pPr lvl="1"/>
            <a:r>
              <a:rPr lang="en-US" dirty="0" smtClean="0"/>
              <a:t>Same formatting of stats</a:t>
            </a:r>
          </a:p>
          <a:p>
            <a:pPr lvl="1"/>
            <a:r>
              <a:rPr lang="en-US" dirty="0" smtClean="0"/>
              <a:t>Same reference/citation style</a:t>
            </a:r>
          </a:p>
          <a:p>
            <a:pPr lvl="1"/>
            <a:r>
              <a:rPr lang="en-US" dirty="0" smtClean="0"/>
              <a:t>Same graph/table formatting</a:t>
            </a:r>
          </a:p>
          <a:p>
            <a:r>
              <a:rPr lang="en-US" dirty="0" smtClean="0"/>
              <a:t>Bullet </a:t>
            </a:r>
            <a:r>
              <a:rPr lang="en-US" dirty="0" smtClean="0"/>
              <a:t>points ok</a:t>
            </a:r>
            <a:endParaRPr lang="en-US" dirty="0" smtClean="0"/>
          </a:p>
          <a:p>
            <a:r>
              <a:rPr lang="en-US" dirty="0" smtClean="0"/>
              <a:t>3-min “spiel”</a:t>
            </a:r>
          </a:p>
        </p:txBody>
      </p:sp>
    </p:spTree>
    <p:extLst>
      <p:ext uri="{BB962C8B-B14F-4D97-AF65-F5344CB8AC3E}">
        <p14:creationId xmlns:p14="http://schemas.microsoft.com/office/powerpoint/2010/main" val="2119953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 Presentation</a:t>
            </a:r>
            <a:endParaRPr lang="en-US" dirty="0"/>
          </a:p>
        </p:txBody>
      </p:sp>
      <p:sp>
        <p:nvSpPr>
          <p:cNvPr id="3" name="Content Placeholder 2"/>
          <p:cNvSpPr>
            <a:spLocks noGrp="1"/>
          </p:cNvSpPr>
          <p:nvPr>
            <p:ph idx="1"/>
          </p:nvPr>
        </p:nvSpPr>
        <p:spPr/>
        <p:txBody>
          <a:bodyPr/>
          <a:lstStyle/>
          <a:p>
            <a:r>
              <a:rPr lang="en-US" dirty="0" smtClean="0"/>
              <a:t>Organization should be as visual as possible</a:t>
            </a:r>
          </a:p>
          <a:p>
            <a:pPr lvl="1"/>
            <a:r>
              <a:rPr lang="en-US" smtClean="0"/>
              <a:t>Include:</a:t>
            </a:r>
            <a:endParaRPr lang="en-US" dirty="0" smtClean="0"/>
          </a:p>
          <a:p>
            <a:pPr lvl="2"/>
            <a:r>
              <a:rPr lang="en-US" dirty="0" smtClean="0"/>
              <a:t> examples of stimuli</a:t>
            </a:r>
          </a:p>
          <a:p>
            <a:pPr lvl="2"/>
            <a:r>
              <a:rPr lang="en-US" dirty="0" smtClean="0"/>
              <a:t>Graphs</a:t>
            </a:r>
            <a:endParaRPr lang="en-US" dirty="0"/>
          </a:p>
          <a:p>
            <a:pPr lvl="2"/>
            <a:r>
              <a:rPr lang="en-US" dirty="0" smtClean="0"/>
              <a:t>Tables</a:t>
            </a:r>
          </a:p>
          <a:p>
            <a:pPr lvl="2"/>
            <a:r>
              <a:rPr lang="en-US" dirty="0" smtClean="0"/>
              <a:t>diagrams for the procedure</a:t>
            </a:r>
          </a:p>
        </p:txBody>
      </p:sp>
    </p:spTree>
    <p:extLst>
      <p:ext uri="{BB962C8B-B14F-4D97-AF65-F5344CB8AC3E}">
        <p14:creationId xmlns:p14="http://schemas.microsoft.com/office/powerpoint/2010/main" val="33902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 Presentation</a:t>
            </a:r>
            <a:endParaRPr lang="en-US" dirty="0"/>
          </a:p>
        </p:txBody>
      </p:sp>
      <p:sp>
        <p:nvSpPr>
          <p:cNvPr id="3" name="Content Placeholder 2"/>
          <p:cNvSpPr>
            <a:spLocks noGrp="1"/>
          </p:cNvSpPr>
          <p:nvPr>
            <p:ph idx="1"/>
          </p:nvPr>
        </p:nvSpPr>
        <p:spPr/>
        <p:txBody>
          <a:bodyPr>
            <a:normAutofit/>
          </a:bodyPr>
          <a:lstStyle/>
          <a:p>
            <a:r>
              <a:rPr lang="en-US" dirty="0" smtClean="0"/>
              <a:t>During the presentation at a conference, authors typically stand by the poster and give a little “run-down” for people who show interest</a:t>
            </a:r>
          </a:p>
          <a:p>
            <a:r>
              <a:rPr lang="en-US" dirty="0" smtClean="0"/>
              <a:t>Think through what you will say </a:t>
            </a:r>
            <a:r>
              <a:rPr lang="en-US" b="1" i="1" dirty="0" smtClean="0"/>
              <a:t>ahead of time</a:t>
            </a:r>
          </a:p>
          <a:p>
            <a:pPr lvl="1"/>
            <a:r>
              <a:rPr lang="en-US" dirty="0" smtClean="0"/>
              <a:t>Write it down</a:t>
            </a:r>
          </a:p>
        </p:txBody>
      </p:sp>
      <p:sp>
        <p:nvSpPr>
          <p:cNvPr id="4" name="Rectangle 3"/>
          <p:cNvSpPr/>
          <p:nvPr/>
        </p:nvSpPr>
        <p:spPr>
          <a:xfrm>
            <a:off x="914400" y="4876800"/>
            <a:ext cx="629191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Memorize first 1 min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17262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2"/>
            <a:ext cx="8229600" cy="4525963"/>
          </a:xfrm>
        </p:spPr>
        <p:txBody>
          <a:bodyPr/>
          <a:lstStyle/>
          <a:p>
            <a:r>
              <a:rPr lang="en-US" dirty="0" smtClean="0"/>
              <a:t>Dress professionally</a:t>
            </a:r>
          </a:p>
          <a:p>
            <a:pPr lvl="1"/>
            <a:r>
              <a:rPr lang="en-US" dirty="0" smtClean="0"/>
              <a:t>Examples: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22133"/>
            <a:ext cx="75057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959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t>Examples</a:t>
            </a:r>
            <a:endParaRPr lang="en-US" dirty="0"/>
          </a:p>
        </p:txBody>
      </p:sp>
    </p:spTree>
    <p:extLst>
      <p:ext uri="{BB962C8B-B14F-4D97-AF65-F5344CB8AC3E}">
        <p14:creationId xmlns:p14="http://schemas.microsoft.com/office/powerpoint/2010/main" val="798868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2456</Words>
  <Application>Microsoft Office PowerPoint</Application>
  <PresentationFormat>On-screen Show (4:3)</PresentationFormat>
  <Paragraphs>195</Paragraphs>
  <Slides>16</Slides>
  <Notes>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Academic Posters</vt:lpstr>
      <vt:lpstr>PowerPoint Presentation</vt:lpstr>
      <vt:lpstr>Present at a conference!</vt:lpstr>
      <vt:lpstr>PowerPoint Presentation</vt:lpstr>
      <vt:lpstr>Poster Presentation</vt:lpstr>
      <vt:lpstr>Poster Presentation</vt:lpstr>
      <vt:lpstr>Poster Presentation</vt:lpstr>
      <vt:lpstr>PowerPoint Presentation</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Lutheran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Posters</dc:title>
  <dc:creator>Sell, Andrea</dc:creator>
  <cp:lastModifiedBy>Sell, Andrea</cp:lastModifiedBy>
  <cp:revision>5</cp:revision>
  <dcterms:created xsi:type="dcterms:W3CDTF">2015-12-08T19:54:30Z</dcterms:created>
  <dcterms:modified xsi:type="dcterms:W3CDTF">2017-09-12T20:04:52Z</dcterms:modified>
</cp:coreProperties>
</file>