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19202400"/>
  <p:notesSz cx="7004050" cy="9290050"/>
  <p:defaultTextStyle>
    <a:defPPr>
      <a:defRPr lang="en-US"/>
    </a:defPPr>
    <a:lvl1pPr marL="0" algn="l" defTabSz="1998135" rtl="0" eaLnBrk="1" latinLnBrk="0" hangingPunct="1">
      <a:defRPr sz="3900" kern="1200">
        <a:solidFill>
          <a:schemeClr val="tx1"/>
        </a:solidFill>
        <a:latin typeface="+mn-lt"/>
        <a:ea typeface="+mn-ea"/>
        <a:cs typeface="+mn-cs"/>
      </a:defRPr>
    </a:lvl1pPr>
    <a:lvl2pPr marL="999068" algn="l" defTabSz="1998135" rtl="0" eaLnBrk="1" latinLnBrk="0" hangingPunct="1">
      <a:defRPr sz="3900" kern="1200">
        <a:solidFill>
          <a:schemeClr val="tx1"/>
        </a:solidFill>
        <a:latin typeface="+mn-lt"/>
        <a:ea typeface="+mn-ea"/>
        <a:cs typeface="+mn-cs"/>
      </a:defRPr>
    </a:lvl2pPr>
    <a:lvl3pPr marL="1998135" algn="l" defTabSz="1998135" rtl="0" eaLnBrk="1" latinLnBrk="0" hangingPunct="1">
      <a:defRPr sz="3900" kern="1200">
        <a:solidFill>
          <a:schemeClr val="tx1"/>
        </a:solidFill>
        <a:latin typeface="+mn-lt"/>
        <a:ea typeface="+mn-ea"/>
        <a:cs typeface="+mn-cs"/>
      </a:defRPr>
    </a:lvl3pPr>
    <a:lvl4pPr marL="2997204" algn="l" defTabSz="1998135" rtl="0" eaLnBrk="1" latinLnBrk="0" hangingPunct="1">
      <a:defRPr sz="3900" kern="1200">
        <a:solidFill>
          <a:schemeClr val="tx1"/>
        </a:solidFill>
        <a:latin typeface="+mn-lt"/>
        <a:ea typeface="+mn-ea"/>
        <a:cs typeface="+mn-cs"/>
      </a:defRPr>
    </a:lvl4pPr>
    <a:lvl5pPr marL="3996272" algn="l" defTabSz="1998135" rtl="0" eaLnBrk="1" latinLnBrk="0" hangingPunct="1">
      <a:defRPr sz="3900" kern="1200">
        <a:solidFill>
          <a:schemeClr val="tx1"/>
        </a:solidFill>
        <a:latin typeface="+mn-lt"/>
        <a:ea typeface="+mn-ea"/>
        <a:cs typeface="+mn-cs"/>
      </a:defRPr>
    </a:lvl5pPr>
    <a:lvl6pPr marL="4995339" algn="l" defTabSz="1998135" rtl="0" eaLnBrk="1" latinLnBrk="0" hangingPunct="1">
      <a:defRPr sz="3900" kern="1200">
        <a:solidFill>
          <a:schemeClr val="tx1"/>
        </a:solidFill>
        <a:latin typeface="+mn-lt"/>
        <a:ea typeface="+mn-ea"/>
        <a:cs typeface="+mn-cs"/>
      </a:defRPr>
    </a:lvl6pPr>
    <a:lvl7pPr marL="5994406" algn="l" defTabSz="1998135" rtl="0" eaLnBrk="1" latinLnBrk="0" hangingPunct="1">
      <a:defRPr sz="3900" kern="1200">
        <a:solidFill>
          <a:schemeClr val="tx1"/>
        </a:solidFill>
        <a:latin typeface="+mn-lt"/>
        <a:ea typeface="+mn-ea"/>
        <a:cs typeface="+mn-cs"/>
      </a:defRPr>
    </a:lvl7pPr>
    <a:lvl8pPr marL="6993475" algn="l" defTabSz="1998135" rtl="0" eaLnBrk="1" latinLnBrk="0" hangingPunct="1">
      <a:defRPr sz="3900" kern="1200">
        <a:solidFill>
          <a:schemeClr val="tx1"/>
        </a:solidFill>
        <a:latin typeface="+mn-lt"/>
        <a:ea typeface="+mn-ea"/>
        <a:cs typeface="+mn-cs"/>
      </a:defRPr>
    </a:lvl8pPr>
    <a:lvl9pPr marL="7992543" algn="l" defTabSz="1998135"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10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vankeersbilck@gmail.com" initials="l" lastIdx="1" clrIdx="0">
    <p:extLst>
      <p:ext uri="{19B8F6BF-5375-455C-9EA6-DF929625EA0E}">
        <p15:presenceInfo xmlns:p15="http://schemas.microsoft.com/office/powerpoint/2012/main" userId="8d40e29f6c8f14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FC5C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74" autoAdjust="0"/>
    <p:restoredTop sz="94629" autoAdjust="0"/>
  </p:normalViewPr>
  <p:slideViewPr>
    <p:cSldViewPr>
      <p:cViewPr varScale="1">
        <p:scale>
          <a:sx n="24" d="100"/>
          <a:sy n="24" d="100"/>
        </p:scale>
        <p:origin x="1460" y="76"/>
      </p:cViewPr>
      <p:guideLst>
        <p:guide orient="horz" pos="1584"/>
        <p:guide pos="1099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0"/>
            <a:ext cx="27432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sp>
        <p:nvSpPr>
          <p:cNvPr id="18" name="Rectangle 17"/>
          <p:cNvSpPr/>
          <p:nvPr userDrawn="1"/>
        </p:nvSpPr>
        <p:spPr>
          <a:xfrm>
            <a:off x="-36095" y="18135599"/>
            <a:ext cx="27432000" cy="1102895"/>
          </a:xfrm>
          <a:prstGeom prst="rect">
            <a:avLst/>
          </a:prstGeom>
          <a:solidFill>
            <a:srgbClr val="BFC5C9"/>
          </a:solidFill>
          <a:ln>
            <a:noFill/>
          </a:ln>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endParaRPr lang="en-US" dirty="0"/>
          </a:p>
        </p:txBody>
      </p:sp>
      <p:pic>
        <p:nvPicPr>
          <p:cNvPr id="6" name="Picture 16" descr="PosterTemplateCopyright"/>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43002" y="19002376"/>
            <a:ext cx="1641843" cy="12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nstructions"/>
          <p:cNvSpPr/>
          <p:nvPr userDrawn="1"/>
        </p:nvSpPr>
        <p:spPr>
          <a:xfrm>
            <a:off x="-6572250" y="0"/>
            <a:ext cx="6000750" cy="1920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070" tIns="104070" rIns="104070" bIns="10407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093"/>
              </a:spcAft>
            </a:pPr>
            <a:r>
              <a:rPr lang="en-US" sz="4000" dirty="0">
                <a:solidFill>
                  <a:srgbClr val="7F7F7F"/>
                </a:solidFill>
                <a:latin typeface="Calibri" pitchFamily="34" charset="0"/>
                <a:cs typeface="Calibri" panose="020F0502020204030204" pitchFamily="34" charset="0"/>
              </a:rPr>
              <a:t>Poster Print Size:</a:t>
            </a:r>
            <a:endParaRPr sz="4000" dirty="0">
              <a:solidFill>
                <a:srgbClr val="7F7F7F"/>
              </a:solidFill>
              <a:latin typeface="Calibri" pitchFamily="34" charset="0"/>
              <a:cs typeface="Calibri" panose="020F0502020204030204" pitchFamily="34" charset="0"/>
            </a:endParaRPr>
          </a:p>
          <a:p>
            <a:pPr lvl="0">
              <a:spcBef>
                <a:spcPts val="0"/>
              </a:spcBef>
              <a:spcAft>
                <a:spcPts val="1093"/>
              </a:spcAft>
            </a:pPr>
            <a:r>
              <a:rPr lang="en-US" sz="2800" dirty="0">
                <a:solidFill>
                  <a:srgbClr val="7F7F7F"/>
                </a:solidFill>
                <a:latin typeface="Calibri" pitchFamily="34" charset="0"/>
                <a:cs typeface="Calibri" panose="020F0502020204030204" pitchFamily="34" charset="0"/>
              </a:rPr>
              <a:t>This poster template is 21” high by 30” wide and is printed</a:t>
            </a:r>
            <a:r>
              <a:rPr lang="en-US" sz="2800" baseline="0" dirty="0">
                <a:solidFill>
                  <a:srgbClr val="7F7F7F"/>
                </a:solidFill>
                <a:latin typeface="Calibri" pitchFamily="34" charset="0"/>
                <a:cs typeface="Calibri" panose="020F0502020204030204" pitchFamily="34" charset="0"/>
              </a:rPr>
              <a:t> at 200% for a 42” high by 60” wide poster</a:t>
            </a:r>
            <a:r>
              <a:rPr lang="en-US" sz="2800" dirty="0">
                <a:solidFill>
                  <a:srgbClr val="7F7F7F"/>
                </a:solidFill>
                <a:latin typeface="Calibri" pitchFamily="34" charset="0"/>
                <a:cs typeface="Calibri" panose="020F0502020204030204" pitchFamily="34" charset="0"/>
              </a:rPr>
              <a:t>. It can be used to print any poster with a 7:10 aspect ratio.</a:t>
            </a:r>
          </a:p>
          <a:p>
            <a:pPr lvl="0">
              <a:spcBef>
                <a:spcPts val="0"/>
              </a:spcBef>
              <a:spcAft>
                <a:spcPts val="1093"/>
              </a:spcAft>
            </a:pPr>
            <a:r>
              <a:rPr lang="en-US" sz="4000" dirty="0">
                <a:solidFill>
                  <a:srgbClr val="7F7F7F"/>
                </a:solidFill>
                <a:latin typeface="Calibri" pitchFamily="34" charset="0"/>
                <a:cs typeface="Calibri" panose="020F0502020204030204" pitchFamily="34" charset="0"/>
              </a:rPr>
              <a:t>Placeholders</a:t>
            </a:r>
            <a:r>
              <a:rPr sz="4000" dirty="0">
                <a:solidFill>
                  <a:srgbClr val="7F7F7F"/>
                </a:solidFill>
                <a:latin typeface="Calibri" pitchFamily="34" charset="0"/>
                <a:cs typeface="Calibri" panose="020F0502020204030204" pitchFamily="34" charset="0"/>
              </a:rPr>
              <a:t>:</a:t>
            </a:r>
          </a:p>
          <a:p>
            <a:pPr lvl="0">
              <a:spcBef>
                <a:spcPts val="0"/>
              </a:spcBef>
              <a:spcAft>
                <a:spcPts val="1093"/>
              </a:spcAft>
            </a:pPr>
            <a:r>
              <a:rPr sz="2800" dirty="0">
                <a:solidFill>
                  <a:srgbClr val="7F7F7F"/>
                </a:solidFill>
                <a:latin typeface="Calibri" pitchFamily="34" charset="0"/>
                <a:cs typeface="Calibri" panose="020F0502020204030204" pitchFamily="34" charset="0"/>
              </a:rPr>
              <a:t>The </a:t>
            </a:r>
            <a:r>
              <a:rPr lang="en-US" sz="2800" dirty="0">
                <a:solidFill>
                  <a:srgbClr val="7F7F7F"/>
                </a:solidFill>
                <a:latin typeface="Calibri" pitchFamily="34" charset="0"/>
                <a:cs typeface="Calibri" panose="020F0502020204030204" pitchFamily="34" charset="0"/>
              </a:rPr>
              <a:t>various elements included</a:t>
            </a:r>
            <a:r>
              <a:rPr sz="2800" dirty="0">
                <a:solidFill>
                  <a:srgbClr val="7F7F7F"/>
                </a:solidFill>
                <a:latin typeface="Calibri" pitchFamily="34" charset="0"/>
                <a:cs typeface="Calibri" panose="020F0502020204030204" pitchFamily="34" charset="0"/>
              </a:rPr>
              <a:t> in this </a:t>
            </a:r>
            <a:r>
              <a:rPr lang="en-US" sz="2800" dirty="0">
                <a:solidFill>
                  <a:srgbClr val="7F7F7F"/>
                </a:solidFill>
                <a:latin typeface="Calibri" pitchFamily="34" charset="0"/>
                <a:cs typeface="Calibri" panose="020F0502020204030204" pitchFamily="34" charset="0"/>
              </a:rPr>
              <a:t>poster are ones</a:t>
            </a:r>
            <a:r>
              <a:rPr lang="en-US" sz="2800" baseline="0" dirty="0">
                <a:solidFill>
                  <a:srgbClr val="7F7F7F"/>
                </a:solidFill>
                <a:latin typeface="Calibri" pitchFamily="34" charset="0"/>
                <a:cs typeface="Calibri" panose="020F0502020204030204" pitchFamily="34" charset="0"/>
              </a:rPr>
              <a:t> we often see in medical, research, and scientific posters.</a:t>
            </a:r>
            <a:r>
              <a:rPr sz="2800" dirty="0">
                <a:solidFill>
                  <a:srgbClr val="7F7F7F"/>
                </a:solidFill>
                <a:latin typeface="Calibri" pitchFamily="34" charset="0"/>
                <a:cs typeface="Calibri" panose="020F0502020204030204" pitchFamily="34" charset="0"/>
              </a:rPr>
              <a:t> </a:t>
            </a:r>
            <a:r>
              <a:rPr lang="en-US" sz="2800" dirty="0">
                <a:solidFill>
                  <a:srgbClr val="7F7F7F"/>
                </a:solidFill>
                <a:latin typeface="Calibri" pitchFamily="34" charset="0"/>
                <a:cs typeface="Calibri" panose="020F0502020204030204" pitchFamily="34" charset="0"/>
              </a:rPr>
              <a:t>Feel</a:t>
            </a:r>
            <a:r>
              <a:rPr lang="en-US" sz="28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093"/>
              </a:spcAft>
            </a:pPr>
            <a:r>
              <a:rPr lang="en-US" sz="4000" dirty="0">
                <a:solidFill>
                  <a:srgbClr val="7F7F7F"/>
                </a:solidFill>
                <a:latin typeface="Calibri" pitchFamily="34" charset="0"/>
                <a:cs typeface="Calibri" panose="020F0502020204030204" pitchFamily="34" charset="0"/>
              </a:rPr>
              <a:t>Image</a:t>
            </a:r>
            <a:r>
              <a:rPr lang="en-US" sz="4000" baseline="0" dirty="0">
                <a:solidFill>
                  <a:srgbClr val="7F7F7F"/>
                </a:solidFill>
                <a:latin typeface="Calibri" pitchFamily="34" charset="0"/>
                <a:cs typeface="Calibri" panose="020F0502020204030204" pitchFamily="34" charset="0"/>
              </a:rPr>
              <a:t> Quality</a:t>
            </a:r>
            <a:r>
              <a:rPr lang="en-US" sz="4000" dirty="0">
                <a:solidFill>
                  <a:srgbClr val="7F7F7F"/>
                </a:solidFill>
                <a:latin typeface="Calibri" pitchFamily="34" charset="0"/>
                <a:cs typeface="Calibri" panose="020F0502020204030204" pitchFamily="34" charset="0"/>
              </a:rPr>
              <a:t>:</a:t>
            </a:r>
          </a:p>
          <a:p>
            <a:pPr lvl="0">
              <a:spcBef>
                <a:spcPts val="0"/>
              </a:spcBef>
              <a:spcAft>
                <a:spcPts val="1093"/>
              </a:spcAft>
            </a:pPr>
            <a:r>
              <a:rPr lang="en-US" sz="2800" dirty="0">
                <a:solidFill>
                  <a:srgbClr val="7F7F7F"/>
                </a:solidFill>
                <a:latin typeface="Calibri" pitchFamily="34" charset="0"/>
                <a:cs typeface="Calibri" panose="020F0502020204030204" pitchFamily="34" charset="0"/>
              </a:rPr>
              <a:t>You can place digital photos or logo art in your poster file by selecting the </a:t>
            </a:r>
            <a:r>
              <a:rPr lang="en-US" sz="2800" b="1" dirty="0">
                <a:solidFill>
                  <a:srgbClr val="7F7F7F"/>
                </a:solidFill>
                <a:latin typeface="Calibri" pitchFamily="34" charset="0"/>
                <a:cs typeface="Calibri" panose="020F0502020204030204" pitchFamily="34" charset="0"/>
              </a:rPr>
              <a:t>Insert, Picture</a:t>
            </a:r>
            <a:r>
              <a:rPr lang="en-US" sz="28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2800" b="1" dirty="0">
                <a:solidFill>
                  <a:srgbClr val="7F7F7F"/>
                </a:solidFill>
                <a:latin typeface="Calibri" pitchFamily="34" charset="0"/>
                <a:cs typeface="Calibri" panose="020F0502020204030204" pitchFamily="34" charset="0"/>
              </a:rPr>
              <a:t>150-200 pixels per inch in their final printed size</a:t>
            </a:r>
            <a:r>
              <a:rPr lang="en-US" sz="2800" dirty="0">
                <a:solidFill>
                  <a:srgbClr val="7F7F7F"/>
                </a:solidFill>
                <a:latin typeface="Calibri" pitchFamily="34" charset="0"/>
                <a:cs typeface="Calibri" panose="020F0502020204030204" pitchFamily="34" charset="0"/>
              </a:rPr>
              <a:t>. For instance, a 1600 x 1200 pixel</a:t>
            </a:r>
            <a:r>
              <a:rPr lang="en-US" sz="2800" baseline="0" dirty="0">
                <a:solidFill>
                  <a:srgbClr val="7F7F7F"/>
                </a:solidFill>
                <a:latin typeface="Calibri" pitchFamily="34" charset="0"/>
                <a:cs typeface="Calibri" panose="020F0502020204030204" pitchFamily="34" charset="0"/>
              </a:rPr>
              <a:t> photo will usually look fine up to </a:t>
            </a:r>
            <a:r>
              <a:rPr lang="en-US" sz="2800" dirty="0">
                <a:solidFill>
                  <a:srgbClr val="7F7F7F"/>
                </a:solidFill>
                <a:latin typeface="Calibri" pitchFamily="34" charset="0"/>
                <a:cs typeface="Calibri" panose="020F0502020204030204" pitchFamily="34" charset="0"/>
              </a:rPr>
              <a:t>8“-10” wide on your printed poster.</a:t>
            </a:r>
          </a:p>
          <a:p>
            <a:pPr lvl="0">
              <a:spcBef>
                <a:spcPts val="0"/>
              </a:spcBef>
              <a:spcAft>
                <a:spcPts val="1093"/>
              </a:spcAft>
            </a:pPr>
            <a:r>
              <a:rPr lang="en-US" sz="28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093"/>
              </a:spcAft>
            </a:pPr>
            <a:r>
              <a:rPr lang="en-US" sz="28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093"/>
              </a:spcAft>
            </a:pPr>
            <a:br>
              <a:rPr lang="en-US" sz="2000" dirty="0">
                <a:solidFill>
                  <a:srgbClr val="7F7F7F"/>
                </a:solidFill>
                <a:latin typeface="Calibri" pitchFamily="34" charset="0"/>
                <a:cs typeface="Calibri" panose="020F0502020204030204" pitchFamily="34" charset="0"/>
              </a:rPr>
            </a:br>
            <a:r>
              <a:rPr lang="en-US" sz="20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28003500" y="0"/>
            <a:ext cx="6000750" cy="19202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093"/>
                </a:spcAft>
              </a:pPr>
              <a:r>
                <a:rPr lang="en-US" sz="4000" dirty="0">
                  <a:solidFill>
                    <a:schemeClr val="bg1">
                      <a:lumMod val="50000"/>
                    </a:schemeClr>
                  </a:solidFill>
                  <a:latin typeface="Calibri" pitchFamily="34" charset="0"/>
                  <a:cs typeface="Calibri" panose="020F0502020204030204" pitchFamily="34" charset="0"/>
                </a:rPr>
                <a:t>Change</a:t>
              </a:r>
              <a:r>
                <a:rPr lang="en-US" sz="4000" baseline="0" dirty="0">
                  <a:solidFill>
                    <a:schemeClr val="bg1">
                      <a:lumMod val="50000"/>
                    </a:schemeClr>
                  </a:solidFill>
                  <a:latin typeface="Calibri" pitchFamily="34" charset="0"/>
                  <a:cs typeface="Calibri" panose="020F0502020204030204" pitchFamily="34" charset="0"/>
                </a:rPr>
                <a:t> Color Theme</a:t>
              </a:r>
              <a:r>
                <a:rPr lang="en-US" sz="4000" dirty="0">
                  <a:solidFill>
                    <a:schemeClr val="bg1">
                      <a:lumMod val="50000"/>
                    </a:schemeClr>
                  </a:solidFill>
                  <a:latin typeface="Calibri" pitchFamily="34" charset="0"/>
                  <a:cs typeface="Calibri" panose="020F0502020204030204" pitchFamily="34" charset="0"/>
                </a:rPr>
                <a:t>:</a:t>
              </a:r>
              <a:endParaRPr sz="400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r>
                <a:rPr lang="en-US" sz="28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28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093"/>
                </a:spcAft>
              </a:pPr>
              <a:r>
                <a:rPr lang="en-US" sz="2800" baseline="0" dirty="0">
                  <a:solidFill>
                    <a:schemeClr val="bg1">
                      <a:lumMod val="50000"/>
                    </a:schemeClr>
                  </a:solidFill>
                  <a:latin typeface="Calibri" pitchFamily="34" charset="0"/>
                  <a:cs typeface="Calibri" panose="020F0502020204030204" pitchFamily="34" charset="0"/>
                </a:rPr>
                <a:t>To change the color theme, select the </a:t>
              </a:r>
              <a:r>
                <a:rPr lang="en-US" sz="2800" b="1" baseline="0" dirty="0">
                  <a:solidFill>
                    <a:schemeClr val="bg1">
                      <a:lumMod val="50000"/>
                    </a:schemeClr>
                  </a:solidFill>
                  <a:latin typeface="Calibri" pitchFamily="34" charset="0"/>
                  <a:cs typeface="Calibri" panose="020F0502020204030204" pitchFamily="34" charset="0"/>
                </a:rPr>
                <a:t>Design</a:t>
              </a:r>
              <a:r>
                <a:rPr lang="en-US" sz="2800" baseline="0" dirty="0">
                  <a:solidFill>
                    <a:schemeClr val="bg1">
                      <a:lumMod val="50000"/>
                    </a:schemeClr>
                  </a:solidFill>
                  <a:latin typeface="Calibri" pitchFamily="34" charset="0"/>
                  <a:cs typeface="Calibri" panose="020F0502020204030204" pitchFamily="34" charset="0"/>
                </a:rPr>
                <a:t> tab, then select the </a:t>
              </a:r>
              <a:r>
                <a:rPr lang="en-US" sz="2800" b="1" baseline="0" dirty="0">
                  <a:solidFill>
                    <a:schemeClr val="bg1">
                      <a:lumMod val="50000"/>
                    </a:schemeClr>
                  </a:solidFill>
                  <a:latin typeface="Calibri" pitchFamily="34" charset="0"/>
                  <a:cs typeface="Calibri" panose="020F0502020204030204" pitchFamily="34" charset="0"/>
                </a:rPr>
                <a:t>Colors</a:t>
              </a:r>
              <a:r>
                <a:rPr lang="en-US" sz="28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endParaRPr lang="en-US" sz="2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093"/>
                </a:spcAft>
              </a:pPr>
              <a:r>
                <a:rPr lang="en-US" sz="28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093"/>
                </a:spcAft>
              </a:pPr>
              <a:r>
                <a:rPr lang="en-US" sz="40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093"/>
                </a:spcAft>
              </a:pPr>
              <a:r>
                <a:rPr lang="en-US" sz="2800" dirty="0">
                  <a:solidFill>
                    <a:schemeClr val="bg1">
                      <a:lumMod val="50000"/>
                    </a:schemeClr>
                  </a:solidFill>
                  <a:latin typeface="Calibri" pitchFamily="34" charset="0"/>
                  <a:cs typeface="Calibri" panose="020F0502020204030204" pitchFamily="34" charset="0"/>
                </a:rPr>
                <a:t>Once your poster file is ready, visit</a:t>
              </a:r>
              <a:r>
                <a:rPr lang="en-US" sz="2800" baseline="0" dirty="0">
                  <a:solidFill>
                    <a:schemeClr val="bg1">
                      <a:lumMod val="50000"/>
                    </a:schemeClr>
                  </a:solidFill>
                  <a:latin typeface="Calibri" pitchFamily="34" charset="0"/>
                  <a:cs typeface="Calibri" panose="020F0502020204030204" pitchFamily="34" charset="0"/>
                </a:rPr>
                <a:t> </a:t>
              </a:r>
              <a:r>
                <a:rPr lang="en-US" sz="2800" b="1" baseline="0" dirty="0">
                  <a:solidFill>
                    <a:schemeClr val="bg1">
                      <a:lumMod val="50000"/>
                    </a:schemeClr>
                  </a:solidFill>
                  <a:latin typeface="Calibri" pitchFamily="34" charset="0"/>
                  <a:cs typeface="Calibri" panose="020F0502020204030204" pitchFamily="34" charset="0"/>
                </a:rPr>
                <a:t>www.genigraphics.com</a:t>
              </a:r>
              <a:r>
                <a:rPr lang="en-US" sz="28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093"/>
                </a:spcAft>
              </a:pPr>
              <a:r>
                <a:rPr lang="en-US" sz="28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28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2800" baseline="0" dirty="0">
                  <a:solidFill>
                    <a:schemeClr val="bg1">
                      <a:lumMod val="50000"/>
                    </a:schemeClr>
                  </a:solidFill>
                  <a:latin typeface="Calibri" pitchFamily="34" charset="0"/>
                  <a:cs typeface="Calibri" panose="020F0502020204030204" pitchFamily="34" charset="0"/>
                </a:rPr>
                <a:t>US and Canada:  1-800-790-4001</a:t>
              </a:r>
              <a:br>
                <a:rPr lang="en-US" sz="2800" baseline="0" dirty="0">
                  <a:solidFill>
                    <a:schemeClr val="bg1">
                      <a:lumMod val="50000"/>
                    </a:schemeClr>
                  </a:solidFill>
                  <a:latin typeface="Calibri" pitchFamily="34" charset="0"/>
                  <a:cs typeface="Calibri" panose="020F0502020204030204" pitchFamily="34" charset="0"/>
                </a:rPr>
              </a:br>
              <a:r>
                <a:rPr lang="en-US" sz="28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2000" dirty="0">
                  <a:solidFill>
                    <a:schemeClr val="bg1">
                      <a:lumMod val="50000"/>
                    </a:schemeClr>
                  </a:solidFill>
                  <a:latin typeface="Calibri" pitchFamily="34" charset="0"/>
                  <a:cs typeface="Calibri" panose="020F0502020204030204" pitchFamily="34" charset="0"/>
                </a:rPr>
              </a:br>
              <a:r>
                <a:rPr lang="en-US" sz="20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spTree>
    <p:extLst>
      <p:ext uri="{BB962C8B-B14F-4D97-AF65-F5344CB8AC3E}">
        <p14:creationId xmlns:p14="http://schemas.microsoft.com/office/powerpoint/2010/main" val="38129448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68986"/>
            <a:ext cx="24688800" cy="3200400"/>
          </a:xfrm>
          <a:prstGeom prst="rect">
            <a:avLst/>
          </a:prstGeom>
        </p:spPr>
        <p:txBody>
          <a:bodyPr vert="horz" lIns="199814" tIns="99907" rIns="199814" bIns="99907" rtlCol="0" anchor="ctr">
            <a:normAutofit/>
          </a:bodyPr>
          <a:lstStyle/>
          <a:p>
            <a:r>
              <a:rPr lang="en-US" dirty="0"/>
              <a:t>Click to edit Master title style</a:t>
            </a:r>
          </a:p>
        </p:txBody>
      </p:sp>
      <p:sp>
        <p:nvSpPr>
          <p:cNvPr id="3" name="Text Placeholder 2"/>
          <p:cNvSpPr>
            <a:spLocks noGrp="1"/>
          </p:cNvSpPr>
          <p:nvPr>
            <p:ph type="body" idx="1"/>
          </p:nvPr>
        </p:nvSpPr>
        <p:spPr>
          <a:xfrm>
            <a:off x="1371600" y="4480562"/>
            <a:ext cx="24688800" cy="12672697"/>
          </a:xfrm>
          <a:prstGeom prst="rect">
            <a:avLst/>
          </a:prstGeom>
        </p:spPr>
        <p:txBody>
          <a:bodyPr vert="horz" lIns="199814" tIns="99907" rIns="199814" bIns="9990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71600" y="17797782"/>
            <a:ext cx="6400800" cy="1022350"/>
          </a:xfrm>
          <a:prstGeom prst="rect">
            <a:avLst/>
          </a:prstGeom>
        </p:spPr>
        <p:txBody>
          <a:bodyPr vert="horz" lIns="199814" tIns="99907" rIns="199814" bIns="99907" rtlCol="0" anchor="ctr"/>
          <a:lstStyle>
            <a:lvl1pPr algn="l">
              <a:defRPr sz="2700">
                <a:solidFill>
                  <a:schemeClr val="tx1">
                    <a:tint val="75000"/>
                  </a:schemeClr>
                </a:solidFill>
              </a:defRPr>
            </a:lvl1pPr>
          </a:lstStyle>
          <a:p>
            <a:fld id="{985D6BDF-9D0E-4E2B-85B8-D8F4790360C9}" type="datetimeFigureOut">
              <a:rPr lang="en-US" smtClean="0"/>
              <a:t>10/23/2020</a:t>
            </a:fld>
            <a:endParaRPr lang="en-US" dirty="0"/>
          </a:p>
        </p:txBody>
      </p:sp>
      <p:sp>
        <p:nvSpPr>
          <p:cNvPr id="5" name="Footer Placeholder 4"/>
          <p:cNvSpPr>
            <a:spLocks noGrp="1"/>
          </p:cNvSpPr>
          <p:nvPr>
            <p:ph type="ftr" sz="quarter" idx="3"/>
          </p:nvPr>
        </p:nvSpPr>
        <p:spPr>
          <a:xfrm>
            <a:off x="9372600" y="17797782"/>
            <a:ext cx="8686800" cy="1022350"/>
          </a:xfrm>
          <a:prstGeom prst="rect">
            <a:avLst/>
          </a:prstGeom>
        </p:spPr>
        <p:txBody>
          <a:bodyPr vert="horz" lIns="199814" tIns="99907" rIns="199814" bIns="99907" rtlCol="0" anchor="ctr"/>
          <a:lstStyle>
            <a:lvl1pPr algn="ctr">
              <a:defRPr sz="2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659600" y="17797782"/>
            <a:ext cx="6400800" cy="1022350"/>
          </a:xfrm>
          <a:prstGeom prst="rect">
            <a:avLst/>
          </a:prstGeom>
        </p:spPr>
        <p:txBody>
          <a:bodyPr vert="horz" lIns="199814" tIns="99907" rIns="199814" bIns="99907" rtlCol="0" anchor="ctr"/>
          <a:lstStyle>
            <a:lvl1pPr algn="r">
              <a:defRPr sz="27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998135" rtl="0" eaLnBrk="1" latinLnBrk="0" hangingPunct="1">
        <a:spcBef>
          <a:spcPct val="0"/>
        </a:spcBef>
        <a:buNone/>
        <a:defRPr sz="3600" kern="1200">
          <a:solidFill>
            <a:schemeClr val="tx1"/>
          </a:solidFill>
          <a:latin typeface="+mj-lt"/>
          <a:ea typeface="+mj-ea"/>
          <a:cs typeface="+mj-cs"/>
        </a:defRPr>
      </a:lvl1pPr>
    </p:titleStyle>
    <p:bodyStyle>
      <a:lvl1pPr marL="208139"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416278"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24418"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832556"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040696" indent="-208139" algn="l" defTabSz="199813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5494873"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6pPr>
      <a:lvl7pPr marL="6493941"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7pPr>
      <a:lvl8pPr marL="7493009"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8pPr>
      <a:lvl9pPr marL="8492076" indent="-499534" algn="l" defTabSz="1998135" rtl="0" eaLnBrk="1" latinLnBrk="0" hangingPunct="1">
        <a:spcBef>
          <a:spcPct val="20000"/>
        </a:spcBef>
        <a:buFont typeface="Arial" pitchFamily="34" charset="0"/>
        <a:buChar char="•"/>
        <a:defRPr sz="4400" kern="1200">
          <a:solidFill>
            <a:schemeClr val="tx1"/>
          </a:solidFill>
          <a:latin typeface="+mn-lt"/>
          <a:ea typeface="+mn-ea"/>
          <a:cs typeface="+mn-cs"/>
        </a:defRPr>
      </a:lvl9pPr>
    </p:bodyStyle>
    <p:otherStyle>
      <a:defPPr>
        <a:defRPr lang="en-US"/>
      </a:defPPr>
      <a:lvl1pPr marL="0" algn="l" defTabSz="1998135" rtl="0" eaLnBrk="1" latinLnBrk="0" hangingPunct="1">
        <a:defRPr sz="3900" kern="1200">
          <a:solidFill>
            <a:schemeClr val="tx1"/>
          </a:solidFill>
          <a:latin typeface="+mn-lt"/>
          <a:ea typeface="+mn-ea"/>
          <a:cs typeface="+mn-cs"/>
        </a:defRPr>
      </a:lvl1pPr>
      <a:lvl2pPr marL="999068" algn="l" defTabSz="1998135" rtl="0" eaLnBrk="1" latinLnBrk="0" hangingPunct="1">
        <a:defRPr sz="3900" kern="1200">
          <a:solidFill>
            <a:schemeClr val="tx1"/>
          </a:solidFill>
          <a:latin typeface="+mn-lt"/>
          <a:ea typeface="+mn-ea"/>
          <a:cs typeface="+mn-cs"/>
        </a:defRPr>
      </a:lvl2pPr>
      <a:lvl3pPr marL="1998135" algn="l" defTabSz="1998135" rtl="0" eaLnBrk="1" latinLnBrk="0" hangingPunct="1">
        <a:defRPr sz="3900" kern="1200">
          <a:solidFill>
            <a:schemeClr val="tx1"/>
          </a:solidFill>
          <a:latin typeface="+mn-lt"/>
          <a:ea typeface="+mn-ea"/>
          <a:cs typeface="+mn-cs"/>
        </a:defRPr>
      </a:lvl3pPr>
      <a:lvl4pPr marL="2997204" algn="l" defTabSz="1998135" rtl="0" eaLnBrk="1" latinLnBrk="0" hangingPunct="1">
        <a:defRPr sz="3900" kern="1200">
          <a:solidFill>
            <a:schemeClr val="tx1"/>
          </a:solidFill>
          <a:latin typeface="+mn-lt"/>
          <a:ea typeface="+mn-ea"/>
          <a:cs typeface="+mn-cs"/>
        </a:defRPr>
      </a:lvl4pPr>
      <a:lvl5pPr marL="3996272" algn="l" defTabSz="1998135" rtl="0" eaLnBrk="1" latinLnBrk="0" hangingPunct="1">
        <a:defRPr sz="3900" kern="1200">
          <a:solidFill>
            <a:schemeClr val="tx1"/>
          </a:solidFill>
          <a:latin typeface="+mn-lt"/>
          <a:ea typeface="+mn-ea"/>
          <a:cs typeface="+mn-cs"/>
        </a:defRPr>
      </a:lvl5pPr>
      <a:lvl6pPr marL="4995339" algn="l" defTabSz="1998135" rtl="0" eaLnBrk="1" latinLnBrk="0" hangingPunct="1">
        <a:defRPr sz="3900" kern="1200">
          <a:solidFill>
            <a:schemeClr val="tx1"/>
          </a:solidFill>
          <a:latin typeface="+mn-lt"/>
          <a:ea typeface="+mn-ea"/>
          <a:cs typeface="+mn-cs"/>
        </a:defRPr>
      </a:lvl6pPr>
      <a:lvl7pPr marL="5994406" algn="l" defTabSz="1998135" rtl="0" eaLnBrk="1" latinLnBrk="0" hangingPunct="1">
        <a:defRPr sz="3900" kern="1200">
          <a:solidFill>
            <a:schemeClr val="tx1"/>
          </a:solidFill>
          <a:latin typeface="+mn-lt"/>
          <a:ea typeface="+mn-ea"/>
          <a:cs typeface="+mn-cs"/>
        </a:defRPr>
      </a:lvl7pPr>
      <a:lvl8pPr marL="6993475" algn="l" defTabSz="1998135" rtl="0" eaLnBrk="1" latinLnBrk="0" hangingPunct="1">
        <a:defRPr sz="3900" kern="1200">
          <a:solidFill>
            <a:schemeClr val="tx1"/>
          </a:solidFill>
          <a:latin typeface="+mn-lt"/>
          <a:ea typeface="+mn-ea"/>
          <a:cs typeface="+mn-cs"/>
        </a:defRPr>
      </a:lvl8pPr>
      <a:lvl9pPr marL="7992543" algn="l" defTabSz="1998135"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6A78B63-DFE5-4C48-89EC-ED19F548FF2C}"/>
              </a:ext>
            </a:extLst>
          </p:cNvPr>
          <p:cNvPicPr>
            <a:picLocks noChangeAspect="1"/>
          </p:cNvPicPr>
          <p:nvPr/>
        </p:nvPicPr>
        <p:blipFill>
          <a:blip r:embed="rId2"/>
          <a:stretch>
            <a:fillRect/>
          </a:stretch>
        </p:blipFill>
        <p:spPr>
          <a:xfrm>
            <a:off x="10138410" y="8065014"/>
            <a:ext cx="7363483" cy="4523842"/>
          </a:xfrm>
          <a:prstGeom prst="rect">
            <a:avLst/>
          </a:prstGeom>
        </p:spPr>
      </p:pic>
      <p:pic>
        <p:nvPicPr>
          <p:cNvPr id="56" name="Picture 55">
            <a:extLst>
              <a:ext uri="{FF2B5EF4-FFF2-40B4-BE49-F238E27FC236}">
                <a16:creationId xmlns:a16="http://schemas.microsoft.com/office/drawing/2014/main" id="{6DFF0EEF-A661-41CD-BBEF-E7488EA3DA12}"/>
              </a:ext>
            </a:extLst>
          </p:cNvPr>
          <p:cNvPicPr>
            <a:picLocks noChangeAspect="1"/>
          </p:cNvPicPr>
          <p:nvPr/>
        </p:nvPicPr>
        <p:blipFill>
          <a:blip r:embed="rId3"/>
          <a:stretch>
            <a:fillRect/>
          </a:stretch>
        </p:blipFill>
        <p:spPr>
          <a:xfrm>
            <a:off x="18712623" y="2771246"/>
            <a:ext cx="7442322" cy="4187471"/>
          </a:xfrm>
          <a:prstGeom prst="rect">
            <a:avLst/>
          </a:prstGeom>
        </p:spPr>
      </p:pic>
      <p:sp>
        <p:nvSpPr>
          <p:cNvPr id="4" name="Text Box 122"/>
          <p:cNvSpPr txBox="1">
            <a:spLocks noChangeArrowheads="1"/>
          </p:cNvSpPr>
          <p:nvPr/>
        </p:nvSpPr>
        <p:spPr bwMode="auto">
          <a:xfrm>
            <a:off x="6983359" y="405589"/>
            <a:ext cx="20574000" cy="10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56" tIns="208139" rIns="83256" bIns="208139"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defTabSz="114300"/>
            <a:r>
              <a:rPr lang="en-US" sz="4000" dirty="0"/>
              <a:t>Golf </a:t>
            </a:r>
            <a:r>
              <a:rPr lang="en-US" sz="4000" dirty="0">
                <a:solidFill>
                  <a:schemeClr val="bg1"/>
                </a:solidFill>
              </a:rPr>
              <a:t>Shaft Stiffness Affects Reaction Force Generation</a:t>
            </a:r>
          </a:p>
        </p:txBody>
      </p:sp>
      <p:sp>
        <p:nvSpPr>
          <p:cNvPr id="5" name="Text Box 123"/>
          <p:cNvSpPr txBox="1">
            <a:spLocks noChangeArrowheads="1"/>
          </p:cNvSpPr>
          <p:nvPr/>
        </p:nvSpPr>
        <p:spPr bwMode="auto">
          <a:xfrm>
            <a:off x="3409823" y="1481274"/>
            <a:ext cx="20574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56" tIns="83256" rIns="83256" bIns="83256"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400" dirty="0">
                <a:solidFill>
                  <a:schemeClr val="accent6">
                    <a:lumMod val="20000"/>
                    <a:lumOff val="80000"/>
                  </a:schemeClr>
                </a:solidFill>
                <a:latin typeface="Arial" panose="020B0604020202020204" pitchFamily="34" charset="0"/>
                <a:cs typeface="Arial" panose="020B0604020202020204" pitchFamily="34" charset="0"/>
              </a:rPr>
              <a:t>Luke </a:t>
            </a:r>
            <a:r>
              <a:rPr lang="en-US" sz="2400" dirty="0" err="1">
                <a:solidFill>
                  <a:schemeClr val="accent6">
                    <a:lumMod val="20000"/>
                    <a:lumOff val="80000"/>
                  </a:schemeClr>
                </a:solidFill>
                <a:latin typeface="Arial" panose="020B0604020202020204" pitchFamily="34" charset="0"/>
                <a:cs typeface="Arial" panose="020B0604020202020204" pitchFamily="34" charset="0"/>
              </a:rPr>
              <a:t>VanKeersbilck</a:t>
            </a:r>
            <a:r>
              <a:rPr lang="en-US" sz="2400" dirty="0">
                <a:solidFill>
                  <a:schemeClr val="accent6">
                    <a:lumMod val="20000"/>
                    <a:lumOff val="80000"/>
                  </a:schemeClr>
                </a:solidFill>
                <a:latin typeface="Arial" panose="020B0604020202020204" pitchFamily="34" charset="0"/>
                <a:cs typeface="Arial" panose="020B0604020202020204" pitchFamily="34" charset="0"/>
              </a:rPr>
              <a:t>; Travis Peterson, PhD</a:t>
            </a:r>
            <a:endParaRPr lang="en-US" sz="2400" baseline="30000" dirty="0">
              <a:solidFill>
                <a:schemeClr val="accent6">
                  <a:lumMod val="20000"/>
                  <a:lumOff val="80000"/>
                </a:schemeClr>
              </a:solidFill>
              <a:latin typeface="Arial" panose="020B0604020202020204" pitchFamily="34" charset="0"/>
              <a:cs typeface="Arial" panose="020B0604020202020204" pitchFamily="34" charset="0"/>
            </a:endParaRPr>
          </a:p>
          <a:p>
            <a:pPr algn="ctr" eaLnBrk="1" hangingPunct="1"/>
            <a:r>
              <a:rPr lang="en-US" sz="2400" dirty="0">
                <a:solidFill>
                  <a:schemeClr val="accent6">
                    <a:lumMod val="20000"/>
                    <a:lumOff val="80000"/>
                  </a:schemeClr>
                </a:solidFill>
                <a:latin typeface="Arial" panose="020B0604020202020204" pitchFamily="34" charset="0"/>
                <a:cs typeface="Arial" panose="020B0604020202020204" pitchFamily="34" charset="0"/>
              </a:rPr>
              <a:t>California Lutheran University</a:t>
            </a:r>
          </a:p>
        </p:txBody>
      </p:sp>
      <p:sp>
        <p:nvSpPr>
          <p:cNvPr id="24" name="TextBox 23"/>
          <p:cNvSpPr txBox="1"/>
          <p:nvPr/>
        </p:nvSpPr>
        <p:spPr>
          <a:xfrm>
            <a:off x="1887129" y="18183892"/>
            <a:ext cx="3232322" cy="1026920"/>
          </a:xfrm>
          <a:prstGeom prst="rect">
            <a:avLst/>
          </a:prstGeom>
          <a:solidFill>
            <a:schemeClr val="accent1">
              <a:lumMod val="40000"/>
              <a:lumOff val="60000"/>
            </a:schemeClr>
          </a:solidFill>
        </p:spPr>
        <p:txBody>
          <a:bodyPr wrap="square" lIns="41628" tIns="20814" rIns="41628" bIns="20814" rtlCol="0">
            <a:spAutoFit/>
          </a:bodyPr>
          <a:lstStyle/>
          <a:p>
            <a:r>
              <a:rPr lang="en-US" sz="1600" dirty="0">
                <a:latin typeface="Arial" panose="020B0604020202020204" pitchFamily="34" charset="0"/>
                <a:cs typeface="Arial" panose="020B0604020202020204" pitchFamily="34" charset="0"/>
              </a:rPr>
              <a:t>Luke </a:t>
            </a:r>
            <a:r>
              <a:rPr lang="en-US" sz="1600" dirty="0" err="1">
                <a:latin typeface="Arial" panose="020B0604020202020204" pitchFamily="34" charset="0"/>
                <a:cs typeface="Arial" panose="020B0604020202020204" pitchFamily="34" charset="0"/>
              </a:rPr>
              <a:t>VanKeersbilck</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California Lutheran University  </a:t>
            </a:r>
          </a:p>
          <a:p>
            <a:r>
              <a:rPr lang="en-US" sz="1600" dirty="0">
                <a:latin typeface="Arial" panose="020B0604020202020204" pitchFamily="34" charset="0"/>
                <a:cs typeface="Arial" panose="020B0604020202020204" pitchFamily="34" charset="0"/>
              </a:rPr>
              <a:t>Email: lvankeersbilck@callutheran.edu</a:t>
            </a:r>
          </a:p>
        </p:txBody>
      </p:sp>
      <p:sp>
        <p:nvSpPr>
          <p:cNvPr id="25" name="TextBox 24"/>
          <p:cNvSpPr txBox="1"/>
          <p:nvPr/>
        </p:nvSpPr>
        <p:spPr>
          <a:xfrm>
            <a:off x="215703" y="18277091"/>
            <a:ext cx="1424179" cy="472922"/>
          </a:xfrm>
          <a:prstGeom prst="rect">
            <a:avLst/>
          </a:prstGeom>
          <a:noFill/>
        </p:spPr>
        <p:txBody>
          <a:bodyPr wrap="none" lIns="41628" tIns="20814" rIns="41628" bIns="20814" rtlCol="0">
            <a:spAutoFit/>
          </a:bodyPr>
          <a:lstStyle/>
          <a:p>
            <a:r>
              <a:rPr lang="en-US" sz="2800" b="1" dirty="0">
                <a:latin typeface="Arial" panose="020B0604020202020204" pitchFamily="34" charset="0"/>
                <a:cs typeface="Arial" panose="020B0604020202020204" pitchFamily="34" charset="0"/>
              </a:rPr>
              <a:t>Contact</a:t>
            </a:r>
          </a:p>
        </p:txBody>
      </p:sp>
      <p:sp>
        <p:nvSpPr>
          <p:cNvPr id="26" name="TextBox 25"/>
          <p:cNvSpPr txBox="1"/>
          <p:nvPr/>
        </p:nvSpPr>
        <p:spPr>
          <a:xfrm>
            <a:off x="13977870" y="18327279"/>
            <a:ext cx="11911566" cy="727907"/>
          </a:xfrm>
          <a:prstGeom prst="rect">
            <a:avLst/>
          </a:prstGeom>
          <a:noFill/>
        </p:spPr>
        <p:txBody>
          <a:bodyPr wrap="square" lIns="41628" tIns="41628" rIns="41628" bIns="41628" numCol="1" spcCol="208139" rtlCol="0">
            <a:noAutofit/>
          </a:bodyPr>
          <a:lstStyle/>
          <a:p>
            <a:pPr marL="208139" indent="-208139">
              <a:buFont typeface="+mj-lt"/>
              <a:buAutoNum type="arabicPeriod"/>
            </a:pPr>
            <a:r>
              <a:rPr lang="en-US" sz="800" dirty="0">
                <a:latin typeface="Arial" panose="020B0604020202020204" pitchFamily="34" charset="0"/>
                <a:cs typeface="Arial" panose="020B0604020202020204" pitchFamily="34" charset="0"/>
              </a:rPr>
              <a:t> Egret, Claire &amp; Vincent, O &amp; Weber, J &amp; Dujardin, F &amp; Didier, Chollet. (2003). Analysis of 3D Kinematics Concerning Three Different Clubs in Golf Swing. International journal of sports medicine. 24. 465-70. 10.1055/s-2003-41175.</a:t>
            </a:r>
          </a:p>
          <a:p>
            <a:pPr marL="208139" indent="-208139">
              <a:buFont typeface="+mj-lt"/>
              <a:buAutoNum type="arabicPeriod"/>
            </a:pPr>
            <a:r>
              <a:rPr lang="en-US" sz="800" b="0" i="0" dirty="0">
                <a:effectLst/>
                <a:latin typeface="Arial" panose="020B0604020202020204" pitchFamily="34" charset="0"/>
                <a:cs typeface="Arial" panose="020B0604020202020204" pitchFamily="34" charset="0"/>
              </a:rPr>
              <a:t> </a:t>
            </a:r>
            <a:r>
              <a:rPr lang="en-US" sz="800" b="0" i="0" dirty="0" err="1">
                <a:effectLst/>
                <a:latin typeface="Arial" panose="020B0604020202020204" pitchFamily="34" charset="0"/>
                <a:cs typeface="Arial" panose="020B0604020202020204" pitchFamily="34" charset="0"/>
              </a:rPr>
              <a:t>Haeufle</a:t>
            </a:r>
            <a:r>
              <a:rPr lang="en-US" sz="800" b="0" i="0" dirty="0">
                <a:effectLst/>
                <a:latin typeface="Arial" panose="020B0604020202020204" pitchFamily="34" charset="0"/>
                <a:cs typeface="Arial" panose="020B0604020202020204" pitchFamily="34" charset="0"/>
              </a:rPr>
              <a:t>, D.F.B., </a:t>
            </a:r>
            <a:r>
              <a:rPr lang="en-US" sz="800" b="0" i="0" dirty="0" err="1">
                <a:effectLst/>
                <a:latin typeface="Arial" panose="020B0604020202020204" pitchFamily="34" charset="0"/>
                <a:cs typeface="Arial" panose="020B0604020202020204" pitchFamily="34" charset="0"/>
              </a:rPr>
              <a:t>Worobets</a:t>
            </a:r>
            <a:r>
              <a:rPr lang="en-US" sz="800" b="0" i="0" dirty="0">
                <a:effectLst/>
                <a:latin typeface="Arial" panose="020B0604020202020204" pitchFamily="34" charset="0"/>
                <a:cs typeface="Arial" panose="020B0604020202020204" pitchFamily="34" charset="0"/>
              </a:rPr>
              <a:t>, J., Wright, I. </a:t>
            </a:r>
            <a:r>
              <a:rPr lang="en-US" sz="800" b="0" i="1" dirty="0">
                <a:effectLst/>
                <a:latin typeface="Arial" panose="020B0604020202020204" pitchFamily="34" charset="0"/>
                <a:cs typeface="Arial" panose="020B0604020202020204" pitchFamily="34" charset="0"/>
              </a:rPr>
              <a:t>et al.</a:t>
            </a:r>
            <a:r>
              <a:rPr lang="en-US" sz="800" b="0" i="0" dirty="0">
                <a:effectLst/>
                <a:latin typeface="Arial" panose="020B0604020202020204" pitchFamily="34" charset="0"/>
                <a:cs typeface="Arial" panose="020B0604020202020204" pitchFamily="34" charset="0"/>
              </a:rPr>
              <a:t> Golfers do not respond to changes in shaft mass properties in a mechanically predictable way. </a:t>
            </a:r>
            <a:r>
              <a:rPr lang="en-US" sz="800" b="0" i="1" dirty="0">
                <a:effectLst/>
                <a:latin typeface="Arial" panose="020B0604020202020204" pitchFamily="34" charset="0"/>
                <a:cs typeface="Arial" panose="020B0604020202020204" pitchFamily="34" charset="0"/>
              </a:rPr>
              <a:t>Sports </a:t>
            </a:r>
            <a:r>
              <a:rPr lang="en-US" sz="800" b="0" i="1" dirty="0" err="1">
                <a:effectLst/>
                <a:latin typeface="Arial" panose="020B0604020202020204" pitchFamily="34" charset="0"/>
                <a:cs typeface="Arial" panose="020B0604020202020204" pitchFamily="34" charset="0"/>
              </a:rPr>
              <a:t>Eng</a:t>
            </a:r>
            <a:r>
              <a:rPr lang="en-US" sz="800" b="0" i="0" dirty="0">
                <a:effectLst/>
                <a:latin typeface="Arial" panose="020B0604020202020204" pitchFamily="34" charset="0"/>
                <a:cs typeface="Arial" panose="020B0604020202020204" pitchFamily="34" charset="0"/>
              </a:rPr>
              <a:t> </a:t>
            </a:r>
            <a:r>
              <a:rPr lang="en-US" sz="800" b="1" i="0" dirty="0">
                <a:effectLst/>
                <a:latin typeface="Arial" panose="020B0604020202020204" pitchFamily="34" charset="0"/>
                <a:cs typeface="Arial" panose="020B0604020202020204" pitchFamily="34" charset="0"/>
              </a:rPr>
              <a:t>15, </a:t>
            </a:r>
            <a:r>
              <a:rPr lang="en-US" sz="800" b="0" i="0" dirty="0">
                <a:effectLst/>
                <a:latin typeface="Arial" panose="020B0604020202020204" pitchFamily="34" charset="0"/>
                <a:cs typeface="Arial" panose="020B0604020202020204" pitchFamily="34" charset="0"/>
              </a:rPr>
              <a:t>215–220 (2012). https://doi.org/10.1007/s12283-012-0104-9</a:t>
            </a:r>
            <a:endParaRPr lang="en-US" sz="800" dirty="0">
              <a:latin typeface="Arial" panose="020B0604020202020204" pitchFamily="34" charset="0"/>
              <a:cs typeface="Arial" panose="020B0604020202020204" pitchFamily="34" charset="0"/>
            </a:endParaRPr>
          </a:p>
          <a:p>
            <a:pPr marL="228600" indent="-228600">
              <a:buFont typeface="+mj-lt"/>
              <a:buAutoNum type="arabicPeriod"/>
            </a:pPr>
            <a:r>
              <a:rPr lang="en-US" sz="800" dirty="0">
                <a:latin typeface="Arial" panose="020B0604020202020204" pitchFamily="34" charset="0"/>
                <a:cs typeface="Arial" panose="020B0604020202020204" pitchFamily="34" charset="0"/>
              </a:rPr>
              <a:t>Mackenzie, </a:t>
            </a:r>
            <a:r>
              <a:rPr lang="en-US" sz="800" dirty="0" err="1">
                <a:latin typeface="Arial" panose="020B0604020202020204" pitchFamily="34" charset="0"/>
                <a:cs typeface="Arial" panose="020B0604020202020204" pitchFamily="34" charset="0"/>
              </a:rPr>
              <a:t>Sasho</a:t>
            </a:r>
            <a:r>
              <a:rPr lang="en-US" sz="800" dirty="0">
                <a:latin typeface="Arial" panose="020B0604020202020204" pitchFamily="34" charset="0"/>
                <a:cs typeface="Arial" panose="020B0604020202020204" pitchFamily="34" charset="0"/>
              </a:rPr>
              <a:t> &amp; </a:t>
            </a:r>
            <a:r>
              <a:rPr lang="en-US" sz="800" dirty="0" err="1">
                <a:latin typeface="Arial" panose="020B0604020202020204" pitchFamily="34" charset="0"/>
                <a:cs typeface="Arial" panose="020B0604020202020204" pitchFamily="34" charset="0"/>
              </a:rPr>
              <a:t>Sprigings</a:t>
            </a:r>
            <a:r>
              <a:rPr lang="en-US" sz="800" dirty="0">
                <a:latin typeface="Arial" panose="020B0604020202020204" pitchFamily="34" charset="0"/>
                <a:cs typeface="Arial" panose="020B0604020202020204" pitchFamily="34" charset="0"/>
              </a:rPr>
              <a:t>, Eric. (2009). Understanding the role of shaft stiffness in the golf swing. Sports Engineering. 12. 13-19. 10.1007/s12283-009-0028-1. </a:t>
            </a:r>
          </a:p>
          <a:p>
            <a:pPr marL="208139" indent="-208139">
              <a:buFont typeface="+mj-lt"/>
              <a:buAutoNum type="arabicPeriod"/>
            </a:pPr>
            <a:r>
              <a:rPr lang="en-US" sz="800" dirty="0">
                <a:latin typeface="Arial" panose="020B0604020202020204" pitchFamily="34" charset="0"/>
                <a:cs typeface="Arial" panose="020B0604020202020204" pitchFamily="34" charset="0"/>
              </a:rPr>
              <a:t> </a:t>
            </a:r>
            <a:r>
              <a:rPr lang="en-US" sz="800" b="0" i="0" dirty="0">
                <a:effectLst/>
                <a:latin typeface="Arial" panose="020B0604020202020204" pitchFamily="34" charset="0"/>
                <a:cs typeface="Arial" panose="020B0604020202020204" pitchFamily="34" charset="0"/>
              </a:rPr>
              <a:t>Milne, R. D., &amp; Davis, J. P. (1992). The role of the shaft in the golf swing. </a:t>
            </a:r>
            <a:r>
              <a:rPr lang="en-US" sz="800" b="0" i="1" dirty="0">
                <a:effectLst/>
                <a:latin typeface="Arial" panose="020B0604020202020204" pitchFamily="34" charset="0"/>
                <a:cs typeface="Arial" panose="020B0604020202020204" pitchFamily="34" charset="0"/>
              </a:rPr>
              <a:t>Journal of Biomechanics</a:t>
            </a:r>
            <a:r>
              <a:rPr lang="en-US" sz="800" b="0" i="0" dirty="0">
                <a:effectLst/>
                <a:latin typeface="Arial" panose="020B0604020202020204" pitchFamily="34" charset="0"/>
                <a:cs typeface="Arial" panose="020B0604020202020204" pitchFamily="34" charset="0"/>
              </a:rPr>
              <a:t>, </a:t>
            </a:r>
            <a:r>
              <a:rPr lang="en-US" sz="800" b="0" i="1" dirty="0">
                <a:effectLst/>
                <a:latin typeface="Arial" panose="020B0604020202020204" pitchFamily="34" charset="0"/>
                <a:cs typeface="Arial" panose="020B0604020202020204" pitchFamily="34" charset="0"/>
              </a:rPr>
              <a:t>25</a:t>
            </a:r>
            <a:r>
              <a:rPr lang="en-US" sz="800" b="0" i="0" dirty="0">
                <a:effectLst/>
                <a:latin typeface="Arial" panose="020B0604020202020204" pitchFamily="34" charset="0"/>
                <a:cs typeface="Arial" panose="020B0604020202020204" pitchFamily="34" charset="0"/>
              </a:rPr>
              <a:t>(9), 975–83.</a:t>
            </a:r>
            <a:endParaRPr lang="en-US" sz="800" dirty="0">
              <a:latin typeface="Arial" panose="020B0604020202020204" pitchFamily="34" charset="0"/>
              <a:cs typeface="Arial" panose="020B0604020202020204" pitchFamily="34" charset="0"/>
            </a:endParaRPr>
          </a:p>
          <a:p>
            <a:pPr marL="208139" indent="-208139">
              <a:buFont typeface="+mj-lt"/>
              <a:buAutoNum type="arabicPeriod"/>
            </a:pPr>
            <a:r>
              <a:rPr lang="en-US" sz="800" dirty="0">
                <a:latin typeface="Arial" panose="020B0604020202020204" pitchFamily="34" charset="0"/>
                <a:cs typeface="Arial" panose="020B0604020202020204" pitchFamily="34" charset="0"/>
              </a:rPr>
              <a:t>Peterson, Travis &amp; Wilcox, Rand &amp; McNitt-Gray, Jill. (2016). Angular Impulse and Balance Regulation During the Golf Swing. Journal of Applied Biomechanics. 32. 10.1123/jab.2015-0131. </a:t>
            </a:r>
          </a:p>
          <a:p>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   </a:t>
            </a:r>
          </a:p>
          <a:p>
            <a:pPr marL="208139" indent="-208139">
              <a:buFont typeface="+mj-lt"/>
              <a:buAutoNum type="arabicPeriod"/>
            </a:pPr>
            <a:endParaRPr lang="en-US" sz="800" dirty="0">
              <a:latin typeface="Arial" panose="020B0604020202020204" pitchFamily="34" charset="0"/>
              <a:cs typeface="Arial" panose="020B0604020202020204" pitchFamily="34" charset="0"/>
            </a:endParaRPr>
          </a:p>
        </p:txBody>
      </p:sp>
      <p:sp>
        <p:nvSpPr>
          <p:cNvPr id="27" name="TextBox 26"/>
          <p:cNvSpPr txBox="1"/>
          <p:nvPr/>
        </p:nvSpPr>
        <p:spPr>
          <a:xfrm>
            <a:off x="12011884" y="18083876"/>
            <a:ext cx="1720158" cy="472922"/>
          </a:xfrm>
          <a:prstGeom prst="rect">
            <a:avLst/>
          </a:prstGeom>
          <a:noFill/>
        </p:spPr>
        <p:txBody>
          <a:bodyPr wrap="none" lIns="41628" tIns="20814" rIns="41628" bIns="20814" rtlCol="0">
            <a:spAutoFit/>
          </a:bodyPr>
          <a:lstStyle/>
          <a:p>
            <a:r>
              <a:rPr lang="en-US" sz="2800" b="1" dirty="0"/>
              <a:t>References</a:t>
            </a:r>
          </a:p>
        </p:txBody>
      </p:sp>
      <p:sp>
        <p:nvSpPr>
          <p:cNvPr id="33" name="Rectangle 32"/>
          <p:cNvSpPr/>
          <p:nvPr/>
        </p:nvSpPr>
        <p:spPr>
          <a:xfrm>
            <a:off x="883484" y="2523942"/>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Introduction</a:t>
            </a:r>
          </a:p>
        </p:txBody>
      </p:sp>
      <p:sp>
        <p:nvSpPr>
          <p:cNvPr id="13" name="Text Box 192"/>
          <p:cNvSpPr txBox="1">
            <a:spLocks noChangeArrowheads="1"/>
          </p:cNvSpPr>
          <p:nvPr/>
        </p:nvSpPr>
        <p:spPr bwMode="auto">
          <a:xfrm>
            <a:off x="883484" y="9879311"/>
            <a:ext cx="8229600" cy="4979692"/>
          </a:xfrm>
          <a:prstGeom prst="rect">
            <a:avLst/>
          </a:prstGeom>
          <a:solidFill>
            <a:srgbClr val="FFFFFF"/>
          </a:solidFill>
          <a:ln w="12700">
            <a:solidFill>
              <a:schemeClr val="accent1">
                <a:lumMod val="75000"/>
              </a:schemeClr>
            </a:solidFill>
          </a:ln>
          <a:effectLst/>
        </p:spPr>
        <p:txBody>
          <a:bodyPr lIns="83256" tIns="83256" rIns="83256" bIns="83256">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285750" indent="-285750">
              <a:lnSpc>
                <a:spcPct val="115000"/>
              </a:lnSpc>
              <a:buFont typeface="Arial" panose="020B0604020202020204" pitchFamily="34" charset="0"/>
              <a:buChar char="•"/>
            </a:pPr>
            <a:r>
              <a:rPr lang="en-US" sz="2000" dirty="0">
                <a:effectLst/>
                <a:latin typeface="Arial" panose="020B0604020202020204" pitchFamily="34" charset="0"/>
                <a:ea typeface="Arial" panose="020B0604020202020204" pitchFamily="34" charset="0"/>
              </a:rPr>
              <a:t>Highly skilled NCAA Division III right-handed men’s and women’s golf players (3 male, 4 female (21.57</a:t>
            </a:r>
            <a:r>
              <a:rPr lang="en-US" sz="2000" dirty="0"/>
              <a:t>± 3.51 years, 6 ± 0.632 </a:t>
            </a:r>
            <a:r>
              <a:rPr lang="en-US" sz="2000" dirty="0">
                <a:latin typeface="Arial" panose="020B0604020202020204" pitchFamily="34" charset="0"/>
              </a:rPr>
              <a:t>handicap, 174.37</a:t>
            </a:r>
            <a:r>
              <a:rPr lang="en-US" sz="2000" dirty="0"/>
              <a:t>±6.93 cm, 80.95 ±17.5 kg</a:t>
            </a:r>
            <a:r>
              <a:rPr lang="en-US" sz="2000" dirty="0">
                <a:latin typeface="Arial" panose="020B0604020202020204" pitchFamily="34" charset="0"/>
              </a:rPr>
              <a:t>)</a:t>
            </a:r>
            <a:endParaRPr lang="en-US" sz="2000" dirty="0">
              <a:effectLst/>
              <a:latin typeface="Arial" panose="020B0604020202020204" pitchFamily="34" charset="0"/>
              <a:ea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Players performed 10 golf shots toward a target downrange with drivers of different shaft overall stiffness (S vs XS). (</a:t>
            </a:r>
            <a:r>
              <a:rPr lang="en-US" sz="2000" b="1" dirty="0">
                <a:latin typeface="Arial" panose="020B0604020202020204" pitchFamily="34" charset="0"/>
                <a:ea typeface="Arial" panose="020B0604020202020204" pitchFamily="34" charset="0"/>
              </a:rPr>
              <a:t>Figure 2)</a:t>
            </a:r>
            <a:endParaRPr lang="en-US" sz="2000" dirty="0">
              <a:effectLst/>
              <a:latin typeface="Arial" panose="020B0604020202020204" pitchFamily="34" charset="0"/>
              <a:ea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Players stood with each foot supported </a:t>
            </a:r>
            <a:r>
              <a:rPr lang="en-US" sz="2000" dirty="0">
                <a:latin typeface="Arial" panose="020B0604020202020204" pitchFamily="34" charset="0"/>
                <a:ea typeface="Arial" panose="020B0604020202020204" pitchFamily="34" charset="0"/>
              </a:rPr>
              <a:t>by a force plate (</a:t>
            </a:r>
            <a:r>
              <a:rPr lang="en-US" sz="2000" b="1" dirty="0">
                <a:latin typeface="Arial" panose="020B0604020202020204" pitchFamily="34" charset="0"/>
                <a:ea typeface="Arial" panose="020B0604020202020204" pitchFamily="34" charset="0"/>
              </a:rPr>
              <a:t>Figure 1</a:t>
            </a:r>
            <a:r>
              <a:rPr lang="en-US" sz="2000" dirty="0">
                <a:latin typeface="Arial" panose="020B0604020202020204" pitchFamily="34"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The period of interest was defined as the time when the player’s target leg reaction force becomes posterior until ball contact (</a:t>
            </a:r>
            <a:r>
              <a:rPr lang="en-US" sz="2000" b="1" dirty="0">
                <a:latin typeface="Arial" panose="020B0604020202020204" pitchFamily="34" charset="0"/>
                <a:ea typeface="Arial" panose="020B0604020202020204" pitchFamily="34" charset="0"/>
              </a:rPr>
              <a:t>Figure 5</a:t>
            </a:r>
            <a:r>
              <a:rPr lang="en-US" sz="2000" dirty="0">
                <a:latin typeface="Arial" panose="020B0604020202020204" pitchFamily="34" charset="0"/>
                <a:ea typeface="Arial" panose="020B0604020202020204" pitchFamily="34" charset="0"/>
              </a:rPr>
              <a:t>)</a:t>
            </a:r>
            <a:r>
              <a:rPr lang="en-US" sz="2000" dirty="0">
                <a:effectLst/>
                <a:latin typeface="Arial" panose="020B0604020202020204" pitchFamily="34" charset="0"/>
                <a:ea typeface="Arial" panose="020B0604020202020204" pitchFamily="34" charset="0"/>
              </a:rPr>
              <a:t>. This period coincides with the down swing.</a:t>
            </a: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Linear impulse was calculated as the area under the force–time curves during the interval of interest and was normalized by body mass.</a:t>
            </a: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Differences between conditions were determined by a dependent t-test (α = .05).</a:t>
            </a:r>
          </a:p>
          <a:p>
            <a:pPr marL="0" marR="0">
              <a:lnSpc>
                <a:spcPct val="115000"/>
              </a:lnSpc>
              <a:spcBef>
                <a:spcPts val="0"/>
              </a:spcBef>
              <a:spcAft>
                <a:spcPts val="0"/>
              </a:spcAft>
            </a:pPr>
            <a:r>
              <a:rPr lang="en-US" sz="2000" dirty="0">
                <a:effectLst/>
                <a:latin typeface="Arial" panose="020B0604020202020204" pitchFamily="34" charset="0"/>
                <a:ea typeface="Arial" panose="020B0604020202020204" pitchFamily="34" charset="0"/>
              </a:rPr>
              <a:t> </a:t>
            </a:r>
          </a:p>
        </p:txBody>
      </p:sp>
      <p:sp>
        <p:nvSpPr>
          <p:cNvPr id="34" name="Rectangle 33"/>
          <p:cNvSpPr/>
          <p:nvPr/>
        </p:nvSpPr>
        <p:spPr>
          <a:xfrm>
            <a:off x="883484" y="9467628"/>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Methods and Materials</a:t>
            </a:r>
          </a:p>
        </p:txBody>
      </p:sp>
      <p:sp>
        <p:nvSpPr>
          <p:cNvPr id="12" name="Text Box 191"/>
          <p:cNvSpPr txBox="1">
            <a:spLocks noChangeArrowheads="1"/>
          </p:cNvSpPr>
          <p:nvPr/>
        </p:nvSpPr>
        <p:spPr bwMode="auto">
          <a:xfrm>
            <a:off x="18318916" y="8483772"/>
            <a:ext cx="8229600" cy="3861457"/>
          </a:xfrm>
          <a:prstGeom prst="rect">
            <a:avLst/>
          </a:prstGeom>
          <a:solidFill>
            <a:srgbClr val="FFFFFF"/>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indent="-342900"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The results for the linear impulses were consistent with previous studies in magnitude and direction (Peterson, 2016)</a:t>
            </a:r>
          </a:p>
          <a:p>
            <a:pPr marL="342900" indent="-342900"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The linear impulse in the target leg mediolateral direction increased when using the extra stiff club but it is unclear where this difference came from</a:t>
            </a:r>
          </a:p>
          <a:p>
            <a:pPr marL="342900" indent="-342900"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There was only a statistically significant increase in force for the rear leg in the mediolateral direction </a:t>
            </a:r>
          </a:p>
          <a:p>
            <a:pPr marL="342900" indent="-342900"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Although there was no statistical significance in the time of the period of interest, we did see an increase in time when using the extra stiff club for five out of the seven participants. </a:t>
            </a:r>
          </a:p>
          <a:p>
            <a:pPr marL="342900" indent="-342900" eaLnBrk="1" hangingPunct="1">
              <a:buFont typeface="Arial" panose="020B0604020202020204" pitchFamily="34" charset="0"/>
              <a:buChar char="•"/>
            </a:pPr>
            <a:r>
              <a:rPr lang="en-US" sz="2000" dirty="0">
                <a:latin typeface="Arial" panose="020B0604020202020204" pitchFamily="34" charset="0"/>
                <a:cs typeface="Arial" panose="020B0604020202020204" pitchFamily="34" charset="0"/>
              </a:rPr>
              <a:t>There may be a change in both the time and the force, but our sample size may have been to small to detect them</a:t>
            </a:r>
          </a:p>
        </p:txBody>
      </p:sp>
      <p:sp>
        <p:nvSpPr>
          <p:cNvPr id="35" name="Rectangle 34"/>
          <p:cNvSpPr/>
          <p:nvPr/>
        </p:nvSpPr>
        <p:spPr>
          <a:xfrm>
            <a:off x="18306884" y="8065014"/>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Discussion</a:t>
            </a:r>
          </a:p>
        </p:txBody>
      </p:sp>
      <p:sp>
        <p:nvSpPr>
          <p:cNvPr id="14" name="Text Box 193"/>
          <p:cNvSpPr txBox="1">
            <a:spLocks noChangeArrowheads="1"/>
          </p:cNvSpPr>
          <p:nvPr/>
        </p:nvSpPr>
        <p:spPr bwMode="auto">
          <a:xfrm>
            <a:off x="18306884" y="13016159"/>
            <a:ext cx="8229600" cy="3553680"/>
          </a:xfrm>
          <a:prstGeom prst="rect">
            <a:avLst/>
          </a:prstGeom>
          <a:solidFill>
            <a:srgbClr val="FFFFFF"/>
          </a:solidFill>
          <a:ln w="12700">
            <a:solidFill>
              <a:schemeClr val="accent1">
                <a:lumMod val="75000"/>
              </a:schemeClr>
            </a:solidFill>
          </a:ln>
          <a:effectLst/>
        </p:spPr>
        <p:txBody>
          <a:bodyPr lIns="83256" tIns="83256" rIns="83256" bIns="83256">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342900" indent="-342900" eaLnBrk="1" hangingPunct="1">
              <a:buFont typeface="Arial" panose="020B0604020202020204" pitchFamily="34" charset="0"/>
              <a:buChar char="•"/>
            </a:pPr>
            <a:r>
              <a:rPr lang="en-US" sz="2000" dirty="0">
                <a:highlight>
                  <a:srgbClr val="FFFFFF"/>
                </a:highlight>
                <a:latin typeface="Arial" panose="020B0604020202020204" pitchFamily="34" charset="0"/>
                <a:cs typeface="Arial" panose="020B0604020202020204" pitchFamily="34" charset="0"/>
              </a:rPr>
              <a:t>These results suggest that increases in shaft stiffness may affect the way a player produces force </a:t>
            </a:r>
          </a:p>
          <a:p>
            <a:pPr marL="342900" indent="-342900" eaLnBrk="1" hangingPunct="1">
              <a:buFont typeface="Arial" panose="020B0604020202020204" pitchFamily="34" charset="0"/>
              <a:buChar char="•"/>
            </a:pPr>
            <a:r>
              <a:rPr lang="en-US" sz="2000" dirty="0">
                <a:highlight>
                  <a:srgbClr val="FFFFFF"/>
                </a:highlight>
                <a:latin typeface="Arial" panose="020B0604020202020204" pitchFamily="34" charset="0"/>
                <a:cs typeface="Arial" panose="020B0604020202020204" pitchFamily="34" charset="0"/>
              </a:rPr>
              <a:t>Players may unintentionally adjust force generation strategies as a result of a stiffer shaft</a:t>
            </a:r>
          </a:p>
          <a:p>
            <a:pPr marL="342900" indent="-342900" eaLnBrk="1" hangingPunct="1">
              <a:buFont typeface="Arial" panose="020B0604020202020204" pitchFamily="34" charset="0"/>
              <a:buChar char="•"/>
            </a:pPr>
            <a:r>
              <a:rPr lang="en-US" sz="2000" dirty="0">
                <a:highlight>
                  <a:srgbClr val="FFFFFF"/>
                </a:highlight>
                <a:latin typeface="Arial" panose="020B0604020202020204" pitchFamily="34" charset="0"/>
                <a:cs typeface="Arial" panose="020B0604020202020204" pitchFamily="34" charset="0"/>
              </a:rPr>
              <a:t>This force regulation may appear in one or both legs which could result in a change in their shot outcome </a:t>
            </a:r>
          </a:p>
          <a:p>
            <a:pPr marL="342900" indent="-342900" eaLnBrk="1" hangingPunct="1">
              <a:buFont typeface="Arial" panose="020B0604020202020204" pitchFamily="34" charset="0"/>
              <a:buChar char="•"/>
            </a:pPr>
            <a:r>
              <a:rPr lang="en-US" sz="2000" dirty="0">
                <a:highlight>
                  <a:srgbClr val="FFFFFF"/>
                </a:highlight>
                <a:latin typeface="Arial" panose="020B0604020202020204" pitchFamily="34" charset="0"/>
                <a:cs typeface="Arial" panose="020B0604020202020204" pitchFamily="34" charset="0"/>
              </a:rPr>
              <a:t>Tailoring the club characteristics based on a player’s force generation could help increase performance</a:t>
            </a:r>
          </a:p>
          <a:p>
            <a:pPr marL="342900" indent="-342900" eaLnBrk="1" hangingPunct="1">
              <a:buFont typeface="Arial" panose="020B0604020202020204" pitchFamily="34" charset="0"/>
              <a:buChar char="•"/>
            </a:pPr>
            <a:r>
              <a:rPr lang="en-US" sz="2000" dirty="0">
                <a:highlight>
                  <a:srgbClr val="FFFFFF"/>
                </a:highlight>
                <a:latin typeface="Arial" panose="020B0604020202020204" pitchFamily="34" charset="0"/>
                <a:cs typeface="Arial" panose="020B0604020202020204" pitchFamily="34" charset="0"/>
              </a:rPr>
              <a:t>Players used individual specific linear impulse strategies which reinforces the need to balance the equipment choices with the force generation demands placed on the player</a:t>
            </a:r>
          </a:p>
        </p:txBody>
      </p:sp>
      <p:sp>
        <p:nvSpPr>
          <p:cNvPr id="36" name="Rectangle 35"/>
          <p:cNvSpPr/>
          <p:nvPr/>
        </p:nvSpPr>
        <p:spPr>
          <a:xfrm>
            <a:off x="18306884" y="12607013"/>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Conclusions</a:t>
            </a:r>
          </a:p>
        </p:txBody>
      </p:sp>
      <p:sp>
        <p:nvSpPr>
          <p:cNvPr id="11" name="Text Box 190"/>
          <p:cNvSpPr txBox="1">
            <a:spLocks noChangeArrowheads="1"/>
          </p:cNvSpPr>
          <p:nvPr/>
        </p:nvSpPr>
        <p:spPr bwMode="auto">
          <a:xfrm>
            <a:off x="895516" y="2935625"/>
            <a:ext cx="8229600" cy="6390768"/>
          </a:xfrm>
          <a:prstGeom prst="rect">
            <a:avLst/>
          </a:prstGeom>
          <a:solidFill>
            <a:srgbClr val="FFFFFF"/>
          </a:solidFill>
          <a:ln w="12700">
            <a:solidFill>
              <a:schemeClr val="accent1">
                <a:lumMod val="75000"/>
              </a:schemeClr>
            </a:solidFill>
          </a:ln>
          <a:effectLst/>
        </p:spPr>
        <p:txBody>
          <a:bodyPr lIns="83256" tIns="83256" rIns="83256" bIns="83256">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285750" indent="-285750">
              <a:buFont typeface="Arial" panose="020B0604020202020204" pitchFamily="34" charset="0"/>
              <a:buChar char="•"/>
            </a:pP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To complete a golf swing, players need to regulate reaction forces to stay balanced (Egret et al. 2003). </a:t>
            </a:r>
          </a:p>
          <a:p>
            <a:pPr marL="342900" indent="-342900">
              <a:buFont typeface="Arial" panose="020B0604020202020204" pitchFamily="34" charset="0"/>
              <a:buChar char="•"/>
            </a:pP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Reaction forces can be changed when modifying shot distance with the same club </a:t>
            </a:r>
            <a:r>
              <a:rPr lang="en-US" sz="2000" dirty="0">
                <a:solidFill>
                  <a:schemeClr val="accent1">
                    <a:lumMod val="50000"/>
                  </a:schemeClr>
                </a:solidFill>
                <a:latin typeface="Arial" panose="020B0604020202020204" pitchFamily="34" charset="0"/>
                <a:cs typeface="Arial" panose="020B0604020202020204" pitchFamily="34" charset="0"/>
              </a:rPr>
              <a:t>(Peterson; McNitt-Gray, 2016)</a:t>
            </a: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solidFill>
                  <a:schemeClr val="accent1">
                    <a:lumMod val="50000"/>
                  </a:schemeClr>
                </a:solidFill>
                <a:latin typeface="Arial" panose="020B0604020202020204" pitchFamily="34" charset="0"/>
                <a:cs typeface="Arial" panose="020B0604020202020204" pitchFamily="34" charset="0"/>
              </a:rPr>
              <a:t>Players have a choice in their equipment and can choose from shafts of varying overall stiffness, weight, butt flex, tip flex and many other characteristics </a:t>
            </a:r>
          </a:p>
          <a:p>
            <a:pPr marL="342900" indent="-342900">
              <a:buFont typeface="Arial" panose="020B0604020202020204" pitchFamily="34" charset="0"/>
              <a:buChar char="•"/>
            </a:pP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Players do not respond predictably to changes in shaft mass (</a:t>
            </a:r>
            <a:r>
              <a:rPr lang="en-US" sz="2000" dirty="0" err="1">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Haeufle</a:t>
            </a: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 et al., 2012) </a:t>
            </a:r>
          </a:p>
          <a:p>
            <a:pPr marL="342900" indent="-342900">
              <a:buFont typeface="Arial" panose="020B0604020202020204" pitchFamily="34" charset="0"/>
              <a:buChar char="•"/>
            </a:pP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Players often can not tell the difference between shafts of differing stiffness (Milne &amp; Davis, </a:t>
            </a:r>
            <a:r>
              <a:rPr lang="en-US" sz="2000" dirty="0">
                <a:latin typeface="Arial" panose="020B0604020202020204" pitchFamily="34" charset="0"/>
                <a:ea typeface="Arial" panose="020B0604020202020204" pitchFamily="34" charset="0"/>
                <a:cs typeface="Arial" panose="020B0604020202020204" pitchFamily="34" charset="0"/>
              </a:rPr>
              <a:t>1992). </a:t>
            </a:r>
          </a:p>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Studies looking at the effect of shaft stiffness on golf head </a:t>
            </a: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speed found that there was not a large affect on the club head speed only the clubhead angle (</a:t>
            </a:r>
            <a:r>
              <a:rPr lang="en-US" sz="2000" dirty="0">
                <a:solidFill>
                  <a:schemeClr val="accent1">
                    <a:lumMod val="50000"/>
                  </a:schemeClr>
                </a:solidFill>
                <a:latin typeface="Arial" panose="020B0604020202020204" pitchFamily="34" charset="0"/>
                <a:cs typeface="Arial" panose="020B0604020202020204" pitchFamily="34" charset="0"/>
              </a:rPr>
              <a:t>Mackenzie, 2009).</a:t>
            </a:r>
            <a:r>
              <a:rPr lang="en-US" sz="2000" dirty="0">
                <a:solidFill>
                  <a:schemeClr val="accent1">
                    <a:lumMod val="50000"/>
                  </a:schemeClr>
                </a:solidFill>
                <a:latin typeface="Arial" panose="020B0604020202020204" pitchFamily="34" charset="0"/>
                <a:ea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solidFill>
                  <a:schemeClr val="accent1">
                    <a:lumMod val="50000"/>
                  </a:schemeClr>
                </a:solidFill>
                <a:highlight>
                  <a:srgbClr val="FFFFFF"/>
                </a:highlight>
                <a:latin typeface="Arial" panose="020B0604020202020204" pitchFamily="34" charset="0"/>
                <a:ea typeface="Arial" panose="020B0604020202020204" pitchFamily="34" charset="0"/>
                <a:cs typeface="Arial" panose="020B0604020202020204" pitchFamily="34" charset="0"/>
              </a:rPr>
              <a:t>It is important to understand how a player’s equipment can change the way a player completes the golf swing</a:t>
            </a:r>
          </a:p>
          <a:p>
            <a:pPr marL="342900" indent="-342900">
              <a:buFont typeface="Arial" panose="020B0604020202020204" pitchFamily="34" charset="0"/>
              <a:buChar char="•"/>
            </a:pPr>
            <a:r>
              <a:rPr lang="en-US" sz="2000" dirty="0">
                <a:latin typeface="Arial" panose="020B0604020202020204" pitchFamily="34" charset="0"/>
                <a:ea typeface="Arial" panose="020B0604020202020204" pitchFamily="34" charset="0"/>
                <a:cs typeface="Arial" panose="020B0604020202020204" pitchFamily="34" charset="0"/>
              </a:rPr>
              <a:t>This study aims to determine if golf club shaft properties influence player kinetics during a golf </a:t>
            </a:r>
            <a:r>
              <a:rPr lang="en-US" sz="2000" dirty="0">
                <a:highlight>
                  <a:srgbClr val="FFFFFF"/>
                </a:highlight>
                <a:latin typeface="Arial" panose="020B0604020202020204" pitchFamily="34" charset="0"/>
                <a:ea typeface="Arial" panose="020B0604020202020204" pitchFamily="34" charset="0"/>
                <a:cs typeface="Arial" panose="020B0604020202020204" pitchFamily="34" charset="0"/>
              </a:rPr>
              <a:t>swing. </a:t>
            </a:r>
          </a:p>
          <a:p>
            <a:r>
              <a:rPr lang="en-US" sz="2000" dirty="0">
                <a:highlight>
                  <a:srgbClr val="FFFFFF"/>
                </a:highlight>
                <a:latin typeface="Arial" panose="020B0604020202020204" pitchFamily="34" charset="0"/>
                <a:ea typeface="Arial" panose="020B0604020202020204" pitchFamily="34" charset="0"/>
                <a:cs typeface="Arial" panose="020B0604020202020204" pitchFamily="34" charset="0"/>
              </a:rPr>
              <a:t>We hypothesized golf shaft stiffness will influence reaction force generation. </a:t>
            </a:r>
            <a:endParaRPr lang="en-US" sz="2000" dirty="0">
              <a:effectLst/>
              <a:highlight>
                <a:srgbClr val="FFFFFF"/>
              </a:highlight>
              <a:latin typeface="Arial" panose="020B0604020202020204" pitchFamily="34" charset="0"/>
              <a:ea typeface="Arial" panose="020B0604020202020204" pitchFamily="34" charset="0"/>
              <a:cs typeface="Arial" panose="020B0604020202020204" pitchFamily="34" charset="0"/>
            </a:endParaRPr>
          </a:p>
        </p:txBody>
      </p:sp>
      <p:sp>
        <p:nvSpPr>
          <p:cNvPr id="45" name="Rectangle 44"/>
          <p:cNvSpPr/>
          <p:nvPr/>
        </p:nvSpPr>
        <p:spPr>
          <a:xfrm>
            <a:off x="9677240" y="2528793"/>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Results</a:t>
            </a:r>
          </a:p>
        </p:txBody>
      </p:sp>
      <p:sp>
        <p:nvSpPr>
          <p:cNvPr id="51" name="Text Box 180"/>
          <p:cNvSpPr txBox="1">
            <a:spLocks noChangeArrowheads="1"/>
          </p:cNvSpPr>
          <p:nvPr/>
        </p:nvSpPr>
        <p:spPr bwMode="auto">
          <a:xfrm>
            <a:off x="3409823" y="17268245"/>
            <a:ext cx="3232322" cy="58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628" tIns="20814" rIns="41628" bIns="20814">
            <a:no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Arial" panose="020B0604020202020204" pitchFamily="34" charset="0"/>
                <a:cs typeface="Arial" panose="020B0604020202020204" pitchFamily="34" charset="0"/>
              </a:rPr>
              <a:t>Figure 1.</a:t>
            </a:r>
            <a:r>
              <a:rPr lang="en-US" sz="1800" dirty="0">
                <a:latin typeface="Arial" panose="020B0604020202020204" pitchFamily="34" charset="0"/>
                <a:cs typeface="Arial" panose="020B0604020202020204" pitchFamily="34" charset="0"/>
              </a:rPr>
              <a:t> Force Plate setup with reference system </a:t>
            </a:r>
          </a:p>
        </p:txBody>
      </p:sp>
      <p:sp>
        <p:nvSpPr>
          <p:cNvPr id="52" name="Text Box 181"/>
          <p:cNvSpPr txBox="1">
            <a:spLocks noChangeArrowheads="1"/>
          </p:cNvSpPr>
          <p:nvPr/>
        </p:nvSpPr>
        <p:spPr bwMode="auto">
          <a:xfrm>
            <a:off x="10207266" y="12618984"/>
            <a:ext cx="7225770" cy="59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628" tIns="20814" rIns="41628" bIns="2081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Arial" panose="020B0604020202020204" pitchFamily="34" charset="0"/>
                <a:cs typeface="Arial" panose="020B0604020202020204" pitchFamily="34" charset="0"/>
              </a:rPr>
              <a:t>Figure 3.</a:t>
            </a:r>
            <a:r>
              <a:rPr lang="en-US" sz="1800" dirty="0">
                <a:latin typeface="Arial" panose="020B0604020202020204" pitchFamily="34" charset="0"/>
                <a:cs typeface="Arial" panose="020B0604020202020204" pitchFamily="34" charset="0"/>
              </a:rPr>
              <a:t> Linear Impulse in the mediolateral (x) direction for the stiff shaft  </a:t>
            </a:r>
          </a:p>
        </p:txBody>
      </p:sp>
      <p:sp>
        <p:nvSpPr>
          <p:cNvPr id="53" name="Text Box 180"/>
          <p:cNvSpPr txBox="1">
            <a:spLocks noChangeArrowheads="1"/>
          </p:cNvSpPr>
          <p:nvPr/>
        </p:nvSpPr>
        <p:spPr bwMode="auto">
          <a:xfrm>
            <a:off x="10237005" y="17567685"/>
            <a:ext cx="7271968" cy="6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628" tIns="20814" rIns="41628" bIns="20814">
            <a:no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Arial" panose="020B0604020202020204" pitchFamily="34" charset="0"/>
                <a:cs typeface="Arial" panose="020B0604020202020204" pitchFamily="34" charset="0"/>
              </a:rPr>
              <a:t>Figure 4. </a:t>
            </a:r>
            <a:r>
              <a:rPr lang="en-US" sz="1800" dirty="0">
                <a:latin typeface="Arial" panose="020B0604020202020204" pitchFamily="34" charset="0"/>
                <a:cs typeface="Arial" panose="020B0604020202020204" pitchFamily="34" charset="0"/>
              </a:rPr>
              <a:t>Linear Impulse in the mediolateral (x) direction for the extra stiff shaft, the value for the target leg are higher than Figure 2</a:t>
            </a:r>
          </a:p>
        </p:txBody>
      </p:sp>
      <p:sp>
        <p:nvSpPr>
          <p:cNvPr id="37" name="Text Box 180"/>
          <p:cNvSpPr txBox="1">
            <a:spLocks noChangeArrowheads="1"/>
          </p:cNvSpPr>
          <p:nvPr/>
        </p:nvSpPr>
        <p:spPr bwMode="auto">
          <a:xfrm>
            <a:off x="18712623" y="6966992"/>
            <a:ext cx="7341998" cy="843570"/>
          </a:xfrm>
          <a:prstGeom prst="rect">
            <a:avLst/>
          </a:prstGeom>
          <a:noFill/>
          <a:ln>
            <a:noFill/>
          </a:ln>
          <a:effectLst/>
        </p:spPr>
        <p:txBody>
          <a:bodyPr wrap="square" lIns="41628" tIns="20814" rIns="41628" bIns="20814">
            <a:no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800" b="1" dirty="0">
                <a:latin typeface="Arial" panose="020B0604020202020204" pitchFamily="34" charset="0"/>
                <a:cs typeface="Arial" panose="020B0604020202020204" pitchFamily="34" charset="0"/>
              </a:rPr>
              <a:t>Figure 5. </a:t>
            </a:r>
            <a:r>
              <a:rPr lang="en-US" sz="1800" dirty="0">
                <a:latin typeface="Arial" panose="020B0604020202020204" pitchFamily="34" charset="0"/>
                <a:cs typeface="Arial" panose="020B0604020202020204" pitchFamily="34" charset="0"/>
              </a:rPr>
              <a:t>Example of normalized reaction forces. The dotted lines represent the start and stop of the period of interest. RFX1 represents the reaction force in the x direction for the target leg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580" y="557728"/>
            <a:ext cx="2502243" cy="1528588"/>
          </a:xfrm>
          <a:prstGeom prst="rect">
            <a:avLst/>
          </a:prstGeom>
        </p:spPr>
      </p:pic>
      <p:pic>
        <p:nvPicPr>
          <p:cNvPr id="17" name="Picture 16" descr="A picture containing food&#10;&#10;Description automatically generated">
            <a:extLst>
              <a:ext uri="{FF2B5EF4-FFF2-40B4-BE49-F238E27FC236}">
                <a16:creationId xmlns:a16="http://schemas.microsoft.com/office/drawing/2014/main" id="{79F4F742-840D-E845-80BE-CBC3B6BD3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2666" y="690700"/>
            <a:ext cx="3873500" cy="1193800"/>
          </a:xfrm>
          <a:prstGeom prst="rect">
            <a:avLst/>
          </a:prstGeom>
          <a:solidFill>
            <a:srgbClr val="FFFFFF"/>
          </a:solidFill>
        </p:spPr>
      </p:pic>
      <p:pic>
        <p:nvPicPr>
          <p:cNvPr id="8" name="Picture 7">
            <a:extLst>
              <a:ext uri="{FF2B5EF4-FFF2-40B4-BE49-F238E27FC236}">
                <a16:creationId xmlns:a16="http://schemas.microsoft.com/office/drawing/2014/main" id="{68DAC39F-E4D3-42AD-9D38-24B1D46955D5}"/>
              </a:ext>
            </a:extLst>
          </p:cNvPr>
          <p:cNvPicPr>
            <a:picLocks noChangeAspect="1"/>
          </p:cNvPicPr>
          <p:nvPr/>
        </p:nvPicPr>
        <p:blipFill>
          <a:blip r:embed="rId6"/>
          <a:stretch>
            <a:fillRect/>
          </a:stretch>
        </p:blipFill>
        <p:spPr>
          <a:xfrm>
            <a:off x="914400" y="14995196"/>
            <a:ext cx="2357148" cy="2957694"/>
          </a:xfrm>
          <a:prstGeom prst="rect">
            <a:avLst/>
          </a:prstGeom>
        </p:spPr>
      </p:pic>
      <p:sp>
        <p:nvSpPr>
          <p:cNvPr id="18" name="Arrow: Right 17">
            <a:extLst>
              <a:ext uri="{FF2B5EF4-FFF2-40B4-BE49-F238E27FC236}">
                <a16:creationId xmlns:a16="http://schemas.microsoft.com/office/drawing/2014/main" id="{931AE208-9540-4B6D-A318-7F436D470D04}"/>
              </a:ext>
            </a:extLst>
          </p:cNvPr>
          <p:cNvSpPr/>
          <p:nvPr/>
        </p:nvSpPr>
        <p:spPr>
          <a:xfrm>
            <a:off x="1255567" y="17200163"/>
            <a:ext cx="1800707" cy="446574"/>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7E7250B3-C24F-4B01-B26A-D88E7836CDD6}"/>
              </a:ext>
            </a:extLst>
          </p:cNvPr>
          <p:cNvSpPr/>
          <p:nvPr/>
        </p:nvSpPr>
        <p:spPr>
          <a:xfrm>
            <a:off x="1018977" y="16031310"/>
            <a:ext cx="489235" cy="1153540"/>
          </a:xfrm>
          <a:prstGeom prst="up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3E0C00-D12D-434D-B222-BFF4C4B615A0}"/>
              </a:ext>
            </a:extLst>
          </p:cNvPr>
          <p:cNvSpPr txBox="1"/>
          <p:nvPr/>
        </p:nvSpPr>
        <p:spPr>
          <a:xfrm>
            <a:off x="2204060" y="16568852"/>
            <a:ext cx="1066800" cy="692497"/>
          </a:xfrm>
          <a:prstGeom prst="rect">
            <a:avLst/>
          </a:prstGeom>
          <a:noFill/>
        </p:spPr>
        <p:txBody>
          <a:bodyPr wrap="square" rtlCol="0">
            <a:spAutoFit/>
          </a:bodyPr>
          <a:lstStyle/>
          <a:p>
            <a:r>
              <a:rPr lang="en-US" dirty="0">
                <a:solidFill>
                  <a:srgbClr val="FFFFFF"/>
                </a:solidFill>
              </a:rPr>
              <a:t>+X</a:t>
            </a:r>
          </a:p>
        </p:txBody>
      </p:sp>
      <p:sp>
        <p:nvSpPr>
          <p:cNvPr id="21" name="TextBox 20">
            <a:extLst>
              <a:ext uri="{FF2B5EF4-FFF2-40B4-BE49-F238E27FC236}">
                <a16:creationId xmlns:a16="http://schemas.microsoft.com/office/drawing/2014/main" id="{29FCDBB3-AA78-474E-8AC1-35505636318E}"/>
              </a:ext>
            </a:extLst>
          </p:cNvPr>
          <p:cNvSpPr txBox="1"/>
          <p:nvPr/>
        </p:nvSpPr>
        <p:spPr>
          <a:xfrm>
            <a:off x="1387097" y="15829420"/>
            <a:ext cx="870122" cy="692497"/>
          </a:xfrm>
          <a:prstGeom prst="rect">
            <a:avLst/>
          </a:prstGeom>
          <a:noFill/>
        </p:spPr>
        <p:txBody>
          <a:bodyPr wrap="square" rtlCol="0">
            <a:spAutoFit/>
          </a:bodyPr>
          <a:lstStyle/>
          <a:p>
            <a:r>
              <a:rPr lang="en-US" dirty="0">
                <a:solidFill>
                  <a:srgbClr val="FFFFFF"/>
                </a:solidFill>
              </a:rPr>
              <a:t>+Y</a:t>
            </a:r>
          </a:p>
        </p:txBody>
      </p:sp>
      <p:sp>
        <p:nvSpPr>
          <p:cNvPr id="16" name="Rectangle 15">
            <a:extLst>
              <a:ext uri="{FF2B5EF4-FFF2-40B4-BE49-F238E27FC236}">
                <a16:creationId xmlns:a16="http://schemas.microsoft.com/office/drawing/2014/main" id="{0707860A-56B6-4398-9C4B-47FD1A04814E}"/>
              </a:ext>
            </a:extLst>
          </p:cNvPr>
          <p:cNvSpPr/>
          <p:nvPr/>
        </p:nvSpPr>
        <p:spPr>
          <a:xfrm>
            <a:off x="18306884" y="16768593"/>
            <a:ext cx="8229600" cy="4000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41628" tIns="20814" rIns="41628" bIns="20814" rtlCol="0" anchor="ctr"/>
          <a:lstStyle/>
          <a:p>
            <a:pPr algn="ctr"/>
            <a:r>
              <a:rPr lang="en-US" sz="2800" b="1" dirty="0">
                <a:solidFill>
                  <a:schemeClr val="accent3">
                    <a:lumMod val="20000"/>
                    <a:lumOff val="80000"/>
                  </a:schemeClr>
                </a:solidFill>
                <a:latin typeface="Arial" panose="020B0604020202020204" pitchFamily="34" charset="0"/>
                <a:cs typeface="Arial" panose="020B0604020202020204" pitchFamily="34" charset="0"/>
              </a:rPr>
              <a:t>Acknowledgments </a:t>
            </a:r>
          </a:p>
        </p:txBody>
      </p:sp>
      <p:sp>
        <p:nvSpPr>
          <p:cNvPr id="22" name="TextBox 21">
            <a:extLst>
              <a:ext uri="{FF2B5EF4-FFF2-40B4-BE49-F238E27FC236}">
                <a16:creationId xmlns:a16="http://schemas.microsoft.com/office/drawing/2014/main" id="{4B1962F1-BB7C-47AA-8EAF-93DBAAE4FB50}"/>
              </a:ext>
            </a:extLst>
          </p:cNvPr>
          <p:cNvSpPr txBox="1"/>
          <p:nvPr/>
        </p:nvSpPr>
        <p:spPr>
          <a:xfrm>
            <a:off x="18288000" y="17206060"/>
            <a:ext cx="8229600" cy="646331"/>
          </a:xfrm>
          <a:prstGeom prst="rect">
            <a:avLst/>
          </a:prstGeom>
          <a:solidFill>
            <a:srgbClr val="FFFFFF"/>
          </a:solidFill>
        </p:spPr>
        <p:txBody>
          <a:bodyPr wrap="square" rtlCol="0">
            <a:spAutoFit/>
          </a:bodyPr>
          <a:lstStyle/>
          <a:p>
            <a:r>
              <a:rPr lang="en-US" sz="1800" dirty="0">
                <a:latin typeface="Arial" panose="020B0604020202020204" pitchFamily="34" charset="0"/>
                <a:cs typeface="Arial" panose="020B0604020202020204" pitchFamily="34" charset="0"/>
              </a:rPr>
              <a:t>Thank you to the ALLIES in STEM for funding this research and the Office of Undergraduate Research for all their support. </a:t>
            </a:r>
          </a:p>
        </p:txBody>
      </p:sp>
      <p:cxnSp>
        <p:nvCxnSpPr>
          <p:cNvPr id="30" name="Straight Connector 29">
            <a:extLst>
              <a:ext uri="{FF2B5EF4-FFF2-40B4-BE49-F238E27FC236}">
                <a16:creationId xmlns:a16="http://schemas.microsoft.com/office/drawing/2014/main" id="{4F828751-BDD6-40AE-A6A0-047E90A8B5E7}"/>
              </a:ext>
            </a:extLst>
          </p:cNvPr>
          <p:cNvCxnSpPr>
            <a:cxnSpLocks/>
          </p:cNvCxnSpPr>
          <p:nvPr/>
        </p:nvCxnSpPr>
        <p:spPr>
          <a:xfrm>
            <a:off x="22402800" y="3294199"/>
            <a:ext cx="0" cy="3635375"/>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37091A14-AE1F-491C-BA9F-C1C99759AEF7}"/>
              </a:ext>
            </a:extLst>
          </p:cNvPr>
          <p:cNvCxnSpPr>
            <a:cxnSpLocks/>
          </p:cNvCxnSpPr>
          <p:nvPr/>
        </p:nvCxnSpPr>
        <p:spPr>
          <a:xfrm>
            <a:off x="21488400" y="3268799"/>
            <a:ext cx="0" cy="3609975"/>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29" name="Picture 28">
            <a:extLst>
              <a:ext uri="{FF2B5EF4-FFF2-40B4-BE49-F238E27FC236}">
                <a16:creationId xmlns:a16="http://schemas.microsoft.com/office/drawing/2014/main" id="{ACBF5564-7082-4B77-86EB-867804E1114E}"/>
              </a:ext>
            </a:extLst>
          </p:cNvPr>
          <p:cNvPicPr>
            <a:picLocks noChangeAspect="1"/>
          </p:cNvPicPr>
          <p:nvPr/>
        </p:nvPicPr>
        <p:blipFill>
          <a:blip r:embed="rId7"/>
          <a:stretch>
            <a:fillRect/>
          </a:stretch>
        </p:blipFill>
        <p:spPr>
          <a:xfrm>
            <a:off x="10138409" y="13194245"/>
            <a:ext cx="7363484" cy="4332629"/>
          </a:xfrm>
          <a:prstGeom prst="rect">
            <a:avLst/>
          </a:prstGeom>
        </p:spPr>
      </p:pic>
      <p:sp>
        <p:nvSpPr>
          <p:cNvPr id="31" name="TextBox 30">
            <a:extLst>
              <a:ext uri="{FF2B5EF4-FFF2-40B4-BE49-F238E27FC236}">
                <a16:creationId xmlns:a16="http://schemas.microsoft.com/office/drawing/2014/main" id="{C127D65A-99D8-4682-A381-F69AE2551995}"/>
              </a:ext>
            </a:extLst>
          </p:cNvPr>
          <p:cNvSpPr txBox="1"/>
          <p:nvPr/>
        </p:nvSpPr>
        <p:spPr>
          <a:xfrm>
            <a:off x="11349560" y="16599286"/>
            <a:ext cx="17526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Rear Leg </a:t>
            </a:r>
          </a:p>
        </p:txBody>
      </p:sp>
      <p:sp>
        <p:nvSpPr>
          <p:cNvPr id="42" name="TextBox 41">
            <a:extLst>
              <a:ext uri="{FF2B5EF4-FFF2-40B4-BE49-F238E27FC236}">
                <a16:creationId xmlns:a16="http://schemas.microsoft.com/office/drawing/2014/main" id="{F212A2F4-C0E2-43C9-BBBC-2C392BF5515A}"/>
              </a:ext>
            </a:extLst>
          </p:cNvPr>
          <p:cNvSpPr txBox="1"/>
          <p:nvPr/>
        </p:nvSpPr>
        <p:spPr>
          <a:xfrm>
            <a:off x="11223489" y="11641406"/>
            <a:ext cx="1752600"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Rear</a:t>
            </a:r>
            <a:r>
              <a:rPr lang="en-US" sz="1600" dirty="0">
                <a:latin typeface="Arial" panose="020B0604020202020204" pitchFamily="34" charset="0"/>
                <a:cs typeface="Arial" panose="020B0604020202020204" pitchFamily="34" charset="0"/>
              </a:rPr>
              <a:t> Leg </a:t>
            </a:r>
          </a:p>
        </p:txBody>
      </p:sp>
      <p:sp>
        <p:nvSpPr>
          <p:cNvPr id="38" name="TextBox 37">
            <a:extLst>
              <a:ext uri="{FF2B5EF4-FFF2-40B4-BE49-F238E27FC236}">
                <a16:creationId xmlns:a16="http://schemas.microsoft.com/office/drawing/2014/main" id="{2E9FA747-BD10-4D2D-8E7C-490FB4F35BA9}"/>
              </a:ext>
            </a:extLst>
          </p:cNvPr>
          <p:cNvSpPr txBox="1"/>
          <p:nvPr/>
        </p:nvSpPr>
        <p:spPr>
          <a:xfrm>
            <a:off x="11330510" y="13924411"/>
            <a:ext cx="1497221"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Target Leg </a:t>
            </a:r>
          </a:p>
        </p:txBody>
      </p:sp>
      <p:sp>
        <p:nvSpPr>
          <p:cNvPr id="44" name="TextBox 43">
            <a:extLst>
              <a:ext uri="{FF2B5EF4-FFF2-40B4-BE49-F238E27FC236}">
                <a16:creationId xmlns:a16="http://schemas.microsoft.com/office/drawing/2014/main" id="{F7A3C6CA-25EE-4602-8907-F685CB7D08D0}"/>
              </a:ext>
            </a:extLst>
          </p:cNvPr>
          <p:cNvSpPr txBox="1"/>
          <p:nvPr/>
        </p:nvSpPr>
        <p:spPr>
          <a:xfrm>
            <a:off x="11202820" y="8809750"/>
            <a:ext cx="1497221"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Target Leg </a:t>
            </a:r>
          </a:p>
        </p:txBody>
      </p:sp>
      <p:sp>
        <p:nvSpPr>
          <p:cNvPr id="15" name="Text Box 194"/>
          <p:cNvSpPr txBox="1">
            <a:spLocks noChangeArrowheads="1"/>
          </p:cNvSpPr>
          <p:nvPr/>
        </p:nvSpPr>
        <p:spPr bwMode="auto">
          <a:xfrm>
            <a:off x="9677240" y="2895473"/>
            <a:ext cx="8229600" cy="5128802"/>
          </a:xfrm>
          <a:prstGeom prst="rect">
            <a:avLst/>
          </a:prstGeom>
          <a:solidFill>
            <a:srgbClr val="FFFFFF"/>
          </a:solidFill>
          <a:ln w="12700">
            <a:solidFill>
              <a:schemeClr val="accent1">
                <a:lumMod val="75000"/>
              </a:schemeClr>
            </a:solidFill>
          </a:ln>
          <a:effectLst/>
        </p:spPr>
        <p:txBody>
          <a:bodyPr lIns="83256" tIns="83256" rIns="83256" bIns="83256">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Target leg mediolateral (ML) linear impulse was amplified away from the target with the extra stiff shaft (0.357 ± 0.096 N*s/kg) compared to the stiff shaft (0.340 ± .083 N*s/kg, p = 0.041) (</a:t>
            </a:r>
            <a:r>
              <a:rPr lang="en-US" sz="2000" b="1" dirty="0">
                <a:effectLst/>
                <a:latin typeface="Arial" panose="020B0604020202020204" pitchFamily="34" charset="0"/>
                <a:ea typeface="Arial" panose="020B0604020202020204" pitchFamily="34" charset="0"/>
              </a:rPr>
              <a:t>Figures 3&amp;4</a:t>
            </a:r>
            <a:r>
              <a:rPr lang="en-US" sz="2000" dirty="0">
                <a:effectLst/>
                <a:latin typeface="Arial" panose="020B0604020202020204" pitchFamily="34" charset="0"/>
                <a:ea typeface="Arial" panose="020B0604020202020204" pitchFamily="34" charset="0"/>
              </a:rPr>
              <a:t>) </a:t>
            </a:r>
          </a:p>
          <a:p>
            <a:pPr marL="285750" marR="0" indent="-285750">
              <a:lnSpc>
                <a:spcPct val="115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Rear leg ML linear impulse was amplified toward the target with the extra stiff shaft (0.436 ± 0.142 N*s/kg) compared to the stiff shaft (0.405 ± 0.132 N*s/kg, p = 0.070)</a:t>
            </a:r>
          </a:p>
          <a:p>
            <a:pPr marL="285750" marR="0" indent="-285750">
              <a:lnSpc>
                <a:spcPct val="115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No change in n</a:t>
            </a:r>
            <a:r>
              <a:rPr lang="en-US" sz="2000" dirty="0">
                <a:effectLst/>
                <a:latin typeface="Arial" panose="020B0604020202020204" pitchFamily="34" charset="0"/>
                <a:ea typeface="Arial" panose="020B0604020202020204" pitchFamily="34" charset="0"/>
              </a:rPr>
              <a:t>et ML linear impulse with the extra stif</a:t>
            </a:r>
            <a:r>
              <a:rPr lang="en-US" sz="2000" dirty="0">
                <a:latin typeface="Arial" panose="020B0604020202020204" pitchFamily="34" charset="0"/>
                <a:ea typeface="Arial" panose="020B0604020202020204" pitchFamily="34" charset="0"/>
              </a:rPr>
              <a:t>f shaft</a:t>
            </a:r>
            <a:r>
              <a:rPr lang="en-US" sz="2000" dirty="0">
                <a:effectLst/>
                <a:latin typeface="Arial" panose="020B0604020202020204" pitchFamily="34" charset="0"/>
                <a:ea typeface="Arial" panose="020B0604020202020204" pitchFamily="34" charset="0"/>
              </a:rPr>
              <a:t> (p = 0.46)</a:t>
            </a:r>
          </a:p>
          <a:p>
            <a:pPr marL="285750" marR="0" indent="-285750">
              <a:lnSpc>
                <a:spcPct val="115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No change in the impulse in the vertical (target leg p=0.324, rear leg p=0.117) or anterior posterior direction (target leg p=0.261, rear leg p=0.268)</a:t>
            </a:r>
          </a:p>
          <a:p>
            <a:pPr marL="285750" marR="0" indent="-285750">
              <a:lnSpc>
                <a:spcPct val="115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No change in target leg x force (p=0.992) but a significant difference in the rear leg force in the x direction (p=0.042)</a:t>
            </a:r>
          </a:p>
          <a:p>
            <a:pPr marL="285750" marR="0" indent="-285750">
              <a:lnSpc>
                <a:spcPct val="115000"/>
              </a:lnSpc>
              <a:spcBef>
                <a:spcPts val="0"/>
              </a:spcBef>
              <a:spcAft>
                <a:spcPts val="0"/>
              </a:spcAft>
              <a:buFont typeface="Arial" panose="020B0604020202020204" pitchFamily="34" charset="0"/>
              <a:buChar char="•"/>
            </a:pPr>
            <a:r>
              <a:rPr lang="en-US" sz="2000" dirty="0">
                <a:latin typeface="Arial" panose="020B0604020202020204" pitchFamily="34" charset="0"/>
                <a:ea typeface="Arial" panose="020B0604020202020204" pitchFamily="34" charset="0"/>
              </a:rPr>
              <a:t>No change in the total time of the period of interest (p= 0.891)</a:t>
            </a:r>
          </a:p>
          <a:p>
            <a:pPr marL="285750" marR="0" indent="-285750">
              <a:lnSpc>
                <a:spcPct val="115000"/>
              </a:lnSpc>
              <a:spcBef>
                <a:spcPts val="0"/>
              </a:spcBef>
              <a:spcAft>
                <a:spcPts val="0"/>
              </a:spcAft>
              <a:buFont typeface="Arial" panose="020B0604020202020204" pitchFamily="34" charset="0"/>
              <a:buChar char="•"/>
            </a:pPr>
            <a:endParaRPr lang="en-US" sz="2000" dirty="0">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F6D08DD9-1827-4A83-BD13-868B57396A4A}"/>
              </a:ext>
            </a:extLst>
          </p:cNvPr>
          <p:cNvPicPr>
            <a:picLocks noChangeAspect="1"/>
          </p:cNvPicPr>
          <p:nvPr/>
        </p:nvPicPr>
        <p:blipFill>
          <a:blip r:embed="rId8"/>
          <a:stretch>
            <a:fillRect/>
          </a:stretch>
        </p:blipFill>
        <p:spPr>
          <a:xfrm>
            <a:off x="7287145" y="14984168"/>
            <a:ext cx="2051802" cy="3033215"/>
          </a:xfrm>
          <a:prstGeom prst="rect">
            <a:avLst/>
          </a:prstGeom>
        </p:spPr>
      </p:pic>
      <p:sp>
        <p:nvSpPr>
          <p:cNvPr id="23" name="TextBox 22">
            <a:extLst>
              <a:ext uri="{FF2B5EF4-FFF2-40B4-BE49-F238E27FC236}">
                <a16:creationId xmlns:a16="http://schemas.microsoft.com/office/drawing/2014/main" id="{038F1A2E-F3C8-4649-B9F2-9DAC6DADCF95}"/>
              </a:ext>
            </a:extLst>
          </p:cNvPr>
          <p:cNvSpPr txBox="1"/>
          <p:nvPr/>
        </p:nvSpPr>
        <p:spPr>
          <a:xfrm>
            <a:off x="4296873" y="15284919"/>
            <a:ext cx="2974376" cy="923330"/>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Figure 2. </a:t>
            </a:r>
            <a:r>
              <a:rPr lang="en-US" sz="1800" dirty="0">
                <a:latin typeface="Arial" panose="020B0604020202020204" pitchFamily="34" charset="0"/>
                <a:cs typeface="Arial" panose="020B0604020202020204" pitchFamily="34" charset="0"/>
              </a:rPr>
              <a:t>Golf clubs of varying shaft properties used in our study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CLU">
      <a:dk1>
        <a:srgbClr val="331C54"/>
      </a:dk1>
      <a:lt1>
        <a:srgbClr val="EBB700"/>
      </a:lt1>
      <a:dk2>
        <a:srgbClr val="1E5989"/>
      </a:dk2>
      <a:lt2>
        <a:srgbClr val="FFD589"/>
      </a:lt2>
      <a:accent1>
        <a:srgbClr val="6A4C92"/>
      </a:accent1>
      <a:accent2>
        <a:srgbClr val="00854F"/>
      </a:accent2>
      <a:accent3>
        <a:srgbClr val="E74645"/>
      </a:accent3>
      <a:accent4>
        <a:srgbClr val="31B27D"/>
      </a:accent4>
      <a:accent5>
        <a:srgbClr val="4796C1"/>
      </a:accent5>
      <a:accent6>
        <a:srgbClr val="F0885D"/>
      </a:accent6>
      <a:hlink>
        <a:srgbClr val="7F7F7F"/>
      </a:hlink>
      <a:folHlink>
        <a:srgbClr val="D38B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8557</TotalTime>
  <Words>1134</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42x60</dc:title>
  <dc:creator>Jay Larson</dc:creator>
  <dc:description>Quality poster printing
www.genigraphics.com
1-800-790-4001</dc:description>
  <cp:lastModifiedBy>l.vankeersbilck@gmail.com</cp:lastModifiedBy>
  <cp:revision>158</cp:revision>
  <cp:lastPrinted>2013-02-12T02:21:55Z</cp:lastPrinted>
  <dcterms:created xsi:type="dcterms:W3CDTF">2013-02-10T21:14:48Z</dcterms:created>
  <dcterms:modified xsi:type="dcterms:W3CDTF">2020-10-23T15:19:33Z</dcterms:modified>
</cp:coreProperties>
</file>