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92" d="100"/>
          <a:sy n="92" d="100"/>
        </p:scale>
        <p:origin x="-1280" y="-1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printerSettings" Target="printerSettings/printerSettings1.bin"/><Relationship Id="rId15" Type="http://schemas.openxmlformats.org/officeDocument/2006/relationships/presProps" Target="presProps.xml"/><Relationship Id="rId16" Type="http://schemas.openxmlformats.org/officeDocument/2006/relationships/viewProps" Target="viewProps.xml"/><Relationship Id="rId17" Type="http://schemas.openxmlformats.org/officeDocument/2006/relationships/theme" Target="theme/theme1.xml"/><Relationship Id="rId1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 Id="rId3" Type="http://schemas.openxmlformats.org/officeDocument/2006/relationships/image" Target="../media/image4.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B7C3F878-F5E8-489B-AC8A-64F2A7E22C28}" type="datetimeFigureOut">
              <a:rPr lang="en-US" smtClean="0"/>
              <a:pPr/>
              <a:t>8/19/13</a:t>
            </a:fld>
            <a:endParaRPr lang="en-US"/>
          </a:p>
        </p:txBody>
      </p:sp>
      <p:sp>
        <p:nvSpPr>
          <p:cNvPr id="5" name="Footer Placeholder 4"/>
          <p:cNvSpPr>
            <a:spLocks noGrp="1"/>
          </p:cNvSpPr>
          <p:nvPr>
            <p:ph type="ftr" sz="quarter" idx="11"/>
          </p:nvPr>
        </p:nvSpPr>
        <p:spPr>
          <a:xfrm>
            <a:off x="1174044" y="5357592"/>
            <a:ext cx="5034845" cy="365125"/>
          </a:xfrm>
        </p:spPr>
        <p:txBody>
          <a:bodyPr/>
          <a:lstStyle/>
          <a:p>
            <a:endParaRPr lang="en-US" dirty="0"/>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651FC063-5EA9-49AF-AFAF-D68C9E82B23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C3F878-F5E8-489B-AC8A-64F2A7E22C28}" type="datetimeFigureOut">
              <a:rPr lang="en-US" smtClean="0"/>
              <a:pPr/>
              <a:t>8/19/13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C3F878-F5E8-489B-AC8A-64F2A7E22C28}" type="datetimeFigureOut">
              <a:rPr lang="en-US" smtClean="0"/>
              <a:pPr/>
              <a:t>8/19/13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C3F878-F5E8-489B-AC8A-64F2A7E22C28}" type="datetimeFigureOut">
              <a:rPr lang="en-US" smtClean="0"/>
              <a:pPr/>
              <a:t>8/19/13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C3F878-F5E8-489B-AC8A-64F2A7E22C28}" type="datetimeFigureOut">
              <a:rPr lang="en-US" smtClean="0"/>
              <a:pPr/>
              <a:t>8/19/13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B7C3F878-F5E8-489B-AC8A-64F2A7E22C28}" type="datetimeFigureOut">
              <a:rPr lang="en-US" smtClean="0"/>
              <a:pPr/>
              <a:t>8/19/13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51FC063-5EA9-49AF-AFAF-D68C9E82B23B}" type="slidenum">
              <a:rPr lang="en-US" smtClean="0"/>
              <a:pPr/>
              <a:t>‹#›</a:t>
            </a:fld>
            <a:endParaRPr lang="en-US"/>
          </a:p>
        </p:txBody>
      </p:sp>
      <p:sp>
        <p:nvSpPr>
          <p:cNvPr id="9" name="Content Placeholder 8"/>
          <p:cNvSpPr>
            <a:spLocks noGrp="1"/>
          </p:cNvSpPr>
          <p:nvPr>
            <p:ph sz="quarter" idx="13"/>
          </p:nvPr>
        </p:nvSpPr>
        <p:spPr>
          <a:xfrm>
            <a:off x="1298448" y="2121407"/>
            <a:ext cx="3200400" cy="36027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B7C3F878-F5E8-489B-AC8A-64F2A7E22C28}" type="datetimeFigureOut">
              <a:rPr lang="en-US" smtClean="0"/>
              <a:pPr/>
              <a:t>8/19/13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51FC063-5EA9-49AF-AFAF-D68C9E82B23B}" type="slidenum">
              <a:rPr lang="en-US" smtClean="0"/>
              <a:pPr/>
              <a:t>‹#›</a:t>
            </a:fld>
            <a:endParaRPr lang="en-US"/>
          </a:p>
        </p:txBody>
      </p:sp>
      <p:sp>
        <p:nvSpPr>
          <p:cNvPr id="11" name="Content Placeholder 10"/>
          <p:cNvSpPr>
            <a:spLocks noGrp="1"/>
          </p:cNvSpPr>
          <p:nvPr>
            <p:ph sz="quarter" idx="13"/>
          </p:nvPr>
        </p:nvSpPr>
        <p:spPr>
          <a:xfrm>
            <a:off x="1298448" y="2944368"/>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C3F878-F5E8-489B-AC8A-64F2A7E22C28}" type="datetimeFigureOut">
              <a:rPr lang="en-US" smtClean="0"/>
              <a:pPr/>
              <a:t>8/19/13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C3F878-F5E8-489B-AC8A-64F2A7E22C28}" type="datetimeFigureOut">
              <a:rPr lang="en-US" smtClean="0"/>
              <a:pPr/>
              <a:t>8/19/13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51FC063-5EA9-49AF-AFAF-D68C9E82B23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n-US" smtClean="0"/>
              <a:t>Click to edit Master title style</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1698" y="5885672"/>
            <a:ext cx="1213821" cy="365125"/>
          </a:xfrm>
        </p:spPr>
        <p:txBody>
          <a:bodyPr/>
          <a:lstStyle/>
          <a:p>
            <a:fld id="{B7C3F878-F5E8-489B-AC8A-64F2A7E22C28}" type="datetimeFigureOut">
              <a:rPr lang="en-US" smtClean="0"/>
              <a:pPr/>
              <a:t>8/19/13</a:t>
            </a:fld>
            <a:endParaRPr lang="en-US"/>
          </a:p>
        </p:txBody>
      </p:sp>
      <p:sp>
        <p:nvSpPr>
          <p:cNvPr id="6" name="Footer Placeholder 5"/>
          <p:cNvSpPr>
            <a:spLocks noGrp="1"/>
          </p:cNvSpPr>
          <p:nvPr>
            <p:ph type="ftr" sz="quarter" idx="11"/>
          </p:nvPr>
        </p:nvSpPr>
        <p:spPr>
          <a:xfrm rot="-60000">
            <a:off x="914554" y="5829261"/>
            <a:ext cx="3522607" cy="365125"/>
          </a:xfrm>
        </p:spPr>
        <p:txBody>
          <a:bodyPr/>
          <a:lstStyle/>
          <a:p>
            <a:endParaRPr lang="en-US" dirty="0"/>
          </a:p>
        </p:txBody>
      </p:sp>
      <p:sp>
        <p:nvSpPr>
          <p:cNvPr id="7" name="Slide Number Placeholder 6"/>
          <p:cNvSpPr>
            <a:spLocks noGrp="1"/>
          </p:cNvSpPr>
          <p:nvPr>
            <p:ph type="sldNum" sz="quarter" idx="12"/>
          </p:nvPr>
        </p:nvSpPr>
        <p:spPr>
          <a:xfrm rot="60000">
            <a:off x="7557313" y="5896961"/>
            <a:ext cx="554023" cy="365125"/>
          </a:xfrm>
        </p:spPr>
        <p:txBody>
          <a:bodyPr/>
          <a:lstStyle/>
          <a:p>
            <a:fld id="{651FC063-5EA9-49AF-AFAF-D68C9E82B23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5936" y="5888737"/>
            <a:ext cx="1213821" cy="365125"/>
          </a:xfrm>
        </p:spPr>
        <p:txBody>
          <a:bodyPr/>
          <a:lstStyle/>
          <a:p>
            <a:fld id="{B7C3F878-F5E8-489B-AC8A-64F2A7E22C28}" type="datetimeFigureOut">
              <a:rPr lang="en-US" smtClean="0"/>
              <a:pPr/>
              <a:t>8/19/13</a:t>
            </a:fld>
            <a:endParaRPr lang="en-US"/>
          </a:p>
        </p:txBody>
      </p:sp>
      <p:sp>
        <p:nvSpPr>
          <p:cNvPr id="6" name="Footer Placeholder 5"/>
          <p:cNvSpPr>
            <a:spLocks noGrp="1"/>
          </p:cNvSpPr>
          <p:nvPr>
            <p:ph type="ftr" sz="quarter" idx="11"/>
          </p:nvPr>
        </p:nvSpPr>
        <p:spPr>
          <a:xfrm rot="-60000">
            <a:off x="914569" y="5831037"/>
            <a:ext cx="3319043" cy="365125"/>
          </a:xfrm>
        </p:spPr>
        <p:txBody>
          <a:bodyPr/>
          <a:lstStyle/>
          <a:p>
            <a:endParaRPr lang="en-US" dirty="0"/>
          </a:p>
        </p:txBody>
      </p:sp>
      <p:sp>
        <p:nvSpPr>
          <p:cNvPr id="7" name="Slide Number Placeholder 6"/>
          <p:cNvSpPr>
            <a:spLocks noGrp="1"/>
          </p:cNvSpPr>
          <p:nvPr>
            <p:ph type="sldNum" sz="quarter" idx="12"/>
          </p:nvPr>
        </p:nvSpPr>
        <p:spPr>
          <a:xfrm rot="60000">
            <a:off x="7562089" y="5900026"/>
            <a:ext cx="554023" cy="365125"/>
          </a:xfrm>
        </p:spPr>
        <p:txBody>
          <a:bodyPr/>
          <a:lstStyle/>
          <a:p>
            <a:fld id="{651FC063-5EA9-49AF-AFAF-D68C9E82B23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3.jpeg"/><Relationship Id="rId14" Type="http://schemas.openxmlformats.org/officeDocument/2006/relationships/image" Target="../media/image4.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B7C3F878-F5E8-489B-AC8A-64F2A7E22C28}" type="datetimeFigureOut">
              <a:rPr lang="en-US" smtClean="0"/>
              <a:pPr/>
              <a:t>8/19/13</a:t>
            </a:fld>
            <a:endParaRPr lang="en-US" dirty="0"/>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n-US" dirty="0"/>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651FC063-5EA9-49AF-AFAF-D68C9E82B23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Campus Security Authority Training</a:t>
            </a:r>
            <a:endParaRPr lang="en-US" dirty="0"/>
          </a:p>
        </p:txBody>
      </p:sp>
      <p:sp>
        <p:nvSpPr>
          <p:cNvPr id="3" name="Subtitle 2"/>
          <p:cNvSpPr>
            <a:spLocks noGrp="1"/>
          </p:cNvSpPr>
          <p:nvPr>
            <p:ph type="subTitle" idx="1"/>
          </p:nvPr>
        </p:nvSpPr>
        <p:spPr/>
        <p:txBody>
          <a:bodyPr>
            <a:normAutofit lnSpcReduction="10000"/>
          </a:bodyPr>
          <a:lstStyle/>
          <a:p>
            <a:r>
              <a:rPr lang="en-US" b="1" dirty="0" smtClean="0">
                <a:solidFill>
                  <a:schemeClr val="tx1"/>
                </a:solidFill>
              </a:rPr>
              <a:t>What Are Your Responsibilities?</a:t>
            </a:r>
          </a:p>
          <a:p>
            <a:endParaRPr lang="en-US" dirty="0" smtClean="0"/>
          </a:p>
          <a:p>
            <a:endParaRPr lang="en-US" dirty="0"/>
          </a:p>
          <a:p>
            <a:r>
              <a:rPr lang="en-US" sz="1300" dirty="0" smtClean="0"/>
              <a:t>Last Updated: August 2013</a:t>
            </a:r>
            <a:endParaRPr lang="en-US" sz="1300" dirty="0"/>
          </a:p>
        </p:txBody>
      </p:sp>
    </p:spTree>
    <p:extLst>
      <p:ext uri="{BB962C8B-B14F-4D97-AF65-F5344CB8AC3E}">
        <p14:creationId xmlns:p14="http://schemas.microsoft.com/office/powerpoint/2010/main" val="5524895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do I include in my report to Campus Safety?</a:t>
            </a:r>
            <a:endParaRPr lang="en-US" dirty="0"/>
          </a:p>
        </p:txBody>
      </p:sp>
      <p:sp>
        <p:nvSpPr>
          <p:cNvPr id="3" name="Content Placeholder 2"/>
          <p:cNvSpPr>
            <a:spLocks noGrp="1"/>
          </p:cNvSpPr>
          <p:nvPr>
            <p:ph idx="1"/>
          </p:nvPr>
        </p:nvSpPr>
        <p:spPr/>
        <p:txBody>
          <a:bodyPr/>
          <a:lstStyle/>
          <a:p>
            <a:r>
              <a:rPr lang="en-US" dirty="0" smtClean="0"/>
              <a:t>Date of the incident</a:t>
            </a:r>
          </a:p>
          <a:p>
            <a:r>
              <a:rPr lang="en-US" dirty="0" smtClean="0"/>
              <a:t>Location of where the incident occurred</a:t>
            </a:r>
          </a:p>
          <a:p>
            <a:r>
              <a:rPr lang="en-US" dirty="0" smtClean="0"/>
              <a:t>Brief description of the incident</a:t>
            </a:r>
            <a:endParaRPr lang="en-US" dirty="0"/>
          </a:p>
        </p:txBody>
      </p:sp>
    </p:spTree>
    <p:extLst>
      <p:ext uri="{BB962C8B-B14F-4D97-AF65-F5344CB8AC3E}">
        <p14:creationId xmlns:p14="http://schemas.microsoft.com/office/powerpoint/2010/main" val="64736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Does CLU notify anyone else other than the Department of Education?</a:t>
            </a:r>
            <a:endParaRPr lang="en-US" dirty="0"/>
          </a:p>
        </p:txBody>
      </p:sp>
      <p:sp>
        <p:nvSpPr>
          <p:cNvPr id="3" name="Content Placeholder 2"/>
          <p:cNvSpPr>
            <a:spLocks noGrp="1"/>
          </p:cNvSpPr>
          <p:nvPr>
            <p:ph idx="1"/>
          </p:nvPr>
        </p:nvSpPr>
        <p:spPr>
          <a:xfrm>
            <a:off x="1463040" y="2374587"/>
            <a:ext cx="6196405" cy="3479046"/>
          </a:xfrm>
        </p:spPr>
        <p:txBody>
          <a:bodyPr>
            <a:normAutofit/>
          </a:bodyPr>
          <a:lstStyle/>
          <a:p>
            <a:r>
              <a:rPr lang="en-US" dirty="0"/>
              <a:t>CLU has a responsibility to notify the campus community about any crimes which pose an ongoing threat to the community, and, as such, campus security authorities are obligated by law to report crimes to Campus Public Safety. </a:t>
            </a:r>
            <a:endParaRPr lang="en-US" dirty="0" smtClean="0"/>
          </a:p>
          <a:p>
            <a:r>
              <a:rPr lang="en-US" dirty="0" smtClean="0"/>
              <a:t>Even </a:t>
            </a:r>
            <a:r>
              <a:rPr lang="en-US" dirty="0"/>
              <a:t>if you are not sure whether an ongoing threat exists, immediately contact Campus Public Safety.</a:t>
            </a:r>
            <a:r>
              <a:rPr lang="en-US" dirty="0"/>
              <a:t> </a:t>
            </a:r>
          </a:p>
        </p:txBody>
      </p:sp>
    </p:spTree>
    <p:extLst>
      <p:ext uri="{BB962C8B-B14F-4D97-AF65-F5344CB8AC3E}">
        <p14:creationId xmlns:p14="http://schemas.microsoft.com/office/powerpoint/2010/main" val="13414076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Additional Questions?</a:t>
            </a:r>
            <a:endParaRPr lang="en-US" dirty="0"/>
          </a:p>
        </p:txBody>
      </p:sp>
      <p:sp>
        <p:nvSpPr>
          <p:cNvPr id="3" name="Content Placeholder 2"/>
          <p:cNvSpPr>
            <a:spLocks noGrp="1"/>
          </p:cNvSpPr>
          <p:nvPr>
            <p:ph idx="1"/>
          </p:nvPr>
        </p:nvSpPr>
        <p:spPr/>
        <p:txBody>
          <a:bodyPr/>
          <a:lstStyle/>
          <a:p>
            <a:r>
              <a:rPr lang="en-US" dirty="0"/>
              <a:t>If you have any questions about being a Campus Security Authority, </a:t>
            </a:r>
            <a:r>
              <a:rPr lang="en-US" dirty="0" smtClean="0"/>
              <a:t>contact </a:t>
            </a:r>
            <a:r>
              <a:rPr lang="en-US" dirty="0"/>
              <a:t>the Director of Campus Public </a:t>
            </a:r>
            <a:r>
              <a:rPr lang="en-US" dirty="0" smtClean="0"/>
              <a:t>Safety, Fred Miller, </a:t>
            </a:r>
            <a:r>
              <a:rPr lang="en-US" dirty="0"/>
              <a:t>at (805) 493-3960.</a:t>
            </a:r>
            <a:r>
              <a:rPr lang="en-US" dirty="0"/>
              <a:t> </a:t>
            </a:r>
          </a:p>
        </p:txBody>
      </p:sp>
    </p:spTree>
    <p:extLst>
      <p:ext uri="{BB962C8B-B14F-4D97-AF65-F5344CB8AC3E}">
        <p14:creationId xmlns:p14="http://schemas.microsoft.com/office/powerpoint/2010/main" val="40992708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does this apply to me?</a:t>
            </a:r>
            <a:endParaRPr lang="en-US" dirty="0"/>
          </a:p>
        </p:txBody>
      </p:sp>
      <p:sp>
        <p:nvSpPr>
          <p:cNvPr id="3" name="Content Placeholder 2"/>
          <p:cNvSpPr>
            <a:spLocks noGrp="1"/>
          </p:cNvSpPr>
          <p:nvPr>
            <p:ph idx="1"/>
          </p:nvPr>
        </p:nvSpPr>
        <p:spPr/>
        <p:txBody>
          <a:bodyPr/>
          <a:lstStyle/>
          <a:p>
            <a:r>
              <a:rPr lang="en-US" dirty="0" smtClean="0"/>
              <a:t>Within your position at California Lutheran University, you are considered a Campus Security Authority, as defined in the </a:t>
            </a:r>
            <a:r>
              <a:rPr lang="en-US" i="1" dirty="0" smtClean="0"/>
              <a:t>Jeanne </a:t>
            </a:r>
            <a:r>
              <a:rPr lang="en-US" i="1" dirty="0" err="1" smtClean="0"/>
              <a:t>Clery</a:t>
            </a:r>
            <a:r>
              <a:rPr lang="en-US" i="1" dirty="0" smtClean="0"/>
              <a:t> Disclosure of Campus Security Policy and Campus Crime Statistics Act</a:t>
            </a:r>
            <a:r>
              <a:rPr lang="en-US" dirty="0" smtClean="0"/>
              <a:t>.</a:t>
            </a:r>
          </a:p>
          <a:p>
            <a:r>
              <a:rPr lang="en-US" dirty="0" smtClean="0"/>
              <a:t>Your frequent interaction with students at CLU requires that you obtain this training.</a:t>
            </a:r>
            <a:endParaRPr lang="en-US" dirty="0"/>
          </a:p>
        </p:txBody>
      </p:sp>
    </p:spTree>
    <p:extLst>
      <p:ext uri="{BB962C8B-B14F-4D97-AF65-F5344CB8AC3E}">
        <p14:creationId xmlns:p14="http://schemas.microsoft.com/office/powerpoint/2010/main" val="1397037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does CLU have Campus Security Authorities?</a:t>
            </a:r>
            <a:endParaRPr lang="en-US" dirty="0"/>
          </a:p>
        </p:txBody>
      </p:sp>
      <p:sp>
        <p:nvSpPr>
          <p:cNvPr id="3" name="Content Placeholder 2"/>
          <p:cNvSpPr>
            <a:spLocks noGrp="1"/>
          </p:cNvSpPr>
          <p:nvPr>
            <p:ph idx="1"/>
          </p:nvPr>
        </p:nvSpPr>
        <p:spPr/>
        <p:txBody>
          <a:bodyPr>
            <a:normAutofit lnSpcReduction="10000"/>
          </a:bodyPr>
          <a:lstStyle/>
          <a:p>
            <a:r>
              <a:rPr lang="en-US" dirty="0" smtClean="0"/>
              <a:t>CLU is </a:t>
            </a:r>
            <a:r>
              <a:rPr lang="en-US" dirty="0"/>
              <a:t>required to disclose “statistics concerning the occurrence of certain criminal offenses reported to local law enforcement agencies or any official of the institution who is defined as a ‘Campus Security Authority’</a:t>
            </a:r>
            <a:r>
              <a:rPr lang="en-US" dirty="0" smtClean="0"/>
              <a:t>.</a:t>
            </a:r>
          </a:p>
          <a:p>
            <a:r>
              <a:rPr lang="en-US" dirty="0" smtClean="0"/>
              <a:t>This </a:t>
            </a:r>
            <a:r>
              <a:rPr lang="en-US" dirty="0"/>
              <a:t>information is reported to the U.S. Department of Education annually by means of the Campus Security and Fire Life Safety Report.</a:t>
            </a:r>
          </a:p>
          <a:p>
            <a:endParaRPr lang="en-US" dirty="0"/>
          </a:p>
        </p:txBody>
      </p:sp>
    </p:spTree>
    <p:extLst>
      <p:ext uri="{BB962C8B-B14F-4D97-AF65-F5344CB8AC3E}">
        <p14:creationId xmlns:p14="http://schemas.microsoft.com/office/powerpoint/2010/main" val="40729289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Who is responsible for gathering and reporting these statistics?</a:t>
            </a:r>
            <a:endParaRPr lang="en-US" dirty="0"/>
          </a:p>
        </p:txBody>
      </p:sp>
      <p:sp>
        <p:nvSpPr>
          <p:cNvPr id="3" name="Content Placeholder 2"/>
          <p:cNvSpPr>
            <a:spLocks noGrp="1"/>
          </p:cNvSpPr>
          <p:nvPr>
            <p:ph idx="1"/>
          </p:nvPr>
        </p:nvSpPr>
        <p:spPr>
          <a:xfrm>
            <a:off x="1463040" y="2498837"/>
            <a:ext cx="6196405" cy="3224231"/>
          </a:xfrm>
        </p:spPr>
        <p:txBody>
          <a:bodyPr/>
          <a:lstStyle/>
          <a:p>
            <a:r>
              <a:rPr lang="en-US" dirty="0"/>
              <a:t>The responsibility to gather and report this information belongs to Campus Public Safety.  </a:t>
            </a:r>
            <a:endParaRPr lang="en-US" dirty="0" smtClean="0"/>
          </a:p>
          <a:p>
            <a:r>
              <a:rPr lang="en-US" dirty="0" smtClean="0"/>
              <a:t>As </a:t>
            </a:r>
            <a:r>
              <a:rPr lang="en-US" dirty="0"/>
              <a:t>a Campus Security Authority all you have to do is report it to Campus Public Safety. </a:t>
            </a:r>
            <a:endParaRPr lang="en-US" dirty="0"/>
          </a:p>
        </p:txBody>
      </p:sp>
    </p:spTree>
    <p:extLst>
      <p:ext uri="{BB962C8B-B14F-4D97-AF65-F5344CB8AC3E}">
        <p14:creationId xmlns:p14="http://schemas.microsoft.com/office/powerpoint/2010/main" val="2529644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a Campus Security Authority?</a:t>
            </a:r>
            <a:endParaRPr lang="en-US" dirty="0"/>
          </a:p>
        </p:txBody>
      </p:sp>
      <p:sp>
        <p:nvSpPr>
          <p:cNvPr id="3" name="Content Placeholder 2"/>
          <p:cNvSpPr>
            <a:spLocks noGrp="1"/>
          </p:cNvSpPr>
          <p:nvPr>
            <p:ph idx="1"/>
          </p:nvPr>
        </p:nvSpPr>
        <p:spPr/>
        <p:txBody>
          <a:bodyPr/>
          <a:lstStyle/>
          <a:p>
            <a:r>
              <a:rPr lang="en-US" dirty="0"/>
              <a:t>“An official of an institution who has significant responsibility for student and campus activities, including, but not limited to, student housing, student discipline, and campus judicial proceedings.</a:t>
            </a:r>
            <a:r>
              <a:rPr lang="en-US" dirty="0" smtClean="0"/>
              <a:t>”</a:t>
            </a:r>
          </a:p>
          <a:p>
            <a:r>
              <a:rPr lang="en-US" dirty="0" smtClean="0"/>
              <a:t>Examples include:</a:t>
            </a:r>
          </a:p>
          <a:p>
            <a:pPr lvl="1"/>
            <a:r>
              <a:rPr lang="en-US" dirty="0" smtClean="0"/>
              <a:t>Dean of Students</a:t>
            </a:r>
          </a:p>
          <a:p>
            <a:pPr lvl="1"/>
            <a:r>
              <a:rPr lang="en-US" dirty="0" smtClean="0"/>
              <a:t>Club and Organization Advisors</a:t>
            </a:r>
          </a:p>
          <a:p>
            <a:pPr lvl="1"/>
            <a:r>
              <a:rPr lang="en-US" dirty="0" smtClean="0"/>
              <a:t>Director of Athletics </a:t>
            </a:r>
            <a:endParaRPr lang="en-US" dirty="0"/>
          </a:p>
        </p:txBody>
      </p:sp>
    </p:spTree>
    <p:extLst>
      <p:ext uri="{BB962C8B-B14F-4D97-AF65-F5344CB8AC3E}">
        <p14:creationId xmlns:p14="http://schemas.microsoft.com/office/powerpoint/2010/main" val="321672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Who is considered a Campus Security Authority at CLU?</a:t>
            </a:r>
            <a:endParaRPr lang="en-US" dirty="0"/>
          </a:p>
        </p:txBody>
      </p:sp>
      <p:sp>
        <p:nvSpPr>
          <p:cNvPr id="3" name="Content Placeholder 2"/>
          <p:cNvSpPr>
            <a:spLocks noGrp="1"/>
          </p:cNvSpPr>
          <p:nvPr>
            <p:ph idx="1"/>
          </p:nvPr>
        </p:nvSpPr>
        <p:spPr/>
        <p:txBody>
          <a:bodyPr>
            <a:normAutofit fontScale="62500" lnSpcReduction="20000"/>
          </a:bodyPr>
          <a:lstStyle/>
          <a:p>
            <a:pPr lvl="0"/>
            <a:r>
              <a:rPr lang="en-US" dirty="0"/>
              <a:t>Vice President of Student Affairs/Dean of Students</a:t>
            </a:r>
          </a:p>
          <a:p>
            <a:pPr lvl="0"/>
            <a:r>
              <a:rPr lang="en-US" dirty="0"/>
              <a:t>Director of Student Life</a:t>
            </a:r>
          </a:p>
          <a:p>
            <a:pPr lvl="0"/>
            <a:r>
              <a:rPr lang="en-US" dirty="0"/>
              <a:t>Director of Health Services</a:t>
            </a:r>
          </a:p>
          <a:p>
            <a:pPr lvl="0"/>
            <a:r>
              <a:rPr lang="en-US" dirty="0"/>
              <a:t>Director of Multicultural and International Programs</a:t>
            </a:r>
          </a:p>
          <a:p>
            <a:pPr lvl="0"/>
            <a:r>
              <a:rPr lang="en-US" dirty="0"/>
              <a:t>Director of Counseling Services</a:t>
            </a:r>
          </a:p>
          <a:p>
            <a:pPr lvl="0"/>
            <a:r>
              <a:rPr lang="en-US" dirty="0"/>
              <a:t>Campus Ministries when acting as an advisor or overseer of student clubs or organizations</a:t>
            </a:r>
          </a:p>
          <a:p>
            <a:pPr lvl="0"/>
            <a:r>
              <a:rPr lang="en-US" dirty="0"/>
              <a:t>Human Resources</a:t>
            </a:r>
          </a:p>
          <a:p>
            <a:pPr lvl="0"/>
            <a:r>
              <a:rPr lang="en-US" dirty="0"/>
              <a:t>Residence Life and Residence Hall Staff</a:t>
            </a:r>
          </a:p>
          <a:p>
            <a:pPr lvl="0"/>
            <a:r>
              <a:rPr lang="en-US" dirty="0"/>
              <a:t>Department Deans or other senior student administrative personnel</a:t>
            </a:r>
          </a:p>
          <a:p>
            <a:pPr lvl="0"/>
            <a:r>
              <a:rPr lang="en-US" dirty="0"/>
              <a:t>Coaches and assistant coaches </a:t>
            </a:r>
          </a:p>
          <a:p>
            <a:pPr lvl="0"/>
            <a:r>
              <a:rPr lang="en-US" dirty="0"/>
              <a:t>Overseers and advisors to student clubs and </a:t>
            </a:r>
            <a:r>
              <a:rPr lang="en-US" dirty="0" smtClean="0"/>
              <a:t>organizations</a:t>
            </a:r>
          </a:p>
          <a:p>
            <a:pPr lvl="0"/>
            <a:r>
              <a:rPr lang="en-US" dirty="0" smtClean="0"/>
              <a:t>Other </a:t>
            </a:r>
            <a:r>
              <a:rPr lang="en-US" dirty="0"/>
              <a:t>campus </a:t>
            </a:r>
            <a:r>
              <a:rPr lang="en-US" dirty="0" smtClean="0"/>
              <a:t>officials who </a:t>
            </a:r>
            <a:r>
              <a:rPr lang="en-US" dirty="0"/>
              <a:t>have "significant responsibility for student and campus activities”. </a:t>
            </a:r>
            <a:r>
              <a:rPr lang="en-US" dirty="0" smtClean="0"/>
              <a:t>These include</a:t>
            </a:r>
            <a:r>
              <a:rPr lang="en-US" dirty="0"/>
              <a:t>: student housing, student discipline and campus judicial proceedings. </a:t>
            </a:r>
          </a:p>
        </p:txBody>
      </p:sp>
    </p:spTree>
    <p:extLst>
      <p:ext uri="{BB962C8B-B14F-4D97-AF65-F5344CB8AC3E}">
        <p14:creationId xmlns:p14="http://schemas.microsoft.com/office/powerpoint/2010/main" val="5519088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I need to report?</a:t>
            </a:r>
            <a:endParaRPr lang="en-US" dirty="0"/>
          </a:p>
        </p:txBody>
      </p:sp>
      <p:sp>
        <p:nvSpPr>
          <p:cNvPr id="3" name="Content Placeholder 2"/>
          <p:cNvSpPr>
            <a:spLocks noGrp="1"/>
          </p:cNvSpPr>
          <p:nvPr>
            <p:ph idx="1"/>
          </p:nvPr>
        </p:nvSpPr>
        <p:spPr/>
        <p:txBody>
          <a:bodyPr>
            <a:normAutofit/>
          </a:bodyPr>
          <a:lstStyle/>
          <a:p>
            <a:r>
              <a:rPr lang="en-US" dirty="0"/>
              <a:t>M</a:t>
            </a:r>
            <a:r>
              <a:rPr lang="en-US" dirty="0" smtClean="0"/>
              <a:t>urder</a:t>
            </a:r>
            <a:r>
              <a:rPr lang="en-US" dirty="0"/>
              <a:t>/non-negligent manslaughter, negligent </a:t>
            </a:r>
            <a:r>
              <a:rPr lang="en-US" dirty="0" smtClean="0"/>
              <a:t>manslaughter</a:t>
            </a:r>
            <a:endParaRPr lang="en-US" dirty="0"/>
          </a:p>
          <a:p>
            <a:r>
              <a:rPr lang="en-US" dirty="0" smtClean="0"/>
              <a:t>Sex </a:t>
            </a:r>
            <a:r>
              <a:rPr lang="en-US" dirty="0"/>
              <a:t>offenses (forcible and non-forcible</a:t>
            </a:r>
            <a:r>
              <a:rPr lang="en-US" dirty="0" smtClean="0"/>
              <a:t>)</a:t>
            </a:r>
            <a:endParaRPr lang="en-US" dirty="0"/>
          </a:p>
          <a:p>
            <a:r>
              <a:rPr lang="en-US" dirty="0" smtClean="0"/>
              <a:t>Robbery</a:t>
            </a:r>
          </a:p>
          <a:p>
            <a:r>
              <a:rPr lang="en-US" dirty="0"/>
              <a:t>A</a:t>
            </a:r>
            <a:r>
              <a:rPr lang="en-US" dirty="0" smtClean="0"/>
              <a:t>ggravated assault</a:t>
            </a:r>
            <a:endParaRPr lang="en-US" dirty="0"/>
          </a:p>
          <a:p>
            <a:r>
              <a:rPr lang="en-US" dirty="0" smtClean="0"/>
              <a:t>Burglary</a:t>
            </a:r>
          </a:p>
          <a:p>
            <a:r>
              <a:rPr lang="en-US" dirty="0" smtClean="0"/>
              <a:t>Motor vehicle theft</a:t>
            </a:r>
          </a:p>
          <a:p>
            <a:r>
              <a:rPr lang="en-US" dirty="0" smtClean="0"/>
              <a:t>Arson</a:t>
            </a:r>
          </a:p>
          <a:p>
            <a:pPr marL="0" indent="0">
              <a:buNone/>
            </a:pPr>
            <a:endParaRPr lang="en-US" dirty="0"/>
          </a:p>
        </p:txBody>
      </p:sp>
    </p:spTree>
    <p:extLst>
      <p:ext uri="{BB962C8B-B14F-4D97-AF65-F5344CB8AC3E}">
        <p14:creationId xmlns:p14="http://schemas.microsoft.com/office/powerpoint/2010/main" val="1077026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I need to report?</a:t>
            </a:r>
            <a:endParaRPr lang="en-US" dirty="0"/>
          </a:p>
        </p:txBody>
      </p:sp>
      <p:sp>
        <p:nvSpPr>
          <p:cNvPr id="3" name="Content Placeholder 2"/>
          <p:cNvSpPr>
            <a:spLocks noGrp="1"/>
          </p:cNvSpPr>
          <p:nvPr>
            <p:ph idx="1"/>
          </p:nvPr>
        </p:nvSpPr>
        <p:spPr>
          <a:xfrm>
            <a:off x="1463040" y="2119256"/>
            <a:ext cx="6196405" cy="3789599"/>
          </a:xfrm>
        </p:spPr>
        <p:txBody>
          <a:bodyPr>
            <a:normAutofit fontScale="92500" lnSpcReduction="10000"/>
          </a:bodyPr>
          <a:lstStyle/>
          <a:p>
            <a:r>
              <a:rPr lang="en-US" dirty="0"/>
              <a:t>Liquor law </a:t>
            </a:r>
            <a:r>
              <a:rPr lang="en-US" dirty="0" smtClean="0"/>
              <a:t>violations</a:t>
            </a:r>
            <a:endParaRPr lang="en-US" dirty="0"/>
          </a:p>
          <a:p>
            <a:r>
              <a:rPr lang="en-US" dirty="0" smtClean="0"/>
              <a:t>Drug </a:t>
            </a:r>
            <a:r>
              <a:rPr lang="en-US" dirty="0"/>
              <a:t>abuse </a:t>
            </a:r>
            <a:r>
              <a:rPr lang="en-US" dirty="0" smtClean="0"/>
              <a:t>violations</a:t>
            </a:r>
          </a:p>
          <a:p>
            <a:r>
              <a:rPr lang="en-US" dirty="0"/>
              <a:t>W</a:t>
            </a:r>
            <a:r>
              <a:rPr lang="en-US" dirty="0" smtClean="0"/>
              <a:t>eapons </a:t>
            </a:r>
            <a:r>
              <a:rPr lang="en-US" dirty="0"/>
              <a:t>violations, including carrying and </a:t>
            </a:r>
            <a:r>
              <a:rPr lang="en-US" dirty="0" smtClean="0"/>
              <a:t>possessing</a:t>
            </a:r>
          </a:p>
          <a:p>
            <a:r>
              <a:rPr lang="en-US" dirty="0" smtClean="0"/>
              <a:t>Bias-related (hate) crimes for the following offenses: </a:t>
            </a:r>
            <a:r>
              <a:rPr lang="en-US" dirty="0"/>
              <a:t>murder/non-negligent manslaughter, sex offenses (forcible and non-forcible), robbery, aggravated assault, burglary, motor vehicle theft, arson, larceny-theft, vandalism, intimidation, simple assault, and damage/destruction/vandalism of property. </a:t>
            </a:r>
            <a:endParaRPr lang="en-US" dirty="0"/>
          </a:p>
          <a:p>
            <a:endParaRPr lang="en-US" dirty="0"/>
          </a:p>
          <a:p>
            <a:endParaRPr lang="en-US" dirty="0"/>
          </a:p>
        </p:txBody>
      </p:sp>
    </p:spTree>
    <p:extLst>
      <p:ext uri="{BB962C8B-B14F-4D97-AF65-F5344CB8AC3E}">
        <p14:creationId xmlns:p14="http://schemas.microsoft.com/office/powerpoint/2010/main" val="2272492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Does it matter where an incident occurs?</a:t>
            </a:r>
            <a:endParaRPr lang="en-US" dirty="0"/>
          </a:p>
        </p:txBody>
      </p:sp>
      <p:sp>
        <p:nvSpPr>
          <p:cNvPr id="3" name="Content Placeholder 2"/>
          <p:cNvSpPr>
            <a:spLocks noGrp="1"/>
          </p:cNvSpPr>
          <p:nvPr>
            <p:ph idx="1"/>
          </p:nvPr>
        </p:nvSpPr>
        <p:spPr/>
        <p:txBody>
          <a:bodyPr/>
          <a:lstStyle/>
          <a:p>
            <a:r>
              <a:rPr lang="en-US" dirty="0" smtClean="0"/>
              <a:t>Yes- CLU </a:t>
            </a:r>
            <a:r>
              <a:rPr lang="en-US" dirty="0"/>
              <a:t>is required to disclose statistics for offenses that occur on campus, in or on non-campus buildings or property owned or controlled by CLU, and public property within or immediately adjacent to our campuses. </a:t>
            </a:r>
          </a:p>
          <a:p>
            <a:pPr marL="0" indent="0">
              <a:buNone/>
            </a:pPr>
            <a:endParaRPr lang="en-US" dirty="0"/>
          </a:p>
        </p:txBody>
      </p:sp>
    </p:spTree>
    <p:extLst>
      <p:ext uri="{BB962C8B-B14F-4D97-AF65-F5344CB8AC3E}">
        <p14:creationId xmlns:p14="http://schemas.microsoft.com/office/powerpoint/2010/main" val="39459034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Pushpin">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Pushpin.thmx</Template>
  <TotalTime>15</TotalTime>
  <Words>636</Words>
  <Application>Microsoft Macintosh PowerPoint</Application>
  <PresentationFormat>On-screen Show (4:3)</PresentationFormat>
  <Paragraphs>57</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Pushpin</vt:lpstr>
      <vt:lpstr>Campus Security Authority Training</vt:lpstr>
      <vt:lpstr>Why does this apply to me?</vt:lpstr>
      <vt:lpstr>Why does CLU have Campus Security Authorities?</vt:lpstr>
      <vt:lpstr>Who is responsible for gathering and reporting these statistics?</vt:lpstr>
      <vt:lpstr>What is a Campus Security Authority?</vt:lpstr>
      <vt:lpstr>Who is considered a Campus Security Authority at CLU?</vt:lpstr>
      <vt:lpstr>What do I need to report?</vt:lpstr>
      <vt:lpstr>What do I need to report?</vt:lpstr>
      <vt:lpstr>Does it matter where an incident occurs?</vt:lpstr>
      <vt:lpstr>What do I include in my report to Campus Safety?</vt:lpstr>
      <vt:lpstr>Does CLU notify anyone else other than the Department of Education?</vt:lpstr>
      <vt:lpstr>Additional Questions?</vt:lpstr>
    </vt:vector>
  </TitlesOfParts>
  <Company>California Lutheran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Campus Security Authority Training</dc:title>
  <dc:creator>CLU CLU</dc:creator>
  <cp:lastModifiedBy>CLU CLU</cp:lastModifiedBy>
  <cp:revision>2</cp:revision>
  <dcterms:created xsi:type="dcterms:W3CDTF">2013-08-19T20:14:27Z</dcterms:created>
  <dcterms:modified xsi:type="dcterms:W3CDTF">2013-08-19T20:29:30Z</dcterms:modified>
</cp:coreProperties>
</file>