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" panose="020B0604020202020204" charset="0"/>
      <p:regular r:id="rId21"/>
      <p:bold r:id="rId22"/>
      <p:italic r:id="rId23"/>
      <p:boldItalic r:id="rId24"/>
    </p:embeddedFont>
    <p:embeddedFont>
      <p:font typeface="Open Sans ExtraBold" panose="020B0604020202020204" charset="0"/>
      <p:bold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57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c473f20a6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c473f20a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326" name="Google Shape;3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c4b77fe74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gc4b77fe743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c4b77fe743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c762d5046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c762d5046d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c762d5046d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68" name="Google Shape;2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c60f5d5090_1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c60f5d5090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c60f5d5090_1_2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c60f5d5090_1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c60f5d5090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05" name="Google Shape;305;gc60f5d509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>
            <a:spLocks noGrp="1"/>
          </p:cNvSpPr>
          <p:nvPr>
            <p:ph type="pic" idx="2"/>
          </p:nvPr>
        </p:nvSpPr>
        <p:spPr>
          <a:xfrm>
            <a:off x="9321800" y="6167120"/>
            <a:ext cx="2743200" cy="564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409954" y="0"/>
            <a:ext cx="7782046" cy="6858000"/>
          </a:xfrm>
          <a:prstGeom prst="rect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2355" y="439838"/>
            <a:ext cx="10127848" cy="61461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>
            <a:spLocks noGrp="1"/>
          </p:cNvSpPr>
          <p:nvPr>
            <p:ph type="pic" idx="3"/>
          </p:nvPr>
        </p:nvSpPr>
        <p:spPr>
          <a:xfrm>
            <a:off x="7656974" y="5561984"/>
            <a:ext cx="2743200" cy="564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>
            <a:spLocks noGrp="1"/>
          </p:cNvSpPr>
          <p:nvPr>
            <p:ph type="pic" idx="4"/>
          </p:nvPr>
        </p:nvSpPr>
        <p:spPr>
          <a:xfrm>
            <a:off x="631825" y="752475"/>
            <a:ext cx="9937750" cy="5513388"/>
          </a:xfrm>
          <a:prstGeom prst="rect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508586" y="2992237"/>
            <a:ext cx="9144000" cy="117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Open Sans ExtraBold"/>
              <a:buNone/>
              <a:defRPr sz="44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1"/>
          </p:nvPr>
        </p:nvSpPr>
        <p:spPr>
          <a:xfrm>
            <a:off x="1539066" y="2524242"/>
            <a:ext cx="5257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body" idx="5"/>
          </p:nvPr>
        </p:nvSpPr>
        <p:spPr>
          <a:xfrm>
            <a:off x="1539066" y="4180941"/>
            <a:ext cx="5276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>
            <a:spLocks noGrp="1"/>
          </p:cNvSpPr>
          <p:nvPr>
            <p:ph type="pic" idx="6"/>
          </p:nvPr>
        </p:nvSpPr>
        <p:spPr>
          <a:xfrm>
            <a:off x="7698480" y="5564371"/>
            <a:ext cx="2743200" cy="564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1" name="Google Shape;17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8" name="Google Shape;17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Overview">
  <p:cSld name="Presentation Overview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/>
          <p:nvPr/>
        </p:nvSpPr>
        <p:spPr>
          <a:xfrm>
            <a:off x="6263640" y="4858361"/>
            <a:ext cx="1167174" cy="982795"/>
          </a:xfrm>
          <a:prstGeom prst="rect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6263640" y="3425325"/>
            <a:ext cx="1167174" cy="982795"/>
          </a:xfrm>
          <a:prstGeom prst="rect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6263640" y="2008631"/>
            <a:ext cx="1167174" cy="982795"/>
          </a:xfrm>
          <a:prstGeom prst="rect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1134758" y="3429000"/>
            <a:ext cx="1083310" cy="982795"/>
          </a:xfrm>
          <a:prstGeom prst="rect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26490" y="4858361"/>
            <a:ext cx="1083310" cy="982795"/>
          </a:xfrm>
          <a:prstGeom prst="rect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1126490" y="1986455"/>
            <a:ext cx="1083310" cy="982795"/>
          </a:xfrm>
          <a:prstGeom prst="rect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3"/>
          <p:cNvSpPr txBox="1">
            <a:spLocks noGrp="1"/>
          </p:cNvSpPr>
          <p:nvPr>
            <p:ph type="body" idx="1"/>
          </p:nvPr>
        </p:nvSpPr>
        <p:spPr>
          <a:xfrm>
            <a:off x="1126490" y="2161530"/>
            <a:ext cx="1250950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2209800" y="358190"/>
            <a:ext cx="77724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4400"/>
              <a:buFont typeface="Open Sans ExtraBold"/>
              <a:buNone/>
              <a:defRPr b="1" i="0">
                <a:solidFill>
                  <a:srgbClr val="3B236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body" idx="2"/>
          </p:nvPr>
        </p:nvSpPr>
        <p:spPr>
          <a:xfrm>
            <a:off x="1126490" y="3600400"/>
            <a:ext cx="1250950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body" idx="3"/>
          </p:nvPr>
        </p:nvSpPr>
        <p:spPr>
          <a:xfrm>
            <a:off x="1126490" y="5033436"/>
            <a:ext cx="1250950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4"/>
          </p:nvPr>
        </p:nvSpPr>
        <p:spPr>
          <a:xfrm>
            <a:off x="6263640" y="2183706"/>
            <a:ext cx="1250950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body" idx="5"/>
          </p:nvPr>
        </p:nvSpPr>
        <p:spPr>
          <a:xfrm>
            <a:off x="6263640" y="3600400"/>
            <a:ext cx="1250950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body" idx="6"/>
          </p:nvPr>
        </p:nvSpPr>
        <p:spPr>
          <a:xfrm>
            <a:off x="6263640" y="5033436"/>
            <a:ext cx="1250950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body" idx="7"/>
          </p:nvPr>
        </p:nvSpPr>
        <p:spPr>
          <a:xfrm>
            <a:off x="2492694" y="2183706"/>
            <a:ext cx="3427092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  <a:defRPr sz="22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body" idx="8"/>
          </p:nvPr>
        </p:nvSpPr>
        <p:spPr>
          <a:xfrm>
            <a:off x="2492694" y="3618454"/>
            <a:ext cx="3427092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  <a:defRPr sz="22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body" idx="9"/>
          </p:nvPr>
        </p:nvSpPr>
        <p:spPr>
          <a:xfrm>
            <a:off x="2492694" y="5033436"/>
            <a:ext cx="3427092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  <a:defRPr sz="22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body" idx="13"/>
          </p:nvPr>
        </p:nvSpPr>
        <p:spPr>
          <a:xfrm>
            <a:off x="7630150" y="5033436"/>
            <a:ext cx="3427092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  <a:defRPr sz="22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body" idx="14"/>
          </p:nvPr>
        </p:nvSpPr>
        <p:spPr>
          <a:xfrm>
            <a:off x="7630150" y="3618454"/>
            <a:ext cx="3427092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  <a:defRPr sz="22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body" idx="15"/>
          </p:nvPr>
        </p:nvSpPr>
        <p:spPr>
          <a:xfrm>
            <a:off x="7630150" y="2198947"/>
            <a:ext cx="3427092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  <a:defRPr sz="22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>
            <a:spLocks noGrp="1"/>
          </p:cNvSpPr>
          <p:nvPr>
            <p:ph type="pic" idx="16"/>
          </p:nvPr>
        </p:nvSpPr>
        <p:spPr>
          <a:xfrm>
            <a:off x="9321800" y="6167120"/>
            <a:ext cx="2743200" cy="564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49" name="Google Shape;49;p3"/>
          <p:cNvCxnSpPr/>
          <p:nvPr/>
        </p:nvCxnSpPr>
        <p:spPr>
          <a:xfrm>
            <a:off x="2209800" y="1473546"/>
            <a:ext cx="7772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 the Team">
  <p:cSld name="Meet the Team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4495800" y="270532"/>
            <a:ext cx="32004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5F"/>
              </a:buClr>
              <a:buSzPts val="4400"/>
              <a:buFont typeface="Open Sans ExtraBold"/>
              <a:buNone/>
              <a:defRPr b="1" i="0">
                <a:solidFill>
                  <a:srgbClr val="3B235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1" name="Google Shape;61;p5"/>
          <p:cNvCxnSpPr/>
          <p:nvPr/>
        </p:nvCxnSpPr>
        <p:spPr>
          <a:xfrm>
            <a:off x="2209800" y="1473546"/>
            <a:ext cx="7772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" name="Google Shape;62;p5"/>
          <p:cNvSpPr/>
          <p:nvPr/>
        </p:nvSpPr>
        <p:spPr>
          <a:xfrm>
            <a:off x="0" y="2469935"/>
            <a:ext cx="12192000" cy="2154611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B2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5"/>
          <p:cNvSpPr>
            <a:spLocks noGrp="1"/>
          </p:cNvSpPr>
          <p:nvPr>
            <p:ph type="pic" idx="2"/>
          </p:nvPr>
        </p:nvSpPr>
        <p:spPr>
          <a:xfrm>
            <a:off x="8610600" y="2146958"/>
            <a:ext cx="2244034" cy="280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5"/>
          <p:cNvSpPr>
            <a:spLocks noGrp="1"/>
          </p:cNvSpPr>
          <p:nvPr>
            <p:ph type="pic" idx="3"/>
          </p:nvPr>
        </p:nvSpPr>
        <p:spPr>
          <a:xfrm>
            <a:off x="4973983" y="2146958"/>
            <a:ext cx="2244034" cy="280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>
            <a:spLocks noGrp="1"/>
          </p:cNvSpPr>
          <p:nvPr>
            <p:ph type="pic" idx="4"/>
          </p:nvPr>
        </p:nvSpPr>
        <p:spPr>
          <a:xfrm>
            <a:off x="1337366" y="2146958"/>
            <a:ext cx="2244034" cy="280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body" idx="1"/>
          </p:nvPr>
        </p:nvSpPr>
        <p:spPr>
          <a:xfrm>
            <a:off x="1346442" y="5068148"/>
            <a:ext cx="224403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260"/>
              </a:buClr>
              <a:buSzPts val="2200"/>
              <a:buNone/>
              <a:defRPr sz="2200">
                <a:solidFill>
                  <a:srgbClr val="3C22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5"/>
          </p:nvPr>
        </p:nvSpPr>
        <p:spPr>
          <a:xfrm>
            <a:off x="1337366" y="5528029"/>
            <a:ext cx="2244034" cy="51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body" idx="6"/>
          </p:nvPr>
        </p:nvSpPr>
        <p:spPr>
          <a:xfrm>
            <a:off x="4983059" y="5068148"/>
            <a:ext cx="224403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260"/>
              </a:buClr>
              <a:buSzPts val="2200"/>
              <a:buNone/>
              <a:defRPr sz="2200">
                <a:solidFill>
                  <a:srgbClr val="3C22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body" idx="7"/>
          </p:nvPr>
        </p:nvSpPr>
        <p:spPr>
          <a:xfrm>
            <a:off x="4973983" y="5528029"/>
            <a:ext cx="2244034" cy="51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body" idx="8"/>
          </p:nvPr>
        </p:nvSpPr>
        <p:spPr>
          <a:xfrm>
            <a:off x="8609444" y="5068148"/>
            <a:ext cx="224403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260"/>
              </a:buClr>
              <a:buSzPts val="2200"/>
              <a:buNone/>
              <a:defRPr sz="2200">
                <a:solidFill>
                  <a:srgbClr val="3C22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body" idx="9"/>
          </p:nvPr>
        </p:nvSpPr>
        <p:spPr>
          <a:xfrm>
            <a:off x="8600368" y="5528029"/>
            <a:ext cx="2244034" cy="51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>
            <a:spLocks noGrp="1"/>
          </p:cNvSpPr>
          <p:nvPr>
            <p:ph type="pic" idx="13"/>
          </p:nvPr>
        </p:nvSpPr>
        <p:spPr>
          <a:xfrm>
            <a:off x="9321800" y="6213171"/>
            <a:ext cx="2743200" cy="51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1516042" y="1977331"/>
            <a:ext cx="2253110" cy="2800564"/>
          </a:xfrm>
          <a:prstGeom prst="rect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fice Intro">
  <p:cSld name="Office Intr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"/>
          <p:cNvSpPr/>
          <p:nvPr/>
        </p:nvSpPr>
        <p:spPr>
          <a:xfrm>
            <a:off x="0" y="3846790"/>
            <a:ext cx="12192000" cy="2154611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B2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6"/>
          <p:cNvSpPr>
            <a:spLocks noGrp="1"/>
          </p:cNvSpPr>
          <p:nvPr>
            <p:ph type="pic" idx="2"/>
          </p:nvPr>
        </p:nvSpPr>
        <p:spPr>
          <a:xfrm>
            <a:off x="9321800" y="6213171"/>
            <a:ext cx="2743200" cy="51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6"/>
          <p:cNvSpPr>
            <a:spLocks noGrp="1"/>
          </p:cNvSpPr>
          <p:nvPr>
            <p:ph type="pic" idx="3"/>
          </p:nvPr>
        </p:nvSpPr>
        <p:spPr>
          <a:xfrm>
            <a:off x="577850" y="0"/>
            <a:ext cx="40894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5245100" y="328009"/>
            <a:ext cx="56769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4400"/>
              <a:buFont typeface="Open Sans ExtraBold"/>
              <a:buNone/>
              <a:defRPr sz="4400" b="1" i="0">
                <a:solidFill>
                  <a:srgbClr val="3B236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6"/>
          <p:cNvSpPr txBox="1">
            <a:spLocks noGrp="1"/>
          </p:cNvSpPr>
          <p:nvPr>
            <p:ph type="body" idx="1"/>
          </p:nvPr>
        </p:nvSpPr>
        <p:spPr>
          <a:xfrm>
            <a:off x="5245100" y="1865342"/>
            <a:ext cx="4634754" cy="1626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Slide Dash">
  <p:cSld name="General Slide Dash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"/>
          <p:cNvSpPr/>
          <p:nvPr/>
        </p:nvSpPr>
        <p:spPr>
          <a:xfrm>
            <a:off x="0" y="0"/>
            <a:ext cx="7037408" cy="6857997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B2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7"/>
          <p:cNvSpPr>
            <a:spLocks noGrp="1"/>
          </p:cNvSpPr>
          <p:nvPr>
            <p:ph type="pic" idx="2"/>
          </p:nvPr>
        </p:nvSpPr>
        <p:spPr>
          <a:xfrm>
            <a:off x="6096000" y="431321"/>
            <a:ext cx="5739442" cy="611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body" idx="1"/>
          </p:nvPr>
        </p:nvSpPr>
        <p:spPr>
          <a:xfrm>
            <a:off x="765864" y="728799"/>
            <a:ext cx="4553027" cy="140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body" idx="3"/>
          </p:nvPr>
        </p:nvSpPr>
        <p:spPr>
          <a:xfrm>
            <a:off x="765864" y="2364285"/>
            <a:ext cx="4553027" cy="3994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7"/>
          <p:cNvSpPr>
            <a:spLocks noGrp="1"/>
          </p:cNvSpPr>
          <p:nvPr>
            <p:ph type="pic" idx="4"/>
          </p:nvPr>
        </p:nvSpPr>
        <p:spPr>
          <a:xfrm>
            <a:off x="9321800" y="6167120"/>
            <a:ext cx="2743200" cy="564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plit Example">
  <p:cSld name="Two Split Examp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8"/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3B235F"/>
          </a:solidFill>
          <a:ln w="12700" cap="flat" cmpd="sng">
            <a:solidFill>
              <a:srgbClr val="3B235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8"/>
          <p:cNvSpPr txBox="1">
            <a:spLocks noGrp="1"/>
          </p:cNvSpPr>
          <p:nvPr>
            <p:ph type="body" idx="1"/>
          </p:nvPr>
        </p:nvSpPr>
        <p:spPr>
          <a:xfrm>
            <a:off x="6305550" y="1321159"/>
            <a:ext cx="4634754" cy="1626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3692106" y="0"/>
            <a:ext cx="2403894" cy="3429000"/>
          </a:xfrm>
          <a:prstGeom prst="rtTriangle">
            <a:avLst/>
          </a:prstGeom>
          <a:solidFill>
            <a:srgbClr val="3B235F"/>
          </a:solidFill>
          <a:ln w="12700" cap="flat" cmpd="sng">
            <a:solidFill>
              <a:srgbClr val="3B235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8"/>
          <p:cNvSpPr txBox="1">
            <a:spLocks noGrp="1"/>
          </p:cNvSpPr>
          <p:nvPr>
            <p:ph type="body" idx="3"/>
          </p:nvPr>
        </p:nvSpPr>
        <p:spPr>
          <a:xfrm>
            <a:off x="6305550" y="428353"/>
            <a:ext cx="5219700" cy="652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8"/>
          <p:cNvSpPr/>
          <p:nvPr/>
        </p:nvSpPr>
        <p:spPr>
          <a:xfrm>
            <a:off x="-14288" y="3429000"/>
            <a:ext cx="6096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8"/>
          <p:cNvSpPr txBox="1">
            <a:spLocks noGrp="1"/>
          </p:cNvSpPr>
          <p:nvPr>
            <p:ph type="body" idx="4"/>
          </p:nvPr>
        </p:nvSpPr>
        <p:spPr>
          <a:xfrm>
            <a:off x="209550" y="4750159"/>
            <a:ext cx="4634754" cy="1626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8" name="Google Shape;98;p8"/>
          <p:cNvSpPr txBox="1">
            <a:spLocks noGrp="1"/>
          </p:cNvSpPr>
          <p:nvPr>
            <p:ph type="body" idx="5"/>
          </p:nvPr>
        </p:nvSpPr>
        <p:spPr>
          <a:xfrm>
            <a:off x="209550" y="3857353"/>
            <a:ext cx="5219700" cy="652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 b="1" i="0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8"/>
          <p:cNvSpPr>
            <a:spLocks noGrp="1"/>
          </p:cNvSpPr>
          <p:nvPr>
            <p:ph type="pic" idx="6"/>
          </p:nvPr>
        </p:nvSpPr>
        <p:spPr>
          <a:xfrm>
            <a:off x="6073356" y="3429000"/>
            <a:ext cx="6096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8"/>
          <p:cNvSpPr/>
          <p:nvPr/>
        </p:nvSpPr>
        <p:spPr>
          <a:xfrm rot="10800000" flipH="1">
            <a:off x="6096000" y="3442855"/>
            <a:ext cx="2403894" cy="34290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 Impact">
  <p:cSld name="High Impac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9"/>
          <p:cNvSpPr/>
          <p:nvPr/>
        </p:nvSpPr>
        <p:spPr>
          <a:xfrm rot="-1803081">
            <a:off x="6786360" y="-3254558"/>
            <a:ext cx="6782714" cy="11339578"/>
          </a:xfrm>
          <a:prstGeom prst="rect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9"/>
          <p:cNvSpPr>
            <a:spLocks noGrp="1"/>
          </p:cNvSpPr>
          <p:nvPr>
            <p:ph type="pic" idx="2"/>
          </p:nvPr>
        </p:nvSpPr>
        <p:spPr>
          <a:xfrm>
            <a:off x="635432" y="643944"/>
            <a:ext cx="10566762" cy="5512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9"/>
          <p:cNvSpPr txBox="1">
            <a:spLocks noGrp="1"/>
          </p:cNvSpPr>
          <p:nvPr>
            <p:ph type="body" idx="1"/>
          </p:nvPr>
        </p:nvSpPr>
        <p:spPr>
          <a:xfrm>
            <a:off x="981074" y="2423398"/>
            <a:ext cx="4553027" cy="2321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6600"/>
              <a:buNone/>
              <a:defRPr sz="6600" b="1" i="0">
                <a:solidFill>
                  <a:srgbClr val="3B235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9"/>
          <p:cNvSpPr txBox="1">
            <a:spLocks noGrp="1"/>
          </p:cNvSpPr>
          <p:nvPr>
            <p:ph type="body" idx="3"/>
          </p:nvPr>
        </p:nvSpPr>
        <p:spPr>
          <a:xfrm>
            <a:off x="5542963" y="2652200"/>
            <a:ext cx="4634754" cy="1863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1600"/>
              <a:buNone/>
              <a:defRPr sz="1600">
                <a:solidFill>
                  <a:srgbClr val="3B235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9" name="Google Shape;109;p9"/>
          <p:cNvSpPr>
            <a:spLocks noGrp="1"/>
          </p:cNvSpPr>
          <p:nvPr>
            <p:ph type="pic" idx="4"/>
          </p:nvPr>
        </p:nvSpPr>
        <p:spPr>
          <a:xfrm>
            <a:off x="9321800" y="6167121"/>
            <a:ext cx="2396342" cy="464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Layout">
  <p:cSld name="General Layou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0"/>
          <p:cNvSpPr/>
          <p:nvPr/>
        </p:nvSpPr>
        <p:spPr>
          <a:xfrm>
            <a:off x="0" y="0"/>
            <a:ext cx="6122276" cy="6857997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B2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0"/>
          <p:cNvSpPr txBox="1">
            <a:spLocks noGrp="1"/>
          </p:cNvSpPr>
          <p:nvPr>
            <p:ph type="body" idx="1"/>
          </p:nvPr>
        </p:nvSpPr>
        <p:spPr>
          <a:xfrm>
            <a:off x="678766" y="867103"/>
            <a:ext cx="4059489" cy="113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0"/>
          <p:cNvSpPr txBox="1">
            <a:spLocks noGrp="1"/>
          </p:cNvSpPr>
          <p:nvPr>
            <p:ph type="body" idx="2"/>
          </p:nvPr>
        </p:nvSpPr>
        <p:spPr>
          <a:xfrm>
            <a:off x="678766" y="2302666"/>
            <a:ext cx="4634754" cy="368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6" name="Google Shape;116;p10"/>
          <p:cNvSpPr>
            <a:spLocks noGrp="1"/>
          </p:cNvSpPr>
          <p:nvPr>
            <p:ph type="pic" idx="3"/>
          </p:nvPr>
        </p:nvSpPr>
        <p:spPr>
          <a:xfrm>
            <a:off x="9321800" y="6167120"/>
            <a:ext cx="2743200" cy="564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isher">
  <p:cSld name="Finisher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" name="Google Shape;121;p11"/>
          <p:cNvSpPr txBox="1"/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10/13/20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1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1"/>
          <p:cNvSpPr txBox="1"/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10/13/20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1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11"/>
          <p:cNvSpPr txBox="1">
            <a:spLocks noGrp="1"/>
          </p:cNvSpPr>
          <p:nvPr>
            <p:ph type="title"/>
          </p:nvPr>
        </p:nvSpPr>
        <p:spPr>
          <a:xfrm>
            <a:off x="3401406" y="980132"/>
            <a:ext cx="5389179" cy="691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  <a:defRPr sz="24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body" idx="1"/>
          </p:nvPr>
        </p:nvSpPr>
        <p:spPr>
          <a:xfrm>
            <a:off x="2573177" y="1919857"/>
            <a:ext cx="7045636" cy="324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8" name="Google Shape;128;p11"/>
          <p:cNvCxnSpPr/>
          <p:nvPr/>
        </p:nvCxnSpPr>
        <p:spPr>
          <a:xfrm>
            <a:off x="2663252" y="5501390"/>
            <a:ext cx="6865495" cy="0"/>
          </a:xfrm>
          <a:prstGeom prst="straightConnector1">
            <a:avLst/>
          </a:prstGeom>
          <a:noFill/>
          <a:ln w="508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9" name="Google Shape;129;p11"/>
          <p:cNvSpPr>
            <a:spLocks noGrp="1"/>
          </p:cNvSpPr>
          <p:nvPr>
            <p:ph type="pic" idx="3"/>
          </p:nvPr>
        </p:nvSpPr>
        <p:spPr>
          <a:xfrm>
            <a:off x="9321800" y="6167120"/>
            <a:ext cx="2743200" cy="564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2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t="612" b="602"/>
          <a:stretch/>
        </p:blipFill>
        <p:spPr>
          <a:xfrm>
            <a:off x="357325" y="752450"/>
            <a:ext cx="9937800" cy="5513400"/>
          </a:xfrm>
          <a:prstGeom prst="rect">
            <a:avLst/>
          </a:prstGeom>
          <a:solidFill>
            <a:srgbClr val="3B235F"/>
          </a:solidFill>
          <a:ln>
            <a:noFill/>
          </a:ln>
        </p:spPr>
      </p:pic>
      <p:sp>
        <p:nvSpPr>
          <p:cNvPr id="198" name="Google Shape;198;p22"/>
          <p:cNvSpPr/>
          <p:nvPr/>
        </p:nvSpPr>
        <p:spPr>
          <a:xfrm>
            <a:off x="357325" y="752450"/>
            <a:ext cx="9937800" cy="5513400"/>
          </a:xfrm>
          <a:prstGeom prst="rect">
            <a:avLst/>
          </a:prstGeom>
          <a:solidFill>
            <a:srgbClr val="3B235F">
              <a:alpha val="5372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2"/>
          <p:cNvSpPr txBox="1">
            <a:spLocks noGrp="1"/>
          </p:cNvSpPr>
          <p:nvPr>
            <p:ph type="ctrTitle"/>
          </p:nvPr>
        </p:nvSpPr>
        <p:spPr>
          <a:xfrm>
            <a:off x="1981675" y="3841800"/>
            <a:ext cx="60000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Open Sans ExtraBold"/>
              <a:buNone/>
            </a:pPr>
            <a:r>
              <a:rPr lang="en-US" sz="6000" b="0" dirty="0"/>
              <a:t>Oxford 2023</a:t>
            </a:r>
            <a:endParaRPr sz="6000" dirty="0"/>
          </a:p>
        </p:txBody>
      </p:sp>
      <p:sp>
        <p:nvSpPr>
          <p:cNvPr id="200" name="Google Shape;200;p22"/>
          <p:cNvSpPr txBox="1">
            <a:spLocks noGrp="1"/>
          </p:cNvSpPr>
          <p:nvPr>
            <p:ph type="body" idx="1"/>
          </p:nvPr>
        </p:nvSpPr>
        <p:spPr>
          <a:xfrm>
            <a:off x="2057866" y="3168592"/>
            <a:ext cx="52578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/>
              <a:t>Cal Lutheran England Program:</a:t>
            </a:r>
            <a:endParaRPr/>
          </a:p>
        </p:txBody>
      </p:sp>
      <p:pic>
        <p:nvPicPr>
          <p:cNvPr id="201" name="Google Shape;201;p22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9392" y="5436668"/>
            <a:ext cx="2683056" cy="57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867" b="40119"/>
          <a:stretch/>
        </p:blipFill>
        <p:spPr>
          <a:xfrm>
            <a:off x="712922" y="672921"/>
            <a:ext cx="10480500" cy="551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2"/>
          <p:cNvSpPr/>
          <p:nvPr/>
        </p:nvSpPr>
        <p:spPr>
          <a:xfrm>
            <a:off x="-379550" y="2123269"/>
            <a:ext cx="12192000" cy="250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32"/>
          <p:cNvSpPr txBox="1">
            <a:spLocks noGrp="1"/>
          </p:cNvSpPr>
          <p:nvPr>
            <p:ph type="body" idx="1"/>
          </p:nvPr>
        </p:nvSpPr>
        <p:spPr>
          <a:xfrm>
            <a:off x="597200" y="2029525"/>
            <a:ext cx="4194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6600"/>
              <a:buNone/>
            </a:pPr>
            <a:r>
              <a:rPr lang="en-US" sz="3200"/>
              <a:t>Life in London</a:t>
            </a:r>
            <a:endParaRPr sz="2900"/>
          </a:p>
        </p:txBody>
      </p:sp>
      <p:sp>
        <p:nvSpPr>
          <p:cNvPr id="321" name="Google Shape;321;p32"/>
          <p:cNvSpPr txBox="1">
            <a:spLocks noGrp="1"/>
          </p:cNvSpPr>
          <p:nvPr>
            <p:ph type="body" idx="3"/>
          </p:nvPr>
        </p:nvSpPr>
        <p:spPr>
          <a:xfrm>
            <a:off x="6165025" y="2497225"/>
            <a:ext cx="4694700" cy="21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1600"/>
              <a:buNone/>
            </a:pPr>
            <a:r>
              <a:rPr lang="en-US" dirty="0"/>
              <a:t>Excursions included:</a:t>
            </a:r>
            <a:endParaRPr dirty="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1600"/>
              <a:buChar char="●"/>
            </a:pPr>
            <a:r>
              <a:rPr lang="en-US" dirty="0"/>
              <a:t>Two day trips 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3B235F"/>
              </a:buClr>
              <a:buSzPts val="1600"/>
              <a:buChar char="●"/>
            </a:pPr>
            <a:r>
              <a:rPr lang="en-US" dirty="0"/>
              <a:t>Two to three local excursions around London</a:t>
            </a:r>
            <a:br>
              <a:rPr lang="en-US" dirty="0"/>
            </a:b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London is a vibrant, international</a:t>
            </a:r>
            <a:br>
              <a:rPr lang="en-US" dirty="0"/>
            </a:br>
            <a:r>
              <a:rPr lang="en-US" dirty="0"/>
              <a:t>city with so much to do!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/>
          </a:p>
        </p:txBody>
      </p:sp>
      <p:pic>
        <p:nvPicPr>
          <p:cNvPr id="322" name="Google Shape;322;p32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96875" y="6351074"/>
            <a:ext cx="2344773" cy="50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2"/>
          <p:cNvSpPr txBox="1">
            <a:spLocks noGrp="1"/>
          </p:cNvSpPr>
          <p:nvPr>
            <p:ph type="body" idx="3"/>
          </p:nvPr>
        </p:nvSpPr>
        <p:spPr>
          <a:xfrm>
            <a:off x="597200" y="2822000"/>
            <a:ext cx="4957500" cy="1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1600"/>
              <a:buNone/>
            </a:pPr>
            <a:r>
              <a:rPr lang="en-US" dirty="0"/>
              <a:t>You will live in a modern residence hall with kitchenette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CIEE is in Russell Square - easily within reach of the Tube (the subway) and the British Museum!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21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3"/>
          <p:cNvSpPr txBox="1">
            <a:spLocks noGrp="1"/>
          </p:cNvSpPr>
          <p:nvPr>
            <p:ph type="body" idx="1"/>
          </p:nvPr>
        </p:nvSpPr>
        <p:spPr>
          <a:xfrm>
            <a:off x="678775" y="275973"/>
            <a:ext cx="4059600" cy="17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en-US"/>
              <a:t>Costs of Attendance</a:t>
            </a:r>
            <a:endParaRPr/>
          </a:p>
        </p:txBody>
      </p:sp>
      <p:sp>
        <p:nvSpPr>
          <p:cNvPr id="329" name="Google Shape;329;p33"/>
          <p:cNvSpPr txBox="1">
            <a:spLocks noGrp="1"/>
          </p:cNvSpPr>
          <p:nvPr>
            <p:ph type="body" idx="2"/>
          </p:nvPr>
        </p:nvSpPr>
        <p:spPr>
          <a:xfrm>
            <a:off x="678776" y="1862775"/>
            <a:ext cx="5166900" cy="3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2400" b="1" dirty="0">
                <a:solidFill>
                  <a:schemeClr val="accent4"/>
                </a:solidFill>
              </a:rPr>
              <a:t>Cal Lutheran Tuition:</a:t>
            </a:r>
            <a:r>
              <a:rPr lang="en-US" sz="2400" dirty="0"/>
              <a:t> All financial aid you receive is transferable (not including work study!)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2400" b="1" dirty="0">
                <a:solidFill>
                  <a:schemeClr val="accent4"/>
                </a:solidFill>
              </a:rPr>
              <a:t>Housing:</a:t>
            </a:r>
            <a:r>
              <a:rPr lang="en-US" sz="2400" dirty="0"/>
              <a:t> Mogen Rate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2400" b="1" dirty="0">
                <a:solidFill>
                  <a:schemeClr val="accent4"/>
                </a:solidFill>
              </a:rPr>
              <a:t>Meal Plan: </a:t>
            </a:r>
            <a:r>
              <a:rPr lang="en-US" sz="2400">
                <a:solidFill>
                  <a:srgbClr val="FFFFFF"/>
                </a:solidFill>
              </a:rPr>
              <a:t>Combo 50 </a:t>
            </a:r>
            <a:r>
              <a:rPr lang="en-US" sz="2400" dirty="0">
                <a:solidFill>
                  <a:srgbClr val="FFFFFF"/>
                </a:solidFill>
              </a:rPr>
              <a:t>meal rate</a:t>
            </a:r>
            <a:endParaRPr sz="14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2400" b="1" dirty="0">
                <a:solidFill>
                  <a:schemeClr val="accent4"/>
                </a:solidFill>
              </a:rPr>
              <a:t>Airfare: </a:t>
            </a:r>
            <a:r>
              <a:rPr lang="en-US" sz="2400" dirty="0"/>
              <a:t>not included</a:t>
            </a:r>
            <a:endParaRPr sz="2400" dirty="0"/>
          </a:p>
        </p:txBody>
      </p:sp>
      <p:sp>
        <p:nvSpPr>
          <p:cNvPr id="330" name="Google Shape;330;p33"/>
          <p:cNvSpPr txBox="1">
            <a:spLocks noGrp="1"/>
          </p:cNvSpPr>
          <p:nvPr>
            <p:ph type="body" idx="2"/>
          </p:nvPr>
        </p:nvSpPr>
        <p:spPr>
          <a:xfrm>
            <a:off x="6632050" y="758325"/>
            <a:ext cx="5295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000000"/>
                </a:solidFill>
              </a:rPr>
              <a:t>Students are responsible and manage costs related to travel, meals, books, and personal expenses. Below are estimates for consideration.</a:t>
            </a: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000000"/>
                </a:solidFill>
              </a:rPr>
              <a:t>Meals in London are not included in program fee = $900-1,200</a:t>
            </a: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500">
                <a:solidFill>
                  <a:srgbClr val="000000"/>
                </a:solidFill>
              </a:rPr>
              <a:t>International Airfare = Approximately $1,300</a:t>
            </a: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000000"/>
                </a:solidFill>
              </a:rPr>
              <a:t>Local Transportation = $200</a:t>
            </a: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000000"/>
                </a:solidFill>
              </a:rPr>
              <a:t>Books &amp; Supplies = $100</a:t>
            </a: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500">
                <a:solidFill>
                  <a:srgbClr val="000000"/>
                </a:solidFill>
              </a:rPr>
              <a:t>Personal expenses = $1,000-$2,500. </a:t>
            </a: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000000"/>
                </a:solidFill>
              </a:rPr>
              <a:t>Costs vary depending on personal spending habits.</a:t>
            </a: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1500">
              <a:solidFill>
                <a:srgbClr val="000000"/>
              </a:solidFill>
            </a:endParaRPr>
          </a:p>
        </p:txBody>
      </p:sp>
      <p:pic>
        <p:nvPicPr>
          <p:cNvPr id="331" name="Google Shape;331;p33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5625" y="6127750"/>
            <a:ext cx="2832174" cy="60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726" b="7735"/>
          <a:stretch/>
        </p:blipFill>
        <p:spPr>
          <a:xfrm>
            <a:off x="-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4"/>
          <p:cNvSpPr/>
          <p:nvPr/>
        </p:nvSpPr>
        <p:spPr>
          <a:xfrm>
            <a:off x="0" y="0"/>
            <a:ext cx="12206100" cy="6858000"/>
          </a:xfrm>
          <a:prstGeom prst="rect">
            <a:avLst/>
          </a:prstGeom>
          <a:solidFill>
            <a:srgbClr val="3C2260">
              <a:alpha val="5372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34"/>
          <p:cNvSpPr txBox="1">
            <a:spLocks noGrp="1"/>
          </p:cNvSpPr>
          <p:nvPr>
            <p:ph type="title"/>
          </p:nvPr>
        </p:nvSpPr>
        <p:spPr>
          <a:xfrm>
            <a:off x="3401394" y="409496"/>
            <a:ext cx="53892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</a:pPr>
            <a:r>
              <a:rPr lang="en-US" sz="4600"/>
              <a:t>Application </a:t>
            </a:r>
            <a:endParaRPr sz="4600"/>
          </a:p>
        </p:txBody>
      </p:sp>
      <p:sp>
        <p:nvSpPr>
          <p:cNvPr id="340" name="Google Shape;340;p34"/>
          <p:cNvSpPr txBox="1">
            <a:spLocks noGrp="1"/>
          </p:cNvSpPr>
          <p:nvPr>
            <p:ph type="body" idx="1"/>
          </p:nvPr>
        </p:nvSpPr>
        <p:spPr>
          <a:xfrm>
            <a:off x="1635500" y="1988300"/>
            <a:ext cx="9152400" cy="3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b="1" dirty="0"/>
              <a:t>Open now on the OEA website</a:t>
            </a: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b="1" dirty="0"/>
              <a:t>Application requires an essay question</a:t>
            </a: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b="1" dirty="0"/>
              <a:t>Closes: November 1, 2022</a:t>
            </a: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b="1" dirty="0"/>
              <a:t>November interviews conducted to select participants</a:t>
            </a: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b="1" dirty="0"/>
          </a:p>
        </p:txBody>
      </p:sp>
      <p:cxnSp>
        <p:nvCxnSpPr>
          <p:cNvPr id="341" name="Google Shape;341;p34"/>
          <p:cNvCxnSpPr/>
          <p:nvPr/>
        </p:nvCxnSpPr>
        <p:spPr>
          <a:xfrm>
            <a:off x="2961141" y="1344303"/>
            <a:ext cx="6422100" cy="0"/>
          </a:xfrm>
          <a:prstGeom prst="straightConnector1">
            <a:avLst/>
          </a:prstGeom>
          <a:noFill/>
          <a:ln w="508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42" name="Google Shape;342;p34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9275" y="6122474"/>
            <a:ext cx="2344773" cy="50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-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6"/>
          <p:cNvSpPr/>
          <p:nvPr/>
        </p:nvSpPr>
        <p:spPr>
          <a:xfrm>
            <a:off x="0" y="0"/>
            <a:ext cx="12206100" cy="6858000"/>
          </a:xfrm>
          <a:prstGeom prst="rect">
            <a:avLst/>
          </a:prstGeom>
          <a:solidFill>
            <a:srgbClr val="3C2260">
              <a:alpha val="537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6"/>
          <p:cNvSpPr txBox="1">
            <a:spLocks noGrp="1"/>
          </p:cNvSpPr>
          <p:nvPr>
            <p:ph type="title"/>
          </p:nvPr>
        </p:nvSpPr>
        <p:spPr>
          <a:xfrm>
            <a:off x="3408444" y="872046"/>
            <a:ext cx="53892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</a:pPr>
            <a:r>
              <a:rPr lang="en-US" sz="4600"/>
              <a:t>Contact Us.</a:t>
            </a:r>
            <a:endParaRPr sz="4600"/>
          </a:p>
        </p:txBody>
      </p:sp>
      <p:sp>
        <p:nvSpPr>
          <p:cNvPr id="363" name="Google Shape;363;p36"/>
          <p:cNvSpPr txBox="1">
            <a:spLocks noGrp="1"/>
          </p:cNvSpPr>
          <p:nvPr>
            <p:ph type="body" idx="1"/>
          </p:nvPr>
        </p:nvSpPr>
        <p:spPr>
          <a:xfrm>
            <a:off x="2573175" y="2034100"/>
            <a:ext cx="7045500" cy="3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3300" dirty="0">
                <a:solidFill>
                  <a:srgbClr val="FFFFFF"/>
                </a:solidFill>
              </a:rPr>
              <a:t>oea@callutheran.edu </a:t>
            </a:r>
            <a:endParaRPr sz="3300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3000" dirty="0"/>
              <a:t>pcarlson@callutheran.edu</a:t>
            </a:r>
            <a:endParaRPr sz="30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30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3000" dirty="0"/>
              <a:t>805.493.3751</a:t>
            </a:r>
            <a:endParaRPr sz="30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30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3000" dirty="0"/>
              <a:t>@</a:t>
            </a:r>
            <a:r>
              <a:rPr lang="en-US" sz="3000" dirty="0" err="1"/>
              <a:t>cluabroad</a:t>
            </a:r>
            <a:endParaRPr sz="3000" dirty="0"/>
          </a:p>
        </p:txBody>
      </p:sp>
      <p:cxnSp>
        <p:nvCxnSpPr>
          <p:cNvPr id="364" name="Google Shape;364;p36"/>
          <p:cNvCxnSpPr/>
          <p:nvPr/>
        </p:nvCxnSpPr>
        <p:spPr>
          <a:xfrm>
            <a:off x="2885016" y="5483678"/>
            <a:ext cx="6422100" cy="0"/>
          </a:xfrm>
          <a:prstGeom prst="straightConnector1">
            <a:avLst/>
          </a:prstGeom>
          <a:noFill/>
          <a:ln w="508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5" name="Google Shape;365;p36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9275" y="6122474"/>
            <a:ext cx="2344773" cy="50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4936" b="14936"/>
          <a:stretch/>
        </p:blipFill>
        <p:spPr>
          <a:xfrm>
            <a:off x="712922" y="672921"/>
            <a:ext cx="10480500" cy="551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7"/>
          <p:cNvSpPr/>
          <p:nvPr/>
        </p:nvSpPr>
        <p:spPr>
          <a:xfrm>
            <a:off x="0" y="2123269"/>
            <a:ext cx="12192000" cy="25004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37"/>
          <p:cNvSpPr txBox="1">
            <a:spLocks noGrp="1"/>
          </p:cNvSpPr>
          <p:nvPr>
            <p:ph type="body" idx="1"/>
          </p:nvPr>
        </p:nvSpPr>
        <p:spPr>
          <a:xfrm>
            <a:off x="981075" y="2423400"/>
            <a:ext cx="4902000" cy="23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6600"/>
              <a:buNone/>
            </a:pPr>
            <a:r>
              <a:rPr lang="en-US" sz="6500" i="1"/>
              <a:t>Flexibility required...</a:t>
            </a:r>
            <a:endParaRPr sz="6200" i="1"/>
          </a:p>
        </p:txBody>
      </p:sp>
      <p:sp>
        <p:nvSpPr>
          <p:cNvPr id="373" name="Google Shape;373;p37"/>
          <p:cNvSpPr txBox="1">
            <a:spLocks noGrp="1"/>
          </p:cNvSpPr>
          <p:nvPr>
            <p:ph type="body" idx="3"/>
          </p:nvPr>
        </p:nvSpPr>
        <p:spPr>
          <a:xfrm>
            <a:off x="5802249" y="2497225"/>
            <a:ext cx="6012600" cy="1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5F"/>
              </a:buClr>
              <a:buSzPts val="1600"/>
              <a:buNone/>
            </a:pPr>
            <a:r>
              <a:rPr lang="en-US" sz="2100"/>
              <a:t>This program is in the process of final arrangements. (COVID!)</a:t>
            </a:r>
            <a:endParaRPr sz="21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5F"/>
              </a:buClr>
              <a:buSzPts val="1600"/>
              <a:buNone/>
            </a:pPr>
            <a:endParaRPr sz="21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5F"/>
              </a:buClr>
              <a:buSzPts val="1600"/>
              <a:buNone/>
            </a:pPr>
            <a:r>
              <a:rPr lang="en-US" sz="2100"/>
              <a:t>Changes will likely take place over the </a:t>
            </a:r>
            <a:br>
              <a:rPr lang="en-US" sz="2100"/>
            </a:br>
            <a:r>
              <a:rPr lang="en-US" sz="2100"/>
              <a:t>next several weeks, and will be communicated to interested students. </a:t>
            </a:r>
            <a:endParaRPr sz="2300"/>
          </a:p>
        </p:txBody>
      </p:sp>
      <p:pic>
        <p:nvPicPr>
          <p:cNvPr id="374" name="Google Shape;374;p37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96875" y="6351074"/>
            <a:ext cx="2344773" cy="50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3"/>
          <p:cNvSpPr txBox="1">
            <a:spLocks noGrp="1"/>
          </p:cNvSpPr>
          <p:nvPr>
            <p:ph type="body" idx="1"/>
          </p:nvPr>
        </p:nvSpPr>
        <p:spPr>
          <a:xfrm>
            <a:off x="1126490" y="2161530"/>
            <a:ext cx="1250950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 sz="5200"/>
              <a:t>01.</a:t>
            </a:r>
            <a:endParaRPr sz="5200"/>
          </a:p>
        </p:txBody>
      </p:sp>
      <p:sp>
        <p:nvSpPr>
          <p:cNvPr id="207" name="Google Shape;207;p23"/>
          <p:cNvSpPr txBox="1">
            <a:spLocks noGrp="1"/>
          </p:cNvSpPr>
          <p:nvPr>
            <p:ph type="title"/>
          </p:nvPr>
        </p:nvSpPr>
        <p:spPr>
          <a:xfrm>
            <a:off x="2209800" y="205798"/>
            <a:ext cx="7772400" cy="10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4400"/>
              <a:buFont typeface="Open Sans ExtraBold"/>
              <a:buNone/>
            </a:pPr>
            <a:r>
              <a:rPr lang="en-US" b="0"/>
              <a:t>Presentation Overview</a:t>
            </a:r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body" idx="2"/>
          </p:nvPr>
        </p:nvSpPr>
        <p:spPr>
          <a:xfrm>
            <a:off x="1126490" y="3600400"/>
            <a:ext cx="1250950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 sz="5200"/>
              <a:t>02.</a:t>
            </a:r>
            <a:endParaRPr sz="5200"/>
          </a:p>
        </p:txBody>
      </p:sp>
      <p:sp>
        <p:nvSpPr>
          <p:cNvPr id="209" name="Google Shape;209;p23"/>
          <p:cNvSpPr txBox="1">
            <a:spLocks noGrp="1"/>
          </p:cNvSpPr>
          <p:nvPr>
            <p:ph type="body" idx="3"/>
          </p:nvPr>
        </p:nvSpPr>
        <p:spPr>
          <a:xfrm>
            <a:off x="1126490" y="5033436"/>
            <a:ext cx="1250950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 sz="5200"/>
              <a:t>03.</a:t>
            </a:r>
            <a:endParaRPr sz="5200"/>
          </a:p>
        </p:txBody>
      </p:sp>
      <p:sp>
        <p:nvSpPr>
          <p:cNvPr id="210" name="Google Shape;210;p23"/>
          <p:cNvSpPr txBox="1">
            <a:spLocks noGrp="1"/>
          </p:cNvSpPr>
          <p:nvPr>
            <p:ph type="body" idx="4"/>
          </p:nvPr>
        </p:nvSpPr>
        <p:spPr>
          <a:xfrm>
            <a:off x="6263652" y="2183700"/>
            <a:ext cx="15024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 sz="5200"/>
              <a:t>04.</a:t>
            </a:r>
            <a:endParaRPr sz="5200"/>
          </a:p>
        </p:txBody>
      </p:sp>
      <p:sp>
        <p:nvSpPr>
          <p:cNvPr id="211" name="Google Shape;211;p23"/>
          <p:cNvSpPr txBox="1">
            <a:spLocks noGrp="1"/>
          </p:cNvSpPr>
          <p:nvPr>
            <p:ph type="body" idx="5"/>
          </p:nvPr>
        </p:nvSpPr>
        <p:spPr>
          <a:xfrm>
            <a:off x="6263640" y="3600400"/>
            <a:ext cx="1250950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 sz="5200"/>
              <a:t>05.</a:t>
            </a:r>
            <a:endParaRPr sz="5200"/>
          </a:p>
        </p:txBody>
      </p:sp>
      <p:sp>
        <p:nvSpPr>
          <p:cNvPr id="212" name="Google Shape;212;p23"/>
          <p:cNvSpPr txBox="1">
            <a:spLocks noGrp="1"/>
          </p:cNvSpPr>
          <p:nvPr>
            <p:ph type="body" idx="6"/>
          </p:nvPr>
        </p:nvSpPr>
        <p:spPr>
          <a:xfrm>
            <a:off x="6263652" y="5033425"/>
            <a:ext cx="15024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 sz="5200"/>
              <a:t>06..</a:t>
            </a:r>
            <a:endParaRPr sz="5200"/>
          </a:p>
        </p:txBody>
      </p:sp>
      <p:sp>
        <p:nvSpPr>
          <p:cNvPr id="213" name="Google Shape;213;p23"/>
          <p:cNvSpPr txBox="1"/>
          <p:nvPr/>
        </p:nvSpPr>
        <p:spPr>
          <a:xfrm>
            <a:off x="7514593" y="4852045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200"/>
              <a:buFont typeface="Arial"/>
              <a:buNone/>
            </a:pPr>
            <a:r>
              <a:rPr lang="en-US" sz="2200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Application Process</a:t>
            </a:r>
            <a:endParaRPr sz="2200" b="1" i="0" u="none" strike="noStrike" cap="none">
              <a:solidFill>
                <a:srgbClr val="3B23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p23"/>
          <p:cNvSpPr txBox="1"/>
          <p:nvPr/>
        </p:nvSpPr>
        <p:spPr>
          <a:xfrm>
            <a:off x="7514593" y="3437063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200"/>
              <a:buFont typeface="Arial"/>
              <a:buNone/>
            </a:pPr>
            <a:r>
              <a:rPr lang="en-US" sz="2200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London Curriculum</a:t>
            </a:r>
            <a:endParaRPr sz="2200" i="0" u="none" strike="noStrike" cap="none">
              <a:solidFill>
                <a:srgbClr val="3B23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3B23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5" name="Google Shape;215;p23"/>
          <p:cNvSpPr txBox="1"/>
          <p:nvPr/>
        </p:nvSpPr>
        <p:spPr>
          <a:xfrm>
            <a:off x="7514593" y="2156556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200"/>
              <a:buFont typeface="Arial"/>
              <a:buNone/>
            </a:pPr>
            <a:r>
              <a:rPr lang="en-US" sz="2200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Oxford Curriculum</a:t>
            </a:r>
            <a:endParaRPr sz="2200" b="1" i="0" u="none" strike="noStrike" cap="none">
              <a:solidFill>
                <a:srgbClr val="3B23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3B23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6" name="Google Shape;216;p23"/>
          <p:cNvSpPr txBox="1">
            <a:spLocks noGrp="1"/>
          </p:cNvSpPr>
          <p:nvPr>
            <p:ph type="body" idx="7"/>
          </p:nvPr>
        </p:nvSpPr>
        <p:spPr>
          <a:xfrm>
            <a:off x="2377440" y="2164225"/>
            <a:ext cx="45453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</a:pPr>
            <a:r>
              <a:rPr lang="en-US" b="0"/>
              <a:t>Previous Oxford Program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</a:pPr>
            <a:endParaRPr/>
          </a:p>
        </p:txBody>
      </p:sp>
      <p:sp>
        <p:nvSpPr>
          <p:cNvPr id="217" name="Google Shape;217;p23"/>
          <p:cNvSpPr txBox="1">
            <a:spLocks noGrp="1"/>
          </p:cNvSpPr>
          <p:nvPr>
            <p:ph type="body" idx="8"/>
          </p:nvPr>
        </p:nvSpPr>
        <p:spPr>
          <a:xfrm>
            <a:off x="2377440" y="3452304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</a:pPr>
            <a:r>
              <a:rPr lang="en-US" b="0" dirty="0"/>
              <a:t>Oxford 2023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</a:pPr>
            <a:endParaRPr dirty="0"/>
          </a:p>
        </p:txBody>
      </p:sp>
      <p:sp>
        <p:nvSpPr>
          <p:cNvPr id="218" name="Google Shape;218;p23"/>
          <p:cNvSpPr txBox="1">
            <a:spLocks noGrp="1"/>
          </p:cNvSpPr>
          <p:nvPr>
            <p:ph type="body" idx="9"/>
          </p:nvPr>
        </p:nvSpPr>
        <p:spPr>
          <a:xfrm>
            <a:off x="2377440" y="4867286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</a:pPr>
            <a:r>
              <a:rPr lang="en-US" b="0"/>
              <a:t>Professor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</a:pPr>
            <a:endParaRPr/>
          </a:p>
        </p:txBody>
      </p:sp>
      <p:pic>
        <p:nvPicPr>
          <p:cNvPr id="219" name="Google Shape;219;p23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4929" y="5923257"/>
            <a:ext cx="2952868" cy="632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12736" r="12736"/>
          <a:stretch/>
        </p:blipFill>
        <p:spPr>
          <a:xfrm>
            <a:off x="577850" y="0"/>
            <a:ext cx="4089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5"/>
          <p:cNvSpPr txBox="1">
            <a:spLocks noGrp="1"/>
          </p:cNvSpPr>
          <p:nvPr>
            <p:ph type="title"/>
          </p:nvPr>
        </p:nvSpPr>
        <p:spPr>
          <a:xfrm>
            <a:off x="5245100" y="-128575"/>
            <a:ext cx="668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4400"/>
              <a:buFont typeface="Open Sans ExtraBold"/>
              <a:buNone/>
            </a:pPr>
            <a:r>
              <a:rPr lang="en-US" b="0" dirty="0"/>
              <a:t>Program Structure</a:t>
            </a:r>
            <a:endParaRPr dirty="0"/>
          </a:p>
        </p:txBody>
      </p:sp>
      <p:sp>
        <p:nvSpPr>
          <p:cNvPr id="234" name="Google Shape;234;p25"/>
          <p:cNvSpPr txBox="1">
            <a:spLocks noGrp="1"/>
          </p:cNvSpPr>
          <p:nvPr>
            <p:ph type="body" idx="1"/>
          </p:nvPr>
        </p:nvSpPr>
        <p:spPr>
          <a:xfrm>
            <a:off x="5245100" y="2422025"/>
            <a:ext cx="6427800" cy="3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/>
              <a:t>First half in Oxford with two tutorials provided by Oxford University Faculty, referred to as Dons (3 units each). </a:t>
            </a: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9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9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9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>
                <a:solidFill>
                  <a:srgbClr val="FFFFFF"/>
                </a:solidFill>
              </a:rPr>
              <a:t>Second half in the bustling city of London, taking: </a:t>
            </a:r>
            <a:endParaRPr sz="1900">
              <a:solidFill>
                <a:srgbClr val="FFFFFF"/>
              </a:solidFill>
            </a:endParaRPr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n-US" sz="1900">
                <a:solidFill>
                  <a:srgbClr val="FFFFFF"/>
                </a:solidFill>
              </a:rPr>
              <a:t>2 CIEE courses (in-person or virtual); </a:t>
            </a:r>
            <a:r>
              <a:rPr lang="en-US" sz="1900" b="1" i="1">
                <a:solidFill>
                  <a:srgbClr val="FFFFFF"/>
                </a:solidFill>
              </a:rPr>
              <a:t>or</a:t>
            </a:r>
            <a:r>
              <a:rPr lang="en-US" sz="1900">
                <a:solidFill>
                  <a:srgbClr val="FFFFFF"/>
                </a:solidFill>
              </a:rPr>
              <a:t> </a:t>
            </a:r>
            <a:endParaRPr sz="1900">
              <a:solidFill>
                <a:srgbClr val="FFFFFF"/>
              </a:solidFill>
            </a:endParaRPr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n-US" sz="1900">
                <a:solidFill>
                  <a:srgbClr val="FFFFFF"/>
                </a:solidFill>
              </a:rPr>
              <a:t>1 CIEE course (in-person or virtual) and an internship.</a:t>
            </a:r>
            <a:endParaRPr sz="1900">
              <a:solidFill>
                <a:srgbClr val="FFFFFF"/>
              </a:solidFill>
            </a:endParaRPr>
          </a:p>
          <a:p>
            <a:pPr marL="914400" lvl="1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</a:pPr>
            <a:r>
              <a:rPr lang="en-US" sz="1900">
                <a:solidFill>
                  <a:srgbClr val="FFFFFF"/>
                </a:solidFill>
              </a:rPr>
              <a:t>(CIEE courses/internships 3 units each)</a:t>
            </a:r>
            <a:endParaRPr sz="19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accent4"/>
                </a:solidFill>
              </a:rPr>
              <a:t>Total of 16 Cal Lutheran Credits</a:t>
            </a:r>
            <a:endParaRPr sz="1900" b="1">
              <a:solidFill>
                <a:schemeClr val="accent4"/>
              </a:solidFill>
            </a:endParaRPr>
          </a:p>
        </p:txBody>
      </p:sp>
      <p:sp>
        <p:nvSpPr>
          <p:cNvPr id="235" name="Google Shape;235;p25"/>
          <p:cNvSpPr/>
          <p:nvPr/>
        </p:nvSpPr>
        <p:spPr>
          <a:xfrm>
            <a:off x="363147" y="328009"/>
            <a:ext cx="4518806" cy="6170762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25" descr="A close up of a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64050" y="6228050"/>
            <a:ext cx="2363749" cy="50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5"/>
          <p:cNvSpPr txBox="1"/>
          <p:nvPr/>
        </p:nvSpPr>
        <p:spPr>
          <a:xfrm>
            <a:off x="5245100" y="1126175"/>
            <a:ext cx="62142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latin typeface="Montserrat"/>
                <a:ea typeface="Montserrat"/>
                <a:cs typeface="Montserrat"/>
                <a:sym typeface="Montserrat"/>
              </a:rPr>
              <a:t>Program led by a selected faculty member from Cal Lutheran faculty who will direct a hybrid, semester-long course (4 units).</a:t>
            </a:r>
            <a:endParaRPr sz="19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6"/>
          <p:cNvPicPr preferRelativeResize="0"/>
          <p:nvPr/>
        </p:nvPicPr>
        <p:blipFill rotWithShape="1">
          <a:blip r:embed="rId3">
            <a:alphaModFix/>
          </a:blip>
          <a:srcRect l="15810" t="17745" r="14754" b="20552"/>
          <a:stretch/>
        </p:blipFill>
        <p:spPr>
          <a:xfrm>
            <a:off x="1625036" y="1900000"/>
            <a:ext cx="2061237" cy="295380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6"/>
          <p:cNvSpPr txBox="1">
            <a:spLocks noGrp="1"/>
          </p:cNvSpPr>
          <p:nvPr>
            <p:ph type="title"/>
          </p:nvPr>
        </p:nvSpPr>
        <p:spPr>
          <a:xfrm>
            <a:off x="2211675" y="217725"/>
            <a:ext cx="7786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5F"/>
              </a:buClr>
              <a:buSzPts val="4400"/>
              <a:buFont typeface="Open Sans ExtraBold"/>
              <a:buNone/>
            </a:pPr>
            <a:r>
              <a:rPr lang="en-US" dirty="0"/>
              <a:t>Fall 2023 Faculty Leader</a:t>
            </a:r>
            <a:endParaRPr dirty="0"/>
          </a:p>
        </p:txBody>
      </p:sp>
      <p:sp>
        <p:nvSpPr>
          <p:cNvPr id="244" name="Google Shape;244;p26"/>
          <p:cNvSpPr txBox="1">
            <a:spLocks noGrp="1"/>
          </p:cNvSpPr>
          <p:nvPr>
            <p:ph type="body" idx="1"/>
          </p:nvPr>
        </p:nvSpPr>
        <p:spPr>
          <a:xfrm>
            <a:off x="885655" y="5082400"/>
            <a:ext cx="35400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2260"/>
              </a:buClr>
              <a:buSzPts val="2200"/>
              <a:buNone/>
            </a:pPr>
            <a:r>
              <a:rPr lang="en-US" b="1"/>
              <a:t>Dr. Peter Carlson</a:t>
            </a:r>
            <a:endParaRPr b="1"/>
          </a:p>
        </p:txBody>
      </p:sp>
      <p:sp>
        <p:nvSpPr>
          <p:cNvPr id="245" name="Google Shape;245;p26"/>
          <p:cNvSpPr txBox="1">
            <a:spLocks noGrp="1"/>
          </p:cNvSpPr>
          <p:nvPr>
            <p:ph type="body" idx="5"/>
          </p:nvPr>
        </p:nvSpPr>
        <p:spPr>
          <a:xfrm>
            <a:off x="969355" y="5431000"/>
            <a:ext cx="33726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Associate Professor, Religion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500"/>
              <a:t>They/Them/Their, He/Him/His</a:t>
            </a:r>
            <a:endParaRPr sz="1500"/>
          </a:p>
        </p:txBody>
      </p:sp>
      <p:sp>
        <p:nvSpPr>
          <p:cNvPr id="246" name="Google Shape;246;p26"/>
          <p:cNvSpPr txBox="1">
            <a:spLocks noGrp="1"/>
          </p:cNvSpPr>
          <p:nvPr>
            <p:ph type="body" idx="5"/>
          </p:nvPr>
        </p:nvSpPr>
        <p:spPr>
          <a:xfrm>
            <a:off x="3913875" y="2763600"/>
            <a:ext cx="22974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</a:pPr>
            <a:r>
              <a:rPr lang="en-US" sz="1500">
                <a:solidFill>
                  <a:srgbClr val="FFFFFF"/>
                </a:solidFill>
              </a:rPr>
              <a:t>Academic scholarship in Medieval Religious History and Gender &amp; Sexuality</a:t>
            </a:r>
            <a:endParaRPr sz="1500">
              <a:solidFill>
                <a:srgbClr val="FFFFFF"/>
              </a:solidFill>
            </a:endParaRPr>
          </a:p>
        </p:txBody>
      </p:sp>
      <p:sp>
        <p:nvSpPr>
          <p:cNvPr id="247" name="Google Shape;247;p26"/>
          <p:cNvSpPr txBox="1">
            <a:spLocks noGrp="1"/>
          </p:cNvSpPr>
          <p:nvPr>
            <p:ph type="body" idx="5"/>
          </p:nvPr>
        </p:nvSpPr>
        <p:spPr>
          <a:xfrm>
            <a:off x="6623750" y="2763600"/>
            <a:ext cx="22440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</a:pPr>
            <a:r>
              <a:rPr lang="en-US" sz="1500">
                <a:solidFill>
                  <a:srgbClr val="FFFFFF"/>
                </a:solidFill>
              </a:rPr>
              <a:t>Expertise includes Medieval and Early Modern Britain</a:t>
            </a:r>
            <a:endParaRPr sz="1500">
              <a:solidFill>
                <a:srgbClr val="FFFFFF"/>
              </a:solidFill>
            </a:endParaRPr>
          </a:p>
        </p:txBody>
      </p:sp>
      <p:pic>
        <p:nvPicPr>
          <p:cNvPr id="248" name="Google Shape;248;p26" descr="A close up of a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74929" y="5923257"/>
            <a:ext cx="2952868" cy="63226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6"/>
          <p:cNvSpPr txBox="1">
            <a:spLocks noGrp="1"/>
          </p:cNvSpPr>
          <p:nvPr>
            <p:ph type="body" idx="5"/>
          </p:nvPr>
        </p:nvSpPr>
        <p:spPr>
          <a:xfrm>
            <a:off x="9253175" y="2763600"/>
            <a:ext cx="27342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</a:pPr>
            <a:r>
              <a:rPr lang="en-US" sz="1500">
                <a:solidFill>
                  <a:srgbClr val="FFFFFF"/>
                </a:solidFill>
              </a:rPr>
              <a:t>Past Huntington Fellow at Lincoln College, Oxford; and</a:t>
            </a:r>
            <a:br>
              <a:rPr lang="en-US" sz="1500">
                <a:solidFill>
                  <a:srgbClr val="FFFFFF"/>
                </a:solidFill>
              </a:rPr>
            </a:br>
            <a:r>
              <a:rPr lang="en-US" sz="1500">
                <a:solidFill>
                  <a:srgbClr val="FFFFFF"/>
                </a:solidFill>
              </a:rPr>
              <a:t>Scholar-in-Residence at  Stonyhurst College, Lancashire</a:t>
            </a:r>
            <a:endParaRPr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7"/>
          <p:cNvSpPr txBox="1">
            <a:spLocks noGrp="1"/>
          </p:cNvSpPr>
          <p:nvPr>
            <p:ph type="title"/>
          </p:nvPr>
        </p:nvSpPr>
        <p:spPr>
          <a:xfrm>
            <a:off x="4495800" y="270532"/>
            <a:ext cx="32004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7"/>
          <p:cNvSpPr>
            <a:spLocks noGrp="1"/>
          </p:cNvSpPr>
          <p:nvPr>
            <p:ph type="pic" idx="2"/>
          </p:nvPr>
        </p:nvSpPr>
        <p:spPr>
          <a:xfrm>
            <a:off x="8610600" y="2146958"/>
            <a:ext cx="2244000" cy="280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7"/>
          <p:cNvSpPr>
            <a:spLocks noGrp="1"/>
          </p:cNvSpPr>
          <p:nvPr>
            <p:ph type="pic" idx="3"/>
          </p:nvPr>
        </p:nvSpPr>
        <p:spPr>
          <a:xfrm>
            <a:off x="4973983" y="2146958"/>
            <a:ext cx="2244000" cy="280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7"/>
          <p:cNvSpPr>
            <a:spLocks noGrp="1"/>
          </p:cNvSpPr>
          <p:nvPr>
            <p:ph type="pic" idx="4"/>
          </p:nvPr>
        </p:nvSpPr>
        <p:spPr>
          <a:xfrm>
            <a:off x="1337366" y="2146958"/>
            <a:ext cx="2244000" cy="280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7"/>
          <p:cNvSpPr txBox="1">
            <a:spLocks noGrp="1"/>
          </p:cNvSpPr>
          <p:nvPr>
            <p:ph type="body" idx="1"/>
          </p:nvPr>
        </p:nvSpPr>
        <p:spPr>
          <a:xfrm>
            <a:off x="1346442" y="5068148"/>
            <a:ext cx="2244000" cy="39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7"/>
          <p:cNvSpPr txBox="1">
            <a:spLocks noGrp="1"/>
          </p:cNvSpPr>
          <p:nvPr>
            <p:ph type="body" idx="5"/>
          </p:nvPr>
        </p:nvSpPr>
        <p:spPr>
          <a:xfrm>
            <a:off x="1337366" y="5528029"/>
            <a:ext cx="2244000" cy="51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7"/>
          <p:cNvSpPr txBox="1">
            <a:spLocks noGrp="1"/>
          </p:cNvSpPr>
          <p:nvPr>
            <p:ph type="body" idx="6"/>
          </p:nvPr>
        </p:nvSpPr>
        <p:spPr>
          <a:xfrm>
            <a:off x="4983059" y="5068148"/>
            <a:ext cx="2244000" cy="39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7"/>
          <p:cNvSpPr txBox="1">
            <a:spLocks noGrp="1"/>
          </p:cNvSpPr>
          <p:nvPr>
            <p:ph type="body" idx="7"/>
          </p:nvPr>
        </p:nvSpPr>
        <p:spPr>
          <a:xfrm>
            <a:off x="4973983" y="5528029"/>
            <a:ext cx="2244000" cy="51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7"/>
          <p:cNvSpPr txBox="1">
            <a:spLocks noGrp="1"/>
          </p:cNvSpPr>
          <p:nvPr>
            <p:ph type="body" idx="8"/>
          </p:nvPr>
        </p:nvSpPr>
        <p:spPr>
          <a:xfrm>
            <a:off x="8609444" y="5068148"/>
            <a:ext cx="2244000" cy="39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7"/>
          <p:cNvSpPr txBox="1">
            <a:spLocks noGrp="1"/>
          </p:cNvSpPr>
          <p:nvPr>
            <p:ph type="body" idx="9"/>
          </p:nvPr>
        </p:nvSpPr>
        <p:spPr>
          <a:xfrm>
            <a:off x="8600368" y="5528029"/>
            <a:ext cx="2244000" cy="51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5" name="Google Shape;2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4175" y="-232975"/>
            <a:ext cx="12606176" cy="709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8"/>
          <p:cNvPicPr preferRelativeResize="0">
            <a:picLocks noGrp="1"/>
          </p:cNvPicPr>
          <p:nvPr>
            <p:ph type="pic" idx="6"/>
          </p:nvPr>
        </p:nvPicPr>
        <p:blipFill rotWithShape="1">
          <a:blip r:embed="rId3">
            <a:alphaModFix/>
          </a:blip>
          <a:srcRect t="10536" b="10536"/>
          <a:stretch/>
        </p:blipFill>
        <p:spPr>
          <a:xfrm>
            <a:off x="6106606" y="3445625"/>
            <a:ext cx="6096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36138" b="4714"/>
          <a:stretch/>
        </p:blipFill>
        <p:spPr>
          <a:xfrm>
            <a:off x="0" y="10510"/>
            <a:ext cx="6096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8"/>
          <p:cNvSpPr/>
          <p:nvPr/>
        </p:nvSpPr>
        <p:spPr>
          <a:xfrm flipH="1">
            <a:off x="4053300" y="-64625"/>
            <a:ext cx="2118900" cy="3504000"/>
          </a:xfrm>
          <a:prstGeom prst="rtTriangle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8"/>
          <p:cNvSpPr txBox="1">
            <a:spLocks noGrp="1"/>
          </p:cNvSpPr>
          <p:nvPr>
            <p:ph type="body" idx="1"/>
          </p:nvPr>
        </p:nvSpPr>
        <p:spPr>
          <a:xfrm>
            <a:off x="5935800" y="815100"/>
            <a:ext cx="6027600" cy="21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/>
              <a:t>Tutorials are 1 Don to 1-3 students.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/>
              <a:t>Dons do not lecture: Students research independently and present papers for review.  For a 2 hour weekly tutorial, you can expect to spend </a:t>
            </a:r>
            <a:r>
              <a:rPr lang="en-US" b="1" i="1"/>
              <a:t>twenty hours or more</a:t>
            </a:r>
            <a:r>
              <a:rPr lang="en-US"/>
              <a:t> in preparation!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/>
              <a:t>Preparation begins this spring, long before you arrive in Oxford.</a:t>
            </a:r>
            <a:endParaRPr/>
          </a:p>
        </p:txBody>
      </p:sp>
      <p:sp>
        <p:nvSpPr>
          <p:cNvPr id="274" name="Google Shape;274;p28"/>
          <p:cNvSpPr txBox="1">
            <a:spLocks noGrp="1"/>
          </p:cNvSpPr>
          <p:nvPr>
            <p:ph type="body" idx="3"/>
          </p:nvPr>
        </p:nvSpPr>
        <p:spPr>
          <a:xfrm>
            <a:off x="6544750" y="182428"/>
            <a:ext cx="52197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Oxford Tutorials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endParaRPr/>
          </a:p>
        </p:txBody>
      </p:sp>
      <p:sp>
        <p:nvSpPr>
          <p:cNvPr id="275" name="Google Shape;275;p28"/>
          <p:cNvSpPr/>
          <p:nvPr/>
        </p:nvSpPr>
        <p:spPr>
          <a:xfrm rot="10800000" flipH="1">
            <a:off x="6096000" y="3439500"/>
            <a:ext cx="1886400" cy="34290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8"/>
          <p:cNvSpPr txBox="1">
            <a:spLocks noGrp="1"/>
          </p:cNvSpPr>
          <p:nvPr>
            <p:ph type="body" idx="1"/>
          </p:nvPr>
        </p:nvSpPr>
        <p:spPr>
          <a:xfrm>
            <a:off x="240172" y="3538350"/>
            <a:ext cx="6096000" cy="32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dk1"/>
                </a:solidFill>
              </a:rPr>
              <a:t>Potential Tutorial Topics:</a:t>
            </a:r>
            <a:endParaRPr sz="1900" b="1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International Law and Human Rights 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Master Class on Shakespeare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International Social Injustice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Governing the Global Economy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Philosophical Topics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Landscape, Place, and Nature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Neuroscience</a:t>
            </a:r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</a:rPr>
              <a:t>All tutorials satisfy the Upper-Division Honors Seminar requirement for Honors students.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277" name="Google Shape;277;p28"/>
          <p:cNvSpPr txBox="1"/>
          <p:nvPr/>
        </p:nvSpPr>
        <p:spPr>
          <a:xfrm>
            <a:off x="5224750" y="2898468"/>
            <a:ext cx="65397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Dates in Oxford: late August to late September 2023</a:t>
            </a:r>
            <a:endParaRPr sz="1800" b="1" dirty="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9"/>
          <p:cNvPicPr preferRelativeResize="0"/>
          <p:nvPr/>
        </p:nvPicPr>
        <p:blipFill rotWithShape="1">
          <a:blip r:embed="rId3">
            <a:alphaModFix/>
          </a:blip>
          <a:srcRect t="9247" r="15023" b="34057"/>
          <a:stretch/>
        </p:blipFill>
        <p:spPr>
          <a:xfrm>
            <a:off x="6096000" y="2968400"/>
            <a:ext cx="5612925" cy="346351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9"/>
          <p:cNvSpPr/>
          <p:nvPr/>
        </p:nvSpPr>
        <p:spPr>
          <a:xfrm>
            <a:off x="370700" y="383560"/>
            <a:ext cx="5173500" cy="612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9"/>
          <p:cNvSpPr/>
          <p:nvPr/>
        </p:nvSpPr>
        <p:spPr>
          <a:xfrm>
            <a:off x="5535661" y="2734660"/>
            <a:ext cx="1083300" cy="37689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9"/>
          <p:cNvSpPr/>
          <p:nvPr/>
        </p:nvSpPr>
        <p:spPr>
          <a:xfrm rot="-801220">
            <a:off x="5656553" y="-326140"/>
            <a:ext cx="861184" cy="78549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29"/>
          <p:cNvSpPr/>
          <p:nvPr/>
        </p:nvSpPr>
        <p:spPr>
          <a:xfrm>
            <a:off x="6096000" y="0"/>
            <a:ext cx="1126200" cy="43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9"/>
          <p:cNvSpPr/>
          <p:nvPr/>
        </p:nvSpPr>
        <p:spPr>
          <a:xfrm>
            <a:off x="5556600" y="-190100"/>
            <a:ext cx="657900" cy="62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8" name="Google Shape;28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2050" y="431325"/>
            <a:ext cx="6360850" cy="299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9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350" y="5925775"/>
            <a:ext cx="2363749" cy="50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9"/>
          <p:cNvSpPr txBox="1">
            <a:spLocks noGrp="1"/>
          </p:cNvSpPr>
          <p:nvPr>
            <p:ph type="body" idx="1"/>
          </p:nvPr>
        </p:nvSpPr>
        <p:spPr>
          <a:xfrm>
            <a:off x="549950" y="625275"/>
            <a:ext cx="4770300" cy="14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4400"/>
              <a:buNone/>
            </a:pPr>
            <a:r>
              <a:rPr lang="en-US" sz="1700">
                <a:solidFill>
                  <a:srgbClr val="3B235F"/>
                </a:solidFill>
              </a:rPr>
              <a:t>Dr. Carlson will lead a term-long course, </a:t>
            </a:r>
            <a:br>
              <a:rPr lang="en-US" sz="1700">
                <a:solidFill>
                  <a:srgbClr val="3B235F"/>
                </a:solidFill>
              </a:rPr>
            </a:br>
            <a:r>
              <a:rPr lang="en-US" sz="1700">
                <a:solidFill>
                  <a:srgbClr val="3B235F"/>
                </a:solidFill>
              </a:rPr>
              <a:t>and will also be on-site to help navigate academics and life at Oxford.</a:t>
            </a:r>
            <a:endParaRPr sz="1700"/>
          </a:p>
        </p:txBody>
      </p:sp>
      <p:sp>
        <p:nvSpPr>
          <p:cNvPr id="291" name="Google Shape;291;p29"/>
          <p:cNvSpPr txBox="1">
            <a:spLocks noGrp="1"/>
          </p:cNvSpPr>
          <p:nvPr>
            <p:ph type="body" idx="3"/>
          </p:nvPr>
        </p:nvSpPr>
        <p:spPr>
          <a:xfrm>
            <a:off x="549950" y="1835225"/>
            <a:ext cx="5944500" cy="3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dirty="0">
                <a:solidFill>
                  <a:schemeClr val="dk1"/>
                </a:solidFill>
              </a:rPr>
              <a:t>Oxford Course: Fall 2023</a:t>
            </a:r>
            <a:endParaRPr sz="13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dirty="0">
                <a:solidFill>
                  <a:schemeClr val="dk1"/>
                </a:solidFill>
              </a:rPr>
              <a:t>Mythology and Twentieth Century Myth-Makers: </a:t>
            </a:r>
            <a:br>
              <a:rPr lang="en-US" sz="1300" b="1" dirty="0">
                <a:solidFill>
                  <a:schemeClr val="dk1"/>
                </a:solidFill>
              </a:rPr>
            </a:br>
            <a:r>
              <a:rPr lang="en-US" sz="1300" b="1" dirty="0">
                <a:solidFill>
                  <a:schemeClr val="dk1"/>
                </a:solidFill>
              </a:rPr>
              <a:t>The Inklings (for U.D. Religion or Literature credit)</a:t>
            </a:r>
            <a:endParaRPr sz="13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dirty="0">
                <a:solidFill>
                  <a:schemeClr val="dk1"/>
                </a:solidFill>
              </a:rPr>
              <a:t> </a:t>
            </a:r>
            <a:endParaRPr sz="13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dk1"/>
                </a:solidFill>
              </a:rPr>
              <a:t>This course will study the role of myth in religion and </a:t>
            </a:r>
            <a:br>
              <a:rPr lang="en-US" sz="1300" dirty="0">
                <a:solidFill>
                  <a:schemeClr val="dk1"/>
                </a:solidFill>
              </a:rPr>
            </a:br>
            <a:r>
              <a:rPr lang="en-US" sz="1300" dirty="0">
                <a:solidFill>
                  <a:schemeClr val="dk1"/>
                </a:solidFill>
              </a:rPr>
              <a:t>society, and investigate the mythologies and mythological </a:t>
            </a:r>
            <a:br>
              <a:rPr lang="en-US" sz="1300" dirty="0">
                <a:solidFill>
                  <a:schemeClr val="dk1"/>
                </a:solidFill>
              </a:rPr>
            </a:br>
            <a:r>
              <a:rPr lang="en-US" sz="1300" dirty="0">
                <a:solidFill>
                  <a:schemeClr val="dk1"/>
                </a:solidFill>
              </a:rPr>
              <a:t>themes inherent in the writings of the Inklings, a famous literary discussion group that met in Oxford at the Eagle &amp; Child Pub, from the late 1930s through the 1940s. </a:t>
            </a:r>
            <a:endParaRPr sz="13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dirty="0">
                <a:solidFill>
                  <a:schemeClr val="dk1"/>
                </a:solidFill>
              </a:rPr>
              <a:t> </a:t>
            </a:r>
            <a:endParaRPr sz="13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dirty="0">
                <a:solidFill>
                  <a:schemeClr val="dk1"/>
                </a:solidFill>
              </a:rPr>
              <a:t>Literary and Religious themes will include:</a:t>
            </a:r>
            <a:br>
              <a:rPr lang="en-US" sz="1300" dirty="0">
                <a:solidFill>
                  <a:schemeClr val="dk1"/>
                </a:solidFill>
              </a:rPr>
            </a:br>
            <a:r>
              <a:rPr lang="en-US" sz="1300" dirty="0">
                <a:solidFill>
                  <a:schemeClr val="dk1"/>
                </a:solidFill>
              </a:rPr>
              <a:t>Hero Mythology; The Arthurian Legend; </a:t>
            </a:r>
            <a:br>
              <a:rPr lang="en-US" sz="1300" dirty="0">
                <a:solidFill>
                  <a:schemeClr val="dk1"/>
                </a:solidFill>
              </a:rPr>
            </a:br>
            <a:r>
              <a:rPr lang="en-US" sz="1300" dirty="0">
                <a:solidFill>
                  <a:schemeClr val="dk1"/>
                </a:solidFill>
              </a:rPr>
              <a:t>Race and Racism in European Myth; and Myth and Nature.</a:t>
            </a:r>
            <a:endParaRPr sz="13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rgbClr val="3B235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45094" b="15458"/>
          <a:stretch/>
        </p:blipFill>
        <p:spPr>
          <a:xfrm>
            <a:off x="712922" y="672921"/>
            <a:ext cx="10480500" cy="55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 rotWithShape="1">
          <a:blip r:embed="rId4">
            <a:alphaModFix/>
          </a:blip>
          <a:srcRect t="23011"/>
          <a:stretch/>
        </p:blipFill>
        <p:spPr>
          <a:xfrm>
            <a:off x="5227625" y="672925"/>
            <a:ext cx="5965801" cy="178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0"/>
          <p:cNvSpPr/>
          <p:nvPr/>
        </p:nvSpPr>
        <p:spPr>
          <a:xfrm>
            <a:off x="0" y="2123269"/>
            <a:ext cx="12192000" cy="250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30"/>
          <p:cNvSpPr txBox="1">
            <a:spLocks noGrp="1"/>
          </p:cNvSpPr>
          <p:nvPr>
            <p:ph type="body" idx="1"/>
          </p:nvPr>
        </p:nvSpPr>
        <p:spPr>
          <a:xfrm>
            <a:off x="597200" y="2181925"/>
            <a:ext cx="5632800" cy="12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6600"/>
              <a:buNone/>
            </a:pPr>
            <a:r>
              <a:rPr lang="en-US" sz="3200" dirty="0"/>
              <a:t>Life in Oxford</a:t>
            </a:r>
            <a:endParaRPr sz="2900" dirty="0"/>
          </a:p>
        </p:txBody>
      </p:sp>
      <p:sp>
        <p:nvSpPr>
          <p:cNvPr id="300" name="Google Shape;300;p30"/>
          <p:cNvSpPr txBox="1">
            <a:spLocks noGrp="1"/>
          </p:cNvSpPr>
          <p:nvPr>
            <p:ph type="body" idx="3"/>
          </p:nvPr>
        </p:nvSpPr>
        <p:spPr>
          <a:xfrm>
            <a:off x="6498575" y="2822725"/>
            <a:ext cx="5026800" cy="1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1600"/>
              <a:buNone/>
            </a:pPr>
            <a:r>
              <a:rPr lang="en-US" dirty="0"/>
              <a:t>Sample excursions include:</a:t>
            </a:r>
            <a:endParaRPr dirty="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1400"/>
              <a:buChar char="●"/>
            </a:pPr>
            <a:r>
              <a:rPr lang="en-US" sz="1400" dirty="0"/>
              <a:t>Stratford on Avon - Royal Shakespeare Company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B235F"/>
              </a:buClr>
              <a:buSzPts val="1400"/>
              <a:buChar char="●"/>
            </a:pPr>
            <a:r>
              <a:rPr lang="en-US" sz="1400" dirty="0"/>
              <a:t>Punting on the river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B235F"/>
              </a:buClr>
              <a:buSzPts val="1400"/>
              <a:buChar char="●"/>
            </a:pPr>
            <a:r>
              <a:rPr lang="en-US" sz="1400" dirty="0"/>
              <a:t>Ashmolean Museum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B235F"/>
              </a:buClr>
              <a:buSzPts val="1400"/>
              <a:buChar char="●"/>
            </a:pPr>
            <a:r>
              <a:rPr lang="en-US" sz="1400" dirty="0"/>
              <a:t>The Kilns (C. S. Lewis’ home)</a:t>
            </a:r>
            <a:endParaRPr sz="2100" dirty="0"/>
          </a:p>
        </p:txBody>
      </p:sp>
      <p:pic>
        <p:nvPicPr>
          <p:cNvPr id="301" name="Google Shape;301;p30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96875" y="6351074"/>
            <a:ext cx="2344773" cy="50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0"/>
          <p:cNvSpPr txBox="1">
            <a:spLocks noGrp="1"/>
          </p:cNvSpPr>
          <p:nvPr>
            <p:ph type="body" idx="3"/>
          </p:nvPr>
        </p:nvSpPr>
        <p:spPr>
          <a:xfrm>
            <a:off x="636725" y="2822725"/>
            <a:ext cx="4957500" cy="14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1600"/>
              <a:buNone/>
            </a:pPr>
            <a:r>
              <a:rPr lang="en-US" dirty="0"/>
              <a:t>Reside in Balliol College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1600"/>
              <a:buNone/>
            </a:pPr>
            <a:r>
              <a:rPr lang="en-US" dirty="0"/>
              <a:t>Breakfast and dinner in college hall included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dirty="0"/>
              <a:t>Access to the Bodleian Library (the Bodleian).</a:t>
            </a:r>
            <a:endParaRPr sz="2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1"/>
          <p:cNvPicPr preferRelativeResize="0">
            <a:picLocks noGrp="1"/>
          </p:cNvPicPr>
          <p:nvPr>
            <p:ph type="pic" idx="6"/>
          </p:nvPr>
        </p:nvPicPr>
        <p:blipFill rotWithShape="1">
          <a:blip r:embed="rId3">
            <a:alphaModFix/>
          </a:blip>
          <a:srcRect r="10"/>
          <a:stretch/>
        </p:blipFill>
        <p:spPr>
          <a:xfrm>
            <a:off x="0" y="0"/>
            <a:ext cx="6096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8263" b="8263"/>
          <a:stretch/>
        </p:blipFill>
        <p:spPr>
          <a:xfrm>
            <a:off x="6096000" y="3439500"/>
            <a:ext cx="6096000" cy="336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1"/>
          <p:cNvSpPr/>
          <p:nvPr/>
        </p:nvSpPr>
        <p:spPr>
          <a:xfrm flipH="1">
            <a:off x="3738000" y="-264550"/>
            <a:ext cx="2501400" cy="3698700"/>
          </a:xfrm>
          <a:prstGeom prst="rtTriangle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1"/>
          <p:cNvSpPr txBox="1">
            <a:spLocks noGrp="1"/>
          </p:cNvSpPr>
          <p:nvPr>
            <p:ph type="body" idx="1"/>
          </p:nvPr>
        </p:nvSpPr>
        <p:spPr>
          <a:xfrm>
            <a:off x="5578425" y="1000100"/>
            <a:ext cx="6677100" cy="2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1700" dirty="0"/>
              <a:t>CIEE Global Institute in London. </a:t>
            </a:r>
            <a:br>
              <a:rPr lang="en-US" sz="1700" dirty="0"/>
            </a:br>
            <a:r>
              <a:rPr lang="en-US" sz="1700" dirty="0"/>
              <a:t>Located in Russell Square –  next to the British Museum! </a:t>
            </a:r>
            <a:endParaRPr sz="17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17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1700" dirty="0"/>
              <a:t>On-site support by CIEE, local faculty teaching courses.</a:t>
            </a:r>
            <a:endParaRPr sz="17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17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4"/>
                </a:solidFill>
              </a:rPr>
              <a:t>Time in London: late September to early November 2023</a:t>
            </a:r>
            <a:endParaRPr b="1" dirty="0">
              <a:solidFill>
                <a:schemeClr val="accent4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schemeClr val="accent4"/>
                </a:solidFill>
              </a:rPr>
              <a:t>Remember: Dr Carlson’s course continues!</a:t>
            </a:r>
            <a:endParaRPr b="1" i="1" dirty="0">
              <a:solidFill>
                <a:schemeClr val="accent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1700" dirty="0"/>
          </a:p>
        </p:txBody>
      </p:sp>
      <p:sp>
        <p:nvSpPr>
          <p:cNvPr id="311" name="Google Shape;311;p31"/>
          <p:cNvSpPr txBox="1">
            <a:spLocks noGrp="1"/>
          </p:cNvSpPr>
          <p:nvPr>
            <p:ph type="body" idx="3"/>
          </p:nvPr>
        </p:nvSpPr>
        <p:spPr>
          <a:xfrm>
            <a:off x="6018750" y="172528"/>
            <a:ext cx="52197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London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endParaRPr/>
          </a:p>
        </p:txBody>
      </p:sp>
      <p:sp>
        <p:nvSpPr>
          <p:cNvPr id="312" name="Google Shape;312;p31"/>
          <p:cNvSpPr txBox="1">
            <a:spLocks noGrp="1"/>
          </p:cNvSpPr>
          <p:nvPr>
            <p:ph type="body" idx="4"/>
          </p:nvPr>
        </p:nvSpPr>
        <p:spPr>
          <a:xfrm>
            <a:off x="249729" y="3505700"/>
            <a:ext cx="5846271" cy="3179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en-US" dirty="0"/>
              <a:t>Option to take two courses or to participate </a:t>
            </a:r>
            <a:br>
              <a:rPr lang="en-US" dirty="0"/>
            </a:br>
            <a:r>
              <a:rPr lang="en-US" dirty="0"/>
              <a:t>in one course with linked internship.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en-US" dirty="0"/>
              <a:t>Course offerings vary, but a range of courses are offered, including public health, management, international relations, literature, environmental science, and communications.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en-US" dirty="0"/>
              <a:t>Courses are usually twice a week, Monday-Thursday.</a:t>
            </a:r>
            <a:br>
              <a:rPr lang="en-US" dirty="0"/>
            </a:br>
            <a:r>
              <a:rPr lang="en-US" dirty="0"/>
              <a:t>CIEE offers some optional excursions. The rest of your time is free to explore London!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en-US" dirty="0"/>
              <a:t>Courses will be virtual or in-person, and you will join classmates from universities around the USA.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endParaRPr dirty="0"/>
          </a:p>
        </p:txBody>
      </p:sp>
      <p:sp>
        <p:nvSpPr>
          <p:cNvPr id="313" name="Google Shape;313;p31"/>
          <p:cNvSpPr/>
          <p:nvPr/>
        </p:nvSpPr>
        <p:spPr>
          <a:xfrm rot="10800000" flipH="1">
            <a:off x="6019800" y="3439500"/>
            <a:ext cx="1886400" cy="34290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855</Words>
  <Application>Microsoft Office PowerPoint</Application>
  <PresentationFormat>Widescreen</PresentationFormat>
  <Paragraphs>131</Paragraphs>
  <Slides>14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Arial</vt:lpstr>
      <vt:lpstr>Open Sans ExtraBold</vt:lpstr>
      <vt:lpstr>Montserrat</vt:lpstr>
      <vt:lpstr>Office Theme</vt:lpstr>
      <vt:lpstr>Oxford 2023</vt:lpstr>
      <vt:lpstr>Presentation Overview</vt:lpstr>
      <vt:lpstr>Program Structure</vt:lpstr>
      <vt:lpstr>Fall 2023 Faculty Leader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 </vt:lpstr>
      <vt:lpstr>Contact Us.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Oxford 2021</dc:title>
  <dc:creator>Sanchez, Christina</dc:creator>
  <cp:lastModifiedBy>Yates, Matthew</cp:lastModifiedBy>
  <cp:revision>7</cp:revision>
  <dcterms:modified xsi:type="dcterms:W3CDTF">2022-12-09T19:50:53Z</dcterms:modified>
</cp:coreProperties>
</file>