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Homemade Appl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ia Beck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p:scale>
          <a:sx n="60" d="100"/>
          <a:sy n="60" d="100"/>
        </p:scale>
        <p:origin x="1482" y="2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3-27T22:41:00.705" idx="1">
    <p:pos x="6000" y="0"/>
    <p:text>I added this so we can relate in-text citations to the APA overview presentation and discuss what they remember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3-27T22:40:23.964" idx="2">
    <p:pos x="6000" y="0"/>
    <p:text>I suggest this instead of the slide after because the color and sizing is easier to read.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3-27T22:43:51.814" idx="3">
    <p:pos x="6000" y="0"/>
    <p:text>I changed the picture to a narrator instead of the parentheses. We can tie in a discussion about what a narrator is and how that relates to narrative citations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03-27T22:47:14.782" idx="4">
    <p:pos x="6000" y="0"/>
    <p:text>I made the left side font bigger, the key words in the paragraph bigger, and the reference page text boxes bigger.</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0-03-27T22:54:10.138" idx="5">
    <p:pos x="6000" y="0"/>
    <p:text>I made all of the font bigger, and the key words even bigger than the rest.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7" name="Google Shape;24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ffc00bbd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Titles of the sources used. Draw students attention to the highlighted areas of citations. Discuss as needed.</a:t>
            </a:r>
            <a:endParaRPr/>
          </a:p>
          <a:p>
            <a:pPr marL="0" lvl="0" indent="0" algn="l" rtl="0">
              <a:spcBef>
                <a:spcPts val="0"/>
              </a:spcBef>
              <a:spcAft>
                <a:spcPts val="0"/>
              </a:spcAft>
              <a:buNone/>
            </a:pPr>
            <a:endParaRPr/>
          </a:p>
        </p:txBody>
      </p:sp>
      <p:sp>
        <p:nvSpPr>
          <p:cNvPr id="315" name="Google Shape;315;g6ffc00bbdf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3c66d540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3c66d54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Base word or root word - parenthesis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35a9622e6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35a9622e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Parenthetical Citations - Author and date format; the author(s) name(s) separated by a comma and date in parenthesis at the end of a sentence.</a:t>
            </a:r>
            <a:endParaRPr/>
          </a:p>
          <a:p>
            <a:pPr marL="0" lvl="0" indent="0" algn="l" rtl="0">
              <a:spcBef>
                <a:spcPts val="0"/>
              </a:spcBef>
              <a:spcAft>
                <a:spcPts val="0"/>
              </a:spcAft>
              <a:buNone/>
            </a:pPr>
            <a:endParaRPr/>
          </a:p>
          <a:p>
            <a:pPr marL="0" lvl="0" indent="0" algn="l" rtl="0">
              <a:spcBef>
                <a:spcPts val="0"/>
              </a:spcBef>
              <a:spcAft>
                <a:spcPts val="0"/>
              </a:spcAft>
              <a:buNone/>
            </a:pPr>
            <a:r>
              <a:rPr lang="en-US"/>
              <a:t>Notice the circled exception. Explain why. The ideas/theories of two sources have been connected. Both sources must  to be acknowledged. Done by separating with semicolon.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eb6a9b0fc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eb6a9b0f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Olivia starts. 7th edition APA Manual. TALK ABOUT THE WORD “NARRATOR”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35a9622e6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35a9622e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SIGNAL WORDS/PHRASES (examined, exposed) are part of academic language. These are some of the words we can use when we’re about to paraphrase someone else’s words/ideas. Explain Non- parenthetical Citations - Authors last/surname separated by a comma followed by the year of publication in parenthesis.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35a9622e6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35a9622e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 sure to </a:t>
            </a:r>
            <a:r>
              <a:rPr lang="en-US" b="1"/>
              <a:t>have copies of this resource page</a:t>
            </a:r>
            <a:r>
              <a:rPr lang="en-US"/>
              <a:t> for students.</a:t>
            </a:r>
            <a:endParaRPr/>
          </a:p>
          <a:p>
            <a:pPr marL="0" lvl="0" indent="0" algn="l" rtl="0">
              <a:spcBef>
                <a:spcPts val="0"/>
              </a:spcBef>
              <a:spcAft>
                <a:spcPts val="0"/>
              </a:spcAft>
              <a:buNone/>
            </a:pPr>
            <a:endParaRPr/>
          </a:p>
          <a:p>
            <a:pPr marL="0" lvl="0" indent="0" algn="l" rtl="0">
              <a:spcBef>
                <a:spcPts val="0"/>
              </a:spcBef>
              <a:spcAft>
                <a:spcPts val="0"/>
              </a:spcAft>
              <a:buNone/>
            </a:pPr>
            <a:r>
              <a:rPr lang="en-US" b="1"/>
              <a:t>Remind participants </a:t>
            </a:r>
            <a:r>
              <a:rPr lang="en-US"/>
              <a:t>of some of the words and phrases we’ve seen throughout this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US" b="1"/>
              <a:t>Explain</a:t>
            </a:r>
            <a:r>
              <a:rPr lang="en-US"/>
              <a:t> meaning of </a:t>
            </a:r>
            <a:r>
              <a:rPr lang="en-US" b="1" u="sng"/>
              <a:t>attribution</a:t>
            </a:r>
            <a:r>
              <a:rPr lang="en-US"/>
              <a:t>. Acknowledging something (in the case of academic writing - the words and ideas) belongs to someone else. These words assists in communicating this in writing.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35a9622e6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35a9622e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Olivia: How is paraphrasing going for you? It’ll keep improving as you write more. Signal words and phrases. Inform students we will discuss direct quotes a little bit more on the next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ffc00bbdf_1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ffc00bbd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Tammy picks up.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ea775c2e1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ea775c2e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Bring participants attention to underlined signal phrases and signal words.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0ff6b7f80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0ff6b7f8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Academic Writer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3668b3d29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3668b3d2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Olivia: Walk through the website. Explain that “et al.” means “and others”. Show how when writing with one or more authors how in-text citations should look. Scroll down to electronic sources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35a9622e6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35a9622e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Tammy: This link takes you to Academic Writer. Share with students how they can access it and how everything they need to know pertaining to APA is right at their fingertips (MyCLU homepage, next to the yellow WC tab). As the presenter, model how you might find what you’re looking for. </a:t>
            </a:r>
            <a:r>
              <a:rPr lang="en-US" b="1"/>
              <a:t>It’ll be important for you to be prepared ahead of tim</a:t>
            </a:r>
            <a:r>
              <a:rPr lang="en-US"/>
              <a: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29f30a397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29f30a3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3668b3d29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63668b3d2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Click the link on this slide. </a:t>
            </a:r>
            <a:endParaRPr/>
          </a:p>
          <a:p>
            <a:pPr marL="457200" lvl="0" indent="-298450" algn="l" rtl="0">
              <a:spcBef>
                <a:spcPts val="0"/>
              </a:spcBef>
              <a:spcAft>
                <a:spcPts val="0"/>
              </a:spcAft>
              <a:buSzPts val="1100"/>
              <a:buAutoNum type="arabicPeriod"/>
            </a:pPr>
            <a:r>
              <a:rPr lang="en-US"/>
              <a:t>You will be offered to purchase. Click “Thanks, maybe later.”</a:t>
            </a:r>
            <a:endParaRPr/>
          </a:p>
          <a:p>
            <a:pPr marL="457200" lvl="0" indent="-298450" algn="l" rtl="0">
              <a:spcBef>
                <a:spcPts val="0"/>
              </a:spcBef>
              <a:spcAft>
                <a:spcPts val="0"/>
              </a:spcAft>
              <a:buSzPts val="1100"/>
              <a:buAutoNum type="arabicPeriod"/>
            </a:pPr>
            <a:r>
              <a:rPr lang="en-US"/>
              <a:t>Click APA Overview and In-text Citations (twhitlow109).</a:t>
            </a:r>
            <a:endParaRPr/>
          </a:p>
          <a:p>
            <a:pPr marL="0" lvl="0" indent="0" algn="l" rtl="0">
              <a:spcBef>
                <a:spcPts val="0"/>
              </a:spcBef>
              <a:spcAft>
                <a:spcPts val="0"/>
              </a:spcAft>
              <a:buNone/>
            </a:pPr>
            <a:r>
              <a:rPr lang="en-US"/>
              <a:t>***</a:t>
            </a:r>
            <a:r>
              <a:rPr lang="en-US" b="1" i="1"/>
              <a:t>* In case it doesn’t let you in:  Go to kahoot.com - username: twhitlow109, password: workshops2020</a:t>
            </a:r>
            <a:endParaRPr b="1" i="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2880ff05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2880ff0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Answer the question through chat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ea775c2e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ea775c2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Imagine you are the flower. </a:t>
            </a:r>
            <a:endParaRPr/>
          </a:p>
          <a:p>
            <a:pPr marL="457200" lvl="0" indent="-298450" algn="l" rtl="0">
              <a:spcBef>
                <a:spcPts val="0"/>
              </a:spcBef>
              <a:spcAft>
                <a:spcPts val="0"/>
              </a:spcAft>
              <a:buSzPts val="1100"/>
              <a:buAutoNum type="arabicPeriod"/>
            </a:pPr>
            <a:r>
              <a:rPr lang="en-US"/>
              <a:t>Look at the water. (each drop of water)</a:t>
            </a:r>
            <a:endParaRPr/>
          </a:p>
          <a:p>
            <a:pPr marL="457200" lvl="0" indent="-298450" algn="l" rtl="0">
              <a:spcBef>
                <a:spcPts val="0"/>
              </a:spcBef>
              <a:spcAft>
                <a:spcPts val="0"/>
              </a:spcAft>
              <a:buSzPts val="1100"/>
              <a:buAutoNum type="arabicPeriod"/>
            </a:pPr>
            <a:r>
              <a:rPr lang="en-US"/>
              <a:t>Each drop of water are all the researchers/authors, sources/different types of text you’ve read.</a:t>
            </a:r>
            <a:endParaRPr/>
          </a:p>
          <a:p>
            <a:pPr marL="457200" lvl="0" indent="-298450" algn="l" rtl="0">
              <a:spcBef>
                <a:spcPts val="0"/>
              </a:spcBef>
              <a:spcAft>
                <a:spcPts val="0"/>
              </a:spcAft>
              <a:buSzPts val="1100"/>
              <a:buAutoNum type="arabicPeriod"/>
            </a:pPr>
            <a:r>
              <a:rPr lang="en-US"/>
              <a:t>Each drop of water has helped you grow and understand your topic better(contributed to your understanding).</a:t>
            </a:r>
            <a:endParaRPr/>
          </a:p>
          <a:p>
            <a:pPr marL="457200" lvl="0" indent="-298450" algn="l" rtl="0">
              <a:spcBef>
                <a:spcPts val="0"/>
              </a:spcBef>
              <a:spcAft>
                <a:spcPts val="0"/>
              </a:spcAft>
              <a:buSzPts val="1100"/>
              <a:buAutoNum type="arabicPeriod"/>
            </a:pPr>
            <a:r>
              <a:rPr lang="en-US"/>
              <a:t>Thi is where in-text citations come in. You want to give credit or honor to those who’ve helped you grow in your knowledge of a topic.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ea775c2e1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ea775c2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acknowledgement - mentioning someone’s contribution, to honor, to give credit, showing gratitude,appreciation</a:t>
            </a:r>
            <a:endParaRPr/>
          </a:p>
          <a:p>
            <a:pPr marL="0" lvl="0" indent="0" algn="l" rtl="0">
              <a:spcBef>
                <a:spcPts val="0"/>
              </a:spcBef>
              <a:spcAft>
                <a:spcPts val="0"/>
              </a:spcAft>
              <a:buNone/>
            </a:pPr>
            <a:endParaRPr/>
          </a:p>
          <a:p>
            <a:pPr marL="0" lvl="0" indent="0" algn="l" rtl="0">
              <a:spcBef>
                <a:spcPts val="0"/>
              </a:spcBef>
              <a:spcAft>
                <a:spcPts val="0"/>
              </a:spcAft>
              <a:buNone/>
            </a:pPr>
            <a:r>
              <a:rPr lang="en-US"/>
              <a:t>influenced - help shape, develop, and give you another perspective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35a9622e6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35a9622e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common knowledge? Depends on the audience. Common Knowledge is information that appears across many sources without clear origin or discipline specific knowledge that everyone in a specific field knows. For example….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all begins with the reference page; names of authors/organizational authors, year, and page numbers.</a:t>
            </a:r>
            <a:endParaRPr/>
          </a:p>
        </p:txBody>
      </p:sp>
      <p:sp>
        <p:nvSpPr>
          <p:cNvPr id="306" name="Google Shape;3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0"/>
            <a:ext cx="12192000" cy="6858000"/>
            <a:chOff x="0" y="0"/>
            <a:chExt cx="12192000" cy="6858000"/>
          </a:xfrm>
        </p:grpSpPr>
        <p:sp>
          <p:nvSpPr>
            <p:cNvPr id="24" name="Google Shape;24;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8" name="Google Shape;28;p2"/>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0"/>
        <p:cNvGrpSpPr/>
        <p:nvPr/>
      </p:nvGrpSpPr>
      <p:grpSpPr>
        <a:xfrm>
          <a:off x="0" y="0"/>
          <a:ext cx="0" cy="0"/>
          <a:chOff x="0" y="0"/>
          <a:chExt cx="0" cy="0"/>
        </a:xfrm>
      </p:grpSpPr>
      <p:grpSp>
        <p:nvGrpSpPr>
          <p:cNvPr id="121" name="Google Shape;121;p11"/>
          <p:cNvGrpSpPr/>
          <p:nvPr/>
        </p:nvGrpSpPr>
        <p:grpSpPr>
          <a:xfrm>
            <a:off x="0" y="0"/>
            <a:ext cx="12192000" cy="6858000"/>
            <a:chOff x="0" y="0"/>
            <a:chExt cx="12192000" cy="6858000"/>
          </a:xfrm>
        </p:grpSpPr>
        <p:sp>
          <p:nvSpPr>
            <p:cNvPr id="122" name="Google Shape;122;p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1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11"/>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1"/>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3" name="Google Shape;133;p11"/>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8"/>
        <p:cNvGrpSpPr/>
        <p:nvPr/>
      </p:nvGrpSpPr>
      <p:grpSpPr>
        <a:xfrm>
          <a:off x="0" y="0"/>
          <a:ext cx="0" cy="0"/>
          <a:chOff x="0" y="0"/>
          <a:chExt cx="0" cy="0"/>
        </a:xfrm>
      </p:grpSpPr>
      <p:grpSp>
        <p:nvGrpSpPr>
          <p:cNvPr id="139" name="Google Shape;139;p12"/>
          <p:cNvGrpSpPr/>
          <p:nvPr/>
        </p:nvGrpSpPr>
        <p:grpSpPr>
          <a:xfrm>
            <a:off x="0" y="0"/>
            <a:ext cx="12192000" cy="6858000"/>
            <a:chOff x="0" y="0"/>
            <a:chExt cx="12192000" cy="6858000"/>
          </a:xfrm>
        </p:grpSpPr>
        <p:sp>
          <p:nvSpPr>
            <p:cNvPr id="140" name="Google Shape;140;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12"/>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5"/>
        <p:cNvGrpSpPr/>
        <p:nvPr/>
      </p:nvGrpSpPr>
      <p:grpSpPr>
        <a:xfrm>
          <a:off x="0" y="0"/>
          <a:ext cx="0" cy="0"/>
          <a:chOff x="0" y="0"/>
          <a:chExt cx="0" cy="0"/>
        </a:xfrm>
      </p:grpSpPr>
      <p:grpSp>
        <p:nvGrpSpPr>
          <p:cNvPr id="156" name="Google Shape;156;p13"/>
          <p:cNvGrpSpPr/>
          <p:nvPr/>
        </p:nvGrpSpPr>
        <p:grpSpPr>
          <a:xfrm>
            <a:off x="0" y="0"/>
            <a:ext cx="12192000" cy="6858000"/>
            <a:chOff x="0" y="0"/>
            <a:chExt cx="12192000" cy="6858000"/>
          </a:xfrm>
        </p:grpSpPr>
        <p:sp>
          <p:nvSpPr>
            <p:cNvPr id="157" name="Google Shape;157;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13"/>
          <p:cNvSpPr txBox="1"/>
          <p:nvPr/>
        </p:nvSpPr>
        <p:spPr>
          <a:xfrm>
            <a:off x="881566" y="607336"/>
            <a:ext cx="801912"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67" name="Google Shape;167;p13"/>
          <p:cNvSpPr txBox="1"/>
          <p:nvPr/>
        </p:nvSpPr>
        <p:spPr>
          <a:xfrm>
            <a:off x="9884458" y="2613787"/>
            <a:ext cx="652763" cy="156966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600" b="0" i="0" u="none" strike="noStrike" cap="none">
                <a:solidFill>
                  <a:srgbClr val="EE52A4"/>
                </a:solidFill>
                <a:latin typeface="Arial"/>
                <a:ea typeface="Arial"/>
                <a:cs typeface="Arial"/>
                <a:sym typeface="Arial"/>
              </a:rPr>
              <a:t>”</a:t>
            </a:r>
            <a:endParaRPr/>
          </a:p>
        </p:txBody>
      </p:sp>
      <p:sp>
        <p:nvSpPr>
          <p:cNvPr id="168" name="Google Shape;168;p13"/>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3"/>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0" name="Google Shape;170;p13"/>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1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5"/>
        <p:cNvGrpSpPr/>
        <p:nvPr/>
      </p:nvGrpSpPr>
      <p:grpSpPr>
        <a:xfrm>
          <a:off x="0" y="0"/>
          <a:ext cx="0" cy="0"/>
          <a:chOff x="0" y="0"/>
          <a:chExt cx="0" cy="0"/>
        </a:xfrm>
      </p:grpSpPr>
      <p:grpSp>
        <p:nvGrpSpPr>
          <p:cNvPr id="176" name="Google Shape;176;p14"/>
          <p:cNvGrpSpPr/>
          <p:nvPr/>
        </p:nvGrpSpPr>
        <p:grpSpPr>
          <a:xfrm>
            <a:off x="0" y="0"/>
            <a:ext cx="12192000" cy="6858000"/>
            <a:chOff x="0" y="0"/>
            <a:chExt cx="12192000" cy="6858000"/>
          </a:xfrm>
        </p:grpSpPr>
        <p:sp>
          <p:nvSpPr>
            <p:cNvPr id="177" name="Google Shape;177;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1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4"/>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1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6" name="Google Shape;196;p1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7" name="Google Shape;197;p1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8" name="Google Shape;198;p1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1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0" name="Google Shape;200;p15"/>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1" name="Google Shape;201;p15"/>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2" name="Google Shape;202;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16"/>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16"/>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9" name="Google Shape;209;p16"/>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16"/>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16"/>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2" name="Google Shape;212;p16"/>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3" name="Google Shape;213;p16"/>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4" name="Google Shape;214;p1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5" name="Google Shape;215;p16"/>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6" name="Google Shape;216;p16"/>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7" name="Google Shape;217;p16"/>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8" name="Google Shape;218;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6"/>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1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7"/>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17"/>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7"/>
        <p:cNvGrpSpPr/>
        <p:nvPr/>
      </p:nvGrpSpPr>
      <p:grpSpPr>
        <a:xfrm>
          <a:off x="0" y="0"/>
          <a:ext cx="0" cy="0"/>
          <a:chOff x="0" y="0"/>
          <a:chExt cx="0" cy="0"/>
        </a:xfrm>
      </p:grpSpPr>
      <p:grpSp>
        <p:nvGrpSpPr>
          <p:cNvPr id="228" name="Google Shape;228;p18"/>
          <p:cNvGrpSpPr/>
          <p:nvPr/>
        </p:nvGrpSpPr>
        <p:grpSpPr>
          <a:xfrm>
            <a:off x="0" y="0"/>
            <a:ext cx="12192000" cy="6858000"/>
            <a:chOff x="0" y="0"/>
            <a:chExt cx="12192000" cy="6858000"/>
          </a:xfrm>
        </p:grpSpPr>
        <p:sp>
          <p:nvSpPr>
            <p:cNvPr id="229" name="Google Shape;229;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18"/>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8"/>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1" name="Google Shape;241;p18"/>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2"/>
        <p:cNvGrpSpPr/>
        <p:nvPr/>
      </p:nvGrpSpPr>
      <p:grpSpPr>
        <a:xfrm>
          <a:off x="0" y="0"/>
          <a:ext cx="0" cy="0"/>
          <a:chOff x="0" y="0"/>
          <a:chExt cx="0" cy="0"/>
        </a:xfrm>
      </p:grpSpPr>
      <p:grpSp>
        <p:nvGrpSpPr>
          <p:cNvPr id="33" name="Google Shape;33;p3"/>
          <p:cNvGrpSpPr/>
          <p:nvPr/>
        </p:nvGrpSpPr>
        <p:grpSpPr>
          <a:xfrm>
            <a:off x="0" y="0"/>
            <a:ext cx="12192000" cy="6858000"/>
            <a:chOff x="0" y="0"/>
            <a:chExt cx="12192000" cy="6858000"/>
          </a:xfrm>
        </p:grpSpPr>
        <p:sp>
          <p:nvSpPr>
            <p:cNvPr id="34" name="Google Shape;34;p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3" name="Google Shape;43;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4" name="Google Shape;44;p3"/>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47" name="Google Shape;47;p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4"/>
        <p:cNvGrpSpPr/>
        <p:nvPr/>
      </p:nvGrpSpPr>
      <p:grpSpPr>
        <a:xfrm>
          <a:off x="0" y="0"/>
          <a:ext cx="0" cy="0"/>
          <a:chOff x="0" y="0"/>
          <a:chExt cx="0" cy="0"/>
        </a:xfrm>
      </p:grpSpPr>
      <p:grpSp>
        <p:nvGrpSpPr>
          <p:cNvPr id="65" name="Google Shape;65;p6"/>
          <p:cNvGrpSpPr/>
          <p:nvPr/>
        </p:nvGrpSpPr>
        <p:grpSpPr>
          <a:xfrm>
            <a:off x="0" y="0"/>
            <a:ext cx="12192000" cy="6858000"/>
            <a:chOff x="0" y="0"/>
            <a:chExt cx="12192000" cy="6858000"/>
          </a:xfrm>
        </p:grpSpPr>
        <p:sp>
          <p:nvSpPr>
            <p:cNvPr id="66" name="Google Shape;66;p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4" name="Google Shape;74;p6"/>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6" name="Google Shape;76;p6"/>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8" name="Google Shape;78;p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85" name="Google Shape;85;p7"/>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6" name="Google Shape;86;p7"/>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87" name="Google Shape;87;p7"/>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88" name="Google Shape;88;p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6"/>
        <p:cNvGrpSpPr/>
        <p:nvPr/>
      </p:nvGrpSpPr>
      <p:grpSpPr>
        <a:xfrm>
          <a:off x="0" y="0"/>
          <a:ext cx="0" cy="0"/>
          <a:chOff x="0" y="0"/>
          <a:chExt cx="0" cy="0"/>
        </a:xfrm>
      </p:grpSpPr>
      <p:sp>
        <p:nvSpPr>
          <p:cNvPr id="97" name="Google Shape;97;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1"/>
        <p:cNvGrpSpPr/>
        <p:nvPr/>
      </p:nvGrpSpPr>
      <p:grpSpPr>
        <a:xfrm>
          <a:off x="0" y="0"/>
          <a:ext cx="0" cy="0"/>
          <a:chOff x="0" y="0"/>
          <a:chExt cx="0" cy="0"/>
        </a:xfrm>
      </p:grpSpPr>
      <p:grpSp>
        <p:nvGrpSpPr>
          <p:cNvPr id="102" name="Google Shape;102;p10"/>
          <p:cNvGrpSpPr/>
          <p:nvPr/>
        </p:nvGrpSpPr>
        <p:grpSpPr>
          <a:xfrm>
            <a:off x="0" y="0"/>
            <a:ext cx="12192000" cy="6858000"/>
            <a:chOff x="0" y="0"/>
            <a:chExt cx="12192000" cy="6858000"/>
          </a:xfrm>
        </p:grpSpPr>
        <p:sp>
          <p:nvSpPr>
            <p:cNvPr id="103" name="Google Shape;103;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10"/>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5" name="Google Shape;115;p10"/>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92000" cy="6858000"/>
            <a:chOff x="0" y="0"/>
            <a:chExt cx="12192000" cy="6858000"/>
          </a:xfrm>
        </p:grpSpPr>
        <p:sp>
          <p:nvSpPr>
            <p:cNvPr id="7" name="Google Shape;7;p1"/>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111/j.1365-2354.1996.tb00225.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i.org/10.1177/000992280304200607" TargetMode="External"/><Relationship Id="rId5" Type="http://schemas.openxmlformats.org/officeDocument/2006/relationships/hyperlink" Target="https://doi.org/10.1016/0163-8343(94)90021-3" TargetMode="External"/><Relationship Id="rId4" Type="http://schemas.openxmlformats.org/officeDocument/2006/relationships/hyperlink" Target="https://www.apa.org/news/press/releases/stress/2017/state-nation.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pa.org/news/press/releases/stress/2017/state-natio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37/1072-5245.13.3.27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in_text_citations_author_author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cademicwriter-apa-org.ezproxy.callutheran.edu/learn/browse/QG-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reate.kahoot.it/plus/reports/result?gameOptions=0&amp;hostId=cef26052-08c1-4f89-9af5-d2540623666e&amp;kahootId=649c07af-29a1-402c-bbf3-ee4270ddccb3&amp;startTime=158275815209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ibguides.eckerd.edu/c.php?g=731676&amp;p=522675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111/j.1365-2354.1996.tb00225.x" TargetMode="External"/><Relationship Id="rId3" Type="http://schemas.openxmlformats.org/officeDocument/2006/relationships/image" Target="../media/image2.png"/><Relationship Id="rId7" Type="http://schemas.openxmlformats.org/officeDocument/2006/relationships/hyperlink" Target="https://doi.org/10.1177/00099228030420060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i.org/10.1016/0163-8343(94)90021-3" TargetMode="External"/><Relationship Id="rId5" Type="http://schemas.openxmlformats.org/officeDocument/2006/relationships/hyperlink" Target="https://www.apa.org/news/press/releases/stress/2017/state-nation.pdf"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a:spLocks noGrp="1"/>
          </p:cNvSpPr>
          <p:nvPr>
            <p:ph type="subTitle" idx="1"/>
          </p:nvPr>
        </p:nvSpPr>
        <p:spPr>
          <a:xfrm>
            <a:off x="1047929" y="5319423"/>
            <a:ext cx="10096200" cy="85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960"/>
              <a:buNone/>
            </a:pPr>
            <a:endParaRPr sz="1200"/>
          </a:p>
          <a:p>
            <a:pPr marL="0" lvl="0" indent="0" algn="ctr" rtl="0">
              <a:lnSpc>
                <a:spcPct val="90000"/>
              </a:lnSpc>
              <a:spcBef>
                <a:spcPts val="1000"/>
              </a:spcBef>
              <a:spcAft>
                <a:spcPts val="0"/>
              </a:spcAft>
              <a:buSzPts val="960"/>
              <a:buNone/>
            </a:pPr>
            <a:r>
              <a:rPr lang="en-US" sz="1200"/>
              <a:t>	</a:t>
            </a:r>
            <a:r>
              <a:rPr lang="en-US" sz="2400" i="1"/>
              <a:t>Presentation by Tammy L. Whitlow, TESOL Specialist</a:t>
            </a:r>
            <a:endParaRPr sz="2400" i="1"/>
          </a:p>
        </p:txBody>
      </p:sp>
      <p:pic>
        <p:nvPicPr>
          <p:cNvPr id="250" name="Google Shape;250;p19"/>
          <p:cNvPicPr preferRelativeResize="0"/>
          <p:nvPr/>
        </p:nvPicPr>
        <p:blipFill rotWithShape="1">
          <a:blip r:embed="rId3">
            <a:alphaModFix/>
          </a:blip>
          <a:srcRect/>
          <a:stretch/>
        </p:blipFill>
        <p:spPr>
          <a:xfrm>
            <a:off x="5019376" y="1830723"/>
            <a:ext cx="2143484" cy="2001697"/>
          </a:xfrm>
          <a:prstGeom prst="rect">
            <a:avLst/>
          </a:prstGeom>
          <a:noFill/>
          <a:ln>
            <a:noFill/>
          </a:ln>
        </p:spPr>
      </p:pic>
      <p:pic>
        <p:nvPicPr>
          <p:cNvPr id="251" name="Google Shape;251;p19"/>
          <p:cNvPicPr preferRelativeResize="0"/>
          <p:nvPr/>
        </p:nvPicPr>
        <p:blipFill rotWithShape="1">
          <a:blip r:embed="rId4">
            <a:alphaModFix/>
          </a:blip>
          <a:srcRect/>
          <a:stretch/>
        </p:blipFill>
        <p:spPr>
          <a:xfrm>
            <a:off x="3565037" y="4148298"/>
            <a:ext cx="4659923" cy="100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txBox="1">
            <a:spLocks noGrp="1"/>
          </p:cNvSpPr>
          <p:nvPr>
            <p:ph type="body" idx="2"/>
          </p:nvPr>
        </p:nvSpPr>
        <p:spPr>
          <a:xfrm rot="258">
            <a:off x="718600" y="1998475"/>
            <a:ext cx="3999300" cy="248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6000" b="1">
                <a:solidFill>
                  <a:schemeClr val="accent1"/>
                </a:solidFill>
              </a:rPr>
              <a:t>What </a:t>
            </a:r>
            <a:r>
              <a:rPr lang="en-US" sz="4800" b="1">
                <a:solidFill>
                  <a:schemeClr val="lt2"/>
                </a:solidFill>
              </a:rPr>
              <a:t>sources did you use?</a:t>
            </a:r>
            <a:endParaRPr sz="5000" b="1">
              <a:solidFill>
                <a:schemeClr val="lt2"/>
              </a:solidFill>
            </a:endParaRPr>
          </a:p>
          <a:p>
            <a:pPr marL="0" lvl="0" indent="0" algn="l" rtl="0">
              <a:spcBef>
                <a:spcPts val="0"/>
              </a:spcBef>
              <a:spcAft>
                <a:spcPts val="0"/>
              </a:spcAft>
              <a:buSzPts val="1920"/>
              <a:buNone/>
            </a:pPr>
            <a:endParaRPr sz="2400"/>
          </a:p>
          <a:p>
            <a:pPr marL="0" lvl="0" indent="0" algn="l" rtl="0">
              <a:spcBef>
                <a:spcPts val="0"/>
              </a:spcBef>
              <a:spcAft>
                <a:spcPts val="0"/>
              </a:spcAft>
              <a:buSzPts val="1920"/>
              <a:buNone/>
            </a:pPr>
            <a:endParaRPr sz="2400"/>
          </a:p>
          <a:p>
            <a:pPr marL="0" lvl="0" indent="0" algn="ctr" rtl="0">
              <a:spcBef>
                <a:spcPts val="0"/>
              </a:spcBef>
              <a:spcAft>
                <a:spcPts val="0"/>
              </a:spcAft>
              <a:buSzPts val="1920"/>
              <a:buNone/>
            </a:pPr>
            <a:endParaRPr sz="4000" b="1"/>
          </a:p>
        </p:txBody>
      </p:sp>
      <p:pic>
        <p:nvPicPr>
          <p:cNvPr id="318" name="Google Shape;318;p28"/>
          <p:cNvPicPr preferRelativeResize="0"/>
          <p:nvPr/>
        </p:nvPicPr>
        <p:blipFill rotWithShape="1">
          <a:blip r:embed="rId3">
            <a:alphaModFix/>
          </a:blip>
          <a:srcRect/>
          <a:stretch/>
        </p:blipFill>
        <p:spPr>
          <a:xfrm>
            <a:off x="11135807" y="5900907"/>
            <a:ext cx="1024887" cy="957093"/>
          </a:xfrm>
          <a:prstGeom prst="rect">
            <a:avLst/>
          </a:prstGeom>
          <a:noFill/>
          <a:ln>
            <a:noFill/>
          </a:ln>
        </p:spPr>
      </p:pic>
      <p:sp>
        <p:nvSpPr>
          <p:cNvPr id="319" name="Google Shape;319;p28"/>
          <p:cNvSpPr txBox="1"/>
          <p:nvPr/>
        </p:nvSpPr>
        <p:spPr>
          <a:xfrm>
            <a:off x="4967875" y="367650"/>
            <a:ext cx="6722400" cy="61227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endParaRPr sz="1100" b="1">
              <a:solidFill>
                <a:schemeClr val="dk1"/>
              </a:solidFill>
            </a:endParaRPr>
          </a:p>
          <a:p>
            <a:pPr marL="0" lvl="0" indent="0" algn="ctr" rtl="0">
              <a:lnSpc>
                <a:spcPct val="200000"/>
              </a:lnSpc>
              <a:spcBef>
                <a:spcPts val="0"/>
              </a:spcBef>
              <a:spcAft>
                <a:spcPts val="0"/>
              </a:spcAft>
              <a:buNone/>
            </a:pPr>
            <a:r>
              <a:rPr lang="en-US" sz="1100" b="1">
                <a:solidFill>
                  <a:schemeClr val="dk1"/>
                </a:solidFill>
              </a:rPr>
              <a:t>References</a:t>
            </a:r>
            <a:endParaRPr sz="1100" b="1">
              <a:solidFill>
                <a:schemeClr val="dk1"/>
              </a:solidFill>
            </a:endParaRPr>
          </a:p>
          <a:p>
            <a:pPr marL="0" lvl="0" indent="0" algn="ctr" rtl="0">
              <a:lnSpc>
                <a:spcPct val="200000"/>
              </a:lnSpc>
              <a:spcBef>
                <a:spcPts val="0"/>
              </a:spcBef>
              <a:spcAft>
                <a:spcPts val="0"/>
              </a:spcAft>
              <a:buNone/>
            </a:pPr>
            <a:endParaRPr sz="1100" b="1">
              <a:solidFill>
                <a:schemeClr val="dk1"/>
              </a:solidFill>
            </a:endParaRPr>
          </a:p>
          <a:p>
            <a:pPr marL="457200" lvl="0" indent="-457200" algn="l" rtl="0">
              <a:lnSpc>
                <a:spcPct val="200000"/>
              </a:lnSpc>
              <a:spcBef>
                <a:spcPts val="0"/>
              </a:spcBef>
              <a:spcAft>
                <a:spcPts val="0"/>
              </a:spcAft>
              <a:buNone/>
            </a:pPr>
            <a:r>
              <a:rPr lang="en-US" sz="1100">
                <a:solidFill>
                  <a:schemeClr val="dk1"/>
                </a:solidFill>
              </a:rPr>
              <a:t>Achterberg, J. (1985). </a:t>
            </a:r>
            <a:r>
              <a:rPr lang="en-US" sz="1100" i="1">
                <a:solidFill>
                  <a:schemeClr val="dk1"/>
                </a:solidFill>
              </a:rPr>
              <a:t>Imagery in healing</a:t>
            </a:r>
            <a:r>
              <a:rPr lang="en-US" sz="1100">
                <a:solidFill>
                  <a:schemeClr val="dk1"/>
                </a:solidFill>
              </a:rPr>
              <a:t>. Shambhala Publications. </a:t>
            </a:r>
            <a:r>
              <a:rPr lang="en-US" sz="1100">
                <a:solidFill>
                  <a:schemeClr val="dk1"/>
                </a:solidFill>
                <a:highlight>
                  <a:srgbClr val="FFFF00"/>
                </a:highlight>
              </a:rPr>
              <a:t>American Psychological Association. (2017).</a:t>
            </a:r>
            <a:r>
              <a:rPr lang="en-US" sz="1100">
                <a:solidFill>
                  <a:schemeClr val="dk1"/>
                </a:solidFill>
              </a:rPr>
              <a:t> </a:t>
            </a:r>
            <a:r>
              <a:rPr lang="en-US" sz="1100" i="1">
                <a:solidFill>
                  <a:schemeClr val="dk1"/>
                </a:solidFill>
              </a:rPr>
              <a:t>Stress in America: The state of our nation</a:t>
            </a:r>
            <a:r>
              <a:rPr lang="en-US" sz="1100">
                <a:solidFill>
                  <a:schemeClr val="dk1"/>
                </a:solidFill>
              </a:rPr>
              <a:t>. </a:t>
            </a:r>
            <a:r>
              <a:rPr lang="en-US" sz="1100" u="sng">
                <a:solidFill>
                  <a:schemeClr val="hlink"/>
                </a:solidFill>
                <a:hlinkClick r:id="rId4"/>
              </a:rPr>
              <a:t>https://www.apa.org/news/press/releases/stress/2017/state-nation.pdf</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rPr>
              <a:t>Baider, L., Uziely, B., &amp; Kaplan De-Nour, A. (1994). Progressive muscle relaxation and guided imagery in cancer patients</a:t>
            </a:r>
            <a:r>
              <a:rPr lang="en-US" sz="1100">
                <a:solidFill>
                  <a:schemeClr val="dk1"/>
                </a:solidFill>
                <a:highlight>
                  <a:srgbClr val="FFFF00"/>
                </a:highlight>
              </a:rPr>
              <a:t>. </a:t>
            </a:r>
            <a:r>
              <a:rPr lang="en-US" sz="1100" i="1">
                <a:solidFill>
                  <a:schemeClr val="dk1"/>
                </a:solidFill>
                <a:highlight>
                  <a:srgbClr val="FFFF00"/>
                </a:highlight>
              </a:rPr>
              <a:t>General Hospital Psychiatry</a:t>
            </a:r>
            <a:r>
              <a:rPr lang="en-US" sz="1100">
                <a:solidFill>
                  <a:schemeClr val="dk1"/>
                </a:solidFill>
              </a:rPr>
              <a:t>, </a:t>
            </a:r>
            <a:r>
              <a:rPr lang="en-US" sz="1100" i="1">
                <a:solidFill>
                  <a:schemeClr val="dk1"/>
                </a:solidFill>
              </a:rPr>
              <a:t>16</a:t>
            </a:r>
            <a:r>
              <a:rPr lang="en-US" sz="1100">
                <a:solidFill>
                  <a:schemeClr val="dk1"/>
                </a:solidFill>
              </a:rPr>
              <a:t>(5), 340–347.</a:t>
            </a:r>
            <a:r>
              <a:rPr lang="en-US" sz="1100">
                <a:solidFill>
                  <a:schemeClr val="dk1"/>
                </a:solidFill>
                <a:uFill>
                  <a:noFill/>
                </a:uFill>
                <a:hlinkClick r:id="rId5"/>
              </a:rPr>
              <a:t> </a:t>
            </a:r>
            <a:r>
              <a:rPr lang="en-US" sz="1100" u="sng">
                <a:solidFill>
                  <a:schemeClr val="hlink"/>
                </a:solidFill>
                <a:hlinkClick r:id="rId5"/>
              </a:rPr>
              <a:t>https://doi.org/10.1016/0163-8343(94)90021-3</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rPr>
              <a:t>Ball, T. M., Shapiro, D. E., Monheim, C. J., &amp; Weydert, J. A. (2003). A pilot study other use of guided imagery for the treatment of recurrent abdominal pain in children.</a:t>
            </a:r>
            <a:r>
              <a:rPr lang="en-US" sz="1100">
                <a:solidFill>
                  <a:schemeClr val="dk1"/>
                </a:solidFill>
                <a:highlight>
                  <a:srgbClr val="FFFF00"/>
                </a:highlight>
              </a:rPr>
              <a:t> </a:t>
            </a:r>
            <a:r>
              <a:rPr lang="en-US" sz="1100" i="1">
                <a:solidFill>
                  <a:schemeClr val="dk1"/>
                </a:solidFill>
                <a:highlight>
                  <a:srgbClr val="FFFF00"/>
                </a:highlight>
              </a:rPr>
              <a:t>Clinical Pediatrics</a:t>
            </a:r>
            <a:r>
              <a:rPr lang="en-US" sz="1100">
                <a:solidFill>
                  <a:schemeClr val="dk1"/>
                </a:solidFill>
                <a:highlight>
                  <a:srgbClr val="FFFF00"/>
                </a:highlight>
              </a:rPr>
              <a:t>,</a:t>
            </a:r>
            <a:r>
              <a:rPr lang="en-US" sz="1100">
                <a:solidFill>
                  <a:schemeClr val="dk1"/>
                </a:solidFill>
              </a:rPr>
              <a:t> </a:t>
            </a:r>
            <a:r>
              <a:rPr lang="en-US" sz="1100" i="1">
                <a:solidFill>
                  <a:schemeClr val="dk1"/>
                </a:solidFill>
              </a:rPr>
              <a:t>42</a:t>
            </a:r>
            <a:r>
              <a:rPr lang="en-US" sz="1100">
                <a:solidFill>
                  <a:schemeClr val="dk1"/>
                </a:solidFill>
              </a:rPr>
              <a:t>(6), 527–532.</a:t>
            </a:r>
            <a:r>
              <a:rPr lang="en-US" sz="1100">
                <a:solidFill>
                  <a:schemeClr val="dk1"/>
                </a:solidFill>
                <a:uFill>
                  <a:noFill/>
                </a:uFill>
                <a:hlinkClick r:id="rId6"/>
              </a:rPr>
              <a:t> </a:t>
            </a:r>
            <a:r>
              <a:rPr lang="en-US" sz="1100" u="sng">
                <a:solidFill>
                  <a:schemeClr val="hlink"/>
                </a:solidFill>
                <a:hlinkClick r:id="rId6"/>
              </a:rPr>
              <a:t>https://doi.org/10.1177/000992280304200607</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rPr>
              <a:t>Bernstein, D. A., &amp; Borkovec, T. D. (1973). </a:t>
            </a:r>
            <a:r>
              <a:rPr lang="en-US" sz="1100" i="1">
                <a:solidFill>
                  <a:schemeClr val="dk1"/>
                </a:solidFill>
              </a:rPr>
              <a:t>Progressive relaxation training: A manual for the helping professions</a:t>
            </a:r>
            <a:r>
              <a:rPr lang="en-US" sz="1100">
                <a:solidFill>
                  <a:schemeClr val="dk1"/>
                </a:solidFill>
              </a:rPr>
              <a:t>.</a:t>
            </a:r>
            <a:r>
              <a:rPr lang="en-US" sz="1100">
                <a:solidFill>
                  <a:schemeClr val="dk1"/>
                </a:solidFill>
                <a:highlight>
                  <a:srgbClr val="FFFF00"/>
                </a:highlight>
              </a:rPr>
              <a:t> Research Press</a:t>
            </a:r>
            <a:endParaRPr sz="1100">
              <a:solidFill>
                <a:schemeClr val="dk1"/>
              </a:solidFill>
              <a:highlight>
                <a:srgbClr val="FFFF00"/>
              </a:highlight>
            </a:endParaRPr>
          </a:p>
          <a:p>
            <a:pPr marL="457200" lvl="0" indent="-457200" algn="l" rtl="0">
              <a:lnSpc>
                <a:spcPct val="200000"/>
              </a:lnSpc>
              <a:spcBef>
                <a:spcPts val="0"/>
              </a:spcBef>
              <a:spcAft>
                <a:spcPts val="0"/>
              </a:spcAft>
              <a:buNone/>
            </a:pPr>
            <a:r>
              <a:rPr lang="en-US" sz="1100">
                <a:solidFill>
                  <a:schemeClr val="dk1"/>
                </a:solidFill>
              </a:rPr>
              <a:t>Bottomley, A. (1996). Group cognitive behavioural therapy interventions with cancer patients: A review of the literature.</a:t>
            </a:r>
            <a:r>
              <a:rPr lang="en-US" sz="1100">
                <a:solidFill>
                  <a:schemeClr val="dk1"/>
                </a:solidFill>
                <a:highlight>
                  <a:srgbClr val="FFFF00"/>
                </a:highlight>
              </a:rPr>
              <a:t> </a:t>
            </a:r>
            <a:r>
              <a:rPr lang="en-US" sz="1100" i="1">
                <a:solidFill>
                  <a:schemeClr val="dk1"/>
                </a:solidFill>
                <a:highlight>
                  <a:srgbClr val="FFFF00"/>
                </a:highlight>
              </a:rPr>
              <a:t>European Journal of Cancer Cure</a:t>
            </a:r>
            <a:r>
              <a:rPr lang="en-US" sz="1100">
                <a:solidFill>
                  <a:schemeClr val="dk1"/>
                </a:solidFill>
              </a:rPr>
              <a:t>, </a:t>
            </a:r>
            <a:r>
              <a:rPr lang="en-US" sz="1100" i="1">
                <a:solidFill>
                  <a:schemeClr val="dk1"/>
                </a:solidFill>
              </a:rPr>
              <a:t>5</a:t>
            </a:r>
            <a:r>
              <a:rPr lang="en-US" sz="1100">
                <a:solidFill>
                  <a:schemeClr val="dk1"/>
                </a:solidFill>
              </a:rPr>
              <a:t>(3), 143–146.</a:t>
            </a:r>
            <a:r>
              <a:rPr lang="en-US" sz="1100">
                <a:solidFill>
                  <a:schemeClr val="dk1"/>
                </a:solidFill>
                <a:uFill>
                  <a:noFill/>
                </a:uFill>
                <a:hlinkClick r:id="rId7"/>
              </a:rPr>
              <a:t> </a:t>
            </a:r>
            <a:r>
              <a:rPr lang="en-US" sz="1100" u="sng">
                <a:solidFill>
                  <a:schemeClr val="hlink"/>
                </a:solidFill>
                <a:hlinkClick r:id="rId7"/>
              </a:rPr>
              <a:t>https://doi.org/10.1111/j.1365-2354.1996.tb00225.x</a:t>
            </a:r>
            <a:endParaRPr sz="1100" u="sng">
              <a:solidFill>
                <a:schemeClr val="hlin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a:spLocks noGrp="1"/>
          </p:cNvSpPr>
          <p:nvPr>
            <p:ph type="title"/>
          </p:nvPr>
        </p:nvSpPr>
        <p:spPr>
          <a:xfrm>
            <a:off x="1154950" y="561300"/>
            <a:ext cx="8761500" cy="13902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6000" b="1">
              <a:solidFill>
                <a:schemeClr val="accent1"/>
              </a:solidFill>
            </a:endParaRPr>
          </a:p>
          <a:p>
            <a:pPr marL="0" lvl="0" indent="0" algn="ctr" rtl="0">
              <a:lnSpc>
                <a:spcPct val="90000"/>
              </a:lnSpc>
              <a:spcBef>
                <a:spcPts val="0"/>
              </a:spcBef>
              <a:spcAft>
                <a:spcPts val="0"/>
              </a:spcAft>
              <a:buClr>
                <a:schemeClr val="dk1"/>
              </a:buClr>
              <a:buSzPts val="1100"/>
              <a:buFont typeface="Arial"/>
              <a:buNone/>
            </a:pPr>
            <a:r>
              <a:rPr lang="en-US" sz="6000" b="1" u="sng">
                <a:solidFill>
                  <a:schemeClr val="accent1"/>
                </a:solidFill>
              </a:rPr>
              <a:t>Parenthe</a:t>
            </a:r>
            <a:r>
              <a:rPr lang="en-US" sz="6000" b="1">
                <a:solidFill>
                  <a:srgbClr val="FFFFFF"/>
                </a:solidFill>
              </a:rPr>
              <a:t>tical Citations</a:t>
            </a:r>
            <a:endParaRPr sz="6000" b="1">
              <a:solidFill>
                <a:srgbClr val="FFFFFF"/>
              </a:solidFill>
            </a:endParaRPr>
          </a:p>
          <a:p>
            <a:pPr marL="0" lvl="0" indent="0" algn="l" rtl="0">
              <a:spcBef>
                <a:spcPts val="0"/>
              </a:spcBef>
              <a:spcAft>
                <a:spcPts val="0"/>
              </a:spcAft>
              <a:buNone/>
            </a:pPr>
            <a:endParaRPr>
              <a:solidFill>
                <a:srgbClr val="FFFFFF"/>
              </a:solidFill>
            </a:endParaRPr>
          </a:p>
        </p:txBody>
      </p:sp>
      <p:sp>
        <p:nvSpPr>
          <p:cNvPr id="325" name="Google Shape;325;p29"/>
          <p:cNvSpPr txBox="1">
            <a:spLocks noGrp="1"/>
          </p:cNvSpPr>
          <p:nvPr>
            <p:ph type="body" idx="2"/>
          </p:nvPr>
        </p:nvSpPr>
        <p:spPr>
          <a:xfrm>
            <a:off x="6177450" y="2673600"/>
            <a:ext cx="4825200" cy="35997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3600" b="1">
              <a:solidFill>
                <a:schemeClr val="dk1"/>
              </a:solidFill>
            </a:endParaRPr>
          </a:p>
          <a:p>
            <a:pPr marL="0" lvl="0" indent="0" algn="ctr" rtl="0">
              <a:lnSpc>
                <a:spcPct val="90000"/>
              </a:lnSpc>
              <a:spcBef>
                <a:spcPts val="0"/>
              </a:spcBef>
              <a:spcAft>
                <a:spcPts val="0"/>
              </a:spcAft>
              <a:buNone/>
            </a:pPr>
            <a:r>
              <a:rPr lang="en-US" sz="3000">
                <a:solidFill>
                  <a:srgbClr val="000000"/>
                </a:solidFill>
              </a:rPr>
              <a:t>Use these citations when referencing sources at the end of a paraphrased or summarized statement.</a:t>
            </a:r>
            <a:endParaRPr sz="3000">
              <a:solidFill>
                <a:srgbClr val="000000"/>
              </a:solidFill>
            </a:endParaRPr>
          </a:p>
          <a:p>
            <a:pPr marL="0" lvl="0" indent="0" algn="ctr" rtl="0">
              <a:lnSpc>
                <a:spcPct val="90000"/>
              </a:lnSpc>
              <a:spcBef>
                <a:spcPts val="0"/>
              </a:spcBef>
              <a:spcAft>
                <a:spcPts val="0"/>
              </a:spcAft>
              <a:buNone/>
            </a:pPr>
            <a:endParaRPr sz="3000">
              <a:solidFill>
                <a:srgbClr val="000000"/>
              </a:solidFill>
            </a:endParaRPr>
          </a:p>
          <a:p>
            <a:pPr marL="0" lvl="0" indent="0" algn="ctr" rtl="0">
              <a:lnSpc>
                <a:spcPct val="90000"/>
              </a:lnSpc>
              <a:spcBef>
                <a:spcPts val="0"/>
              </a:spcBef>
              <a:spcAft>
                <a:spcPts val="0"/>
              </a:spcAft>
              <a:buNone/>
            </a:pPr>
            <a:r>
              <a:rPr lang="en-US" sz="3000">
                <a:solidFill>
                  <a:srgbClr val="000000"/>
                </a:solidFill>
              </a:rPr>
              <a:t>(author, date)</a:t>
            </a:r>
            <a:endParaRPr sz="3000">
              <a:solidFill>
                <a:srgbClr val="000000"/>
              </a:solidFill>
            </a:endParaRPr>
          </a:p>
          <a:p>
            <a:pPr marL="182880" lvl="0" indent="-182880" algn="l" rtl="0">
              <a:lnSpc>
                <a:spcPct val="90000"/>
              </a:lnSpc>
              <a:spcBef>
                <a:spcPts val="900"/>
              </a:spcBef>
              <a:spcAft>
                <a:spcPts val="0"/>
              </a:spcAft>
              <a:buClr>
                <a:srgbClr val="BCD0E0"/>
              </a:buClr>
              <a:buSzPts val="1800"/>
              <a:buFont typeface="Arial"/>
              <a:buNone/>
            </a:pPr>
            <a:endParaRPr sz="3000">
              <a:solidFill>
                <a:schemeClr val="lt1"/>
              </a:solidFill>
            </a:endParaRPr>
          </a:p>
          <a:p>
            <a:pPr marL="0" lvl="0" indent="0" algn="l" rtl="0">
              <a:lnSpc>
                <a:spcPct val="90000"/>
              </a:lnSpc>
              <a:spcBef>
                <a:spcPts val="0"/>
              </a:spcBef>
              <a:spcAft>
                <a:spcPts val="0"/>
              </a:spcAft>
              <a:buNone/>
            </a:pPr>
            <a:endParaRPr sz="3600" b="1">
              <a:solidFill>
                <a:srgbClr val="000000"/>
              </a:solidFill>
            </a:endParaRPr>
          </a:p>
          <a:p>
            <a:pPr marL="0" lvl="0" indent="0" algn="l" rtl="0">
              <a:lnSpc>
                <a:spcPct val="90000"/>
              </a:lnSpc>
              <a:spcBef>
                <a:spcPts val="0"/>
              </a:spcBef>
              <a:spcAft>
                <a:spcPts val="0"/>
              </a:spcAft>
              <a:buNone/>
            </a:pPr>
            <a:endParaRPr sz="3600" b="1">
              <a:solidFill>
                <a:srgbClr val="000000"/>
              </a:solidFill>
            </a:endParaRPr>
          </a:p>
          <a:p>
            <a:pPr marL="0" lvl="0" indent="0" algn="l" rtl="0">
              <a:spcBef>
                <a:spcPts val="1000"/>
              </a:spcBef>
              <a:spcAft>
                <a:spcPts val="0"/>
              </a:spcAft>
              <a:buNone/>
            </a:pPr>
            <a:endParaRPr>
              <a:solidFill>
                <a:srgbClr val="000000"/>
              </a:solidFill>
            </a:endParaRPr>
          </a:p>
        </p:txBody>
      </p:sp>
      <p:pic>
        <p:nvPicPr>
          <p:cNvPr id="326" name="Google Shape;326;p29"/>
          <p:cNvPicPr preferRelativeResize="0"/>
          <p:nvPr/>
        </p:nvPicPr>
        <p:blipFill>
          <a:blip r:embed="rId3">
            <a:alphaModFix/>
          </a:blip>
          <a:stretch>
            <a:fillRect/>
          </a:stretch>
        </p:blipFill>
        <p:spPr>
          <a:xfrm>
            <a:off x="1154950" y="2630075"/>
            <a:ext cx="3686750" cy="3686750"/>
          </a:xfrm>
          <a:prstGeom prst="rect">
            <a:avLst/>
          </a:prstGeom>
          <a:noFill/>
          <a:ln w="9525" cap="sq" cmpd="sng">
            <a:solidFill>
              <a:srgbClr val="373545"/>
            </a:solidFill>
            <a:prstDash val="solid"/>
            <a:miter lim="8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0"/>
          <p:cNvSpPr txBox="1">
            <a:spLocks noGrp="1"/>
          </p:cNvSpPr>
          <p:nvPr>
            <p:ph type="title"/>
          </p:nvPr>
        </p:nvSpPr>
        <p:spPr>
          <a:xfrm>
            <a:off x="484275" y="245075"/>
            <a:ext cx="4389900" cy="5748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t>Parenthetical Citation</a:t>
            </a:r>
            <a:endParaRPr sz="4800" b="1"/>
          </a:p>
          <a:p>
            <a:pPr marL="0" lvl="0" indent="0" algn="l" rtl="0">
              <a:spcBef>
                <a:spcPts val="0"/>
              </a:spcBef>
              <a:spcAft>
                <a:spcPts val="0"/>
              </a:spcAft>
              <a:buNone/>
            </a:pPr>
            <a:endParaRPr sz="1200" b="1"/>
          </a:p>
          <a:p>
            <a:pPr marL="0" lvl="0" indent="0" algn="l" rtl="0">
              <a:spcBef>
                <a:spcPts val="0"/>
              </a:spcBef>
              <a:spcAft>
                <a:spcPts val="0"/>
              </a:spcAft>
              <a:buNone/>
            </a:pPr>
            <a:r>
              <a:rPr lang="en-US" sz="3000" b="1" i="1">
                <a:solidFill>
                  <a:srgbClr val="999999"/>
                </a:solidFill>
              </a:rPr>
              <a:t>Author and date format</a:t>
            </a:r>
            <a:endParaRPr sz="3000" b="1" i="1">
              <a:solidFill>
                <a:srgbClr val="999999"/>
              </a:solidFill>
            </a:endParaRPr>
          </a:p>
          <a:p>
            <a:pPr marL="0" lvl="0" indent="0" algn="l" rtl="0">
              <a:spcBef>
                <a:spcPts val="0"/>
              </a:spcBef>
              <a:spcAft>
                <a:spcPts val="0"/>
              </a:spcAft>
              <a:buNone/>
            </a:pPr>
            <a:endParaRPr sz="1800" b="1" i="1">
              <a:solidFill>
                <a:srgbClr val="FFFFFF"/>
              </a:solidFill>
            </a:endParaRPr>
          </a:p>
          <a:p>
            <a:pPr marL="457200" lvl="0" indent="-381000" algn="l" rtl="0">
              <a:spcBef>
                <a:spcPts val="0"/>
              </a:spcBef>
              <a:spcAft>
                <a:spcPts val="0"/>
              </a:spcAft>
              <a:buClr>
                <a:srgbClr val="FFFFFF"/>
              </a:buClr>
              <a:buSzPts val="2400"/>
              <a:buChar char="●"/>
            </a:pPr>
            <a:r>
              <a:rPr lang="en-US" b="1" i="1">
                <a:solidFill>
                  <a:srgbClr val="FFFFFF"/>
                </a:solidFill>
              </a:rPr>
              <a:t>Author’s name and date separated by a comma</a:t>
            </a:r>
            <a:endParaRPr b="1" i="1">
              <a:solidFill>
                <a:srgbClr val="FFFFFF"/>
              </a:solidFill>
            </a:endParaRPr>
          </a:p>
          <a:p>
            <a:pPr marL="0" lvl="0" indent="0" algn="l" rtl="0">
              <a:spcBef>
                <a:spcPts val="0"/>
              </a:spcBef>
              <a:spcAft>
                <a:spcPts val="0"/>
              </a:spcAft>
              <a:buNone/>
            </a:pPr>
            <a:endParaRPr b="1" i="1">
              <a:solidFill>
                <a:srgbClr val="FFFFFF"/>
              </a:solidFill>
            </a:endParaRPr>
          </a:p>
          <a:p>
            <a:pPr marL="457200" lvl="0" indent="-381000" algn="l" rtl="0">
              <a:spcBef>
                <a:spcPts val="0"/>
              </a:spcBef>
              <a:spcAft>
                <a:spcPts val="0"/>
              </a:spcAft>
              <a:buClr>
                <a:srgbClr val="FFFFFF"/>
              </a:buClr>
              <a:buSzPts val="2400"/>
              <a:buChar char="●"/>
            </a:pPr>
            <a:r>
              <a:rPr lang="en-US" b="1" i="1">
                <a:solidFill>
                  <a:srgbClr val="FFFFFF"/>
                </a:solidFill>
              </a:rPr>
              <a:t>In parentheses at end of sentence</a:t>
            </a:r>
            <a:endParaRPr b="1" i="1">
              <a:solidFill>
                <a:srgbClr val="FFFFFF"/>
              </a:solidFill>
            </a:endParaRPr>
          </a:p>
          <a:p>
            <a:pPr marL="0" lvl="0" indent="0" algn="l" rtl="0">
              <a:spcBef>
                <a:spcPts val="0"/>
              </a:spcBef>
              <a:spcAft>
                <a:spcPts val="0"/>
              </a:spcAft>
              <a:buNone/>
            </a:pPr>
            <a:endParaRPr sz="1800" b="1" i="1">
              <a:solidFill>
                <a:srgbClr val="FFFFFF"/>
              </a:solidFill>
            </a:endParaRPr>
          </a:p>
          <a:p>
            <a:pPr marL="0" lvl="0" indent="0" algn="l" rtl="0">
              <a:spcBef>
                <a:spcPts val="0"/>
              </a:spcBef>
              <a:spcAft>
                <a:spcPts val="0"/>
              </a:spcAft>
              <a:buNone/>
            </a:pPr>
            <a:r>
              <a:rPr lang="en-US" sz="3600" b="1" i="1">
                <a:solidFill>
                  <a:srgbClr val="999999"/>
                </a:solidFill>
              </a:rPr>
              <a:t>…(Author, date).</a:t>
            </a:r>
            <a:endParaRPr sz="3600" b="1" i="1">
              <a:solidFill>
                <a:srgbClr val="999999"/>
              </a:solidFill>
            </a:endParaRPr>
          </a:p>
        </p:txBody>
      </p:sp>
      <p:sp>
        <p:nvSpPr>
          <p:cNvPr id="332" name="Google Shape;332;p30"/>
          <p:cNvSpPr txBox="1"/>
          <p:nvPr/>
        </p:nvSpPr>
        <p:spPr>
          <a:xfrm>
            <a:off x="6007225" y="3964000"/>
            <a:ext cx="5193600" cy="4687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US" sz="1100" b="1">
                <a:solidFill>
                  <a:schemeClr val="dk1"/>
                </a:solidFill>
              </a:rPr>
              <a:t>Guided Imagery</a:t>
            </a:r>
            <a:endParaRPr sz="1100" b="1">
              <a:solidFill>
                <a:schemeClr val="dk1"/>
              </a:solidFill>
            </a:endParaRPr>
          </a:p>
          <a:p>
            <a:pPr marL="0" lvl="0" indent="0" algn="l" rtl="0">
              <a:lnSpc>
                <a:spcPct val="200000"/>
              </a:lnSpc>
              <a:spcBef>
                <a:spcPts val="0"/>
              </a:spcBef>
              <a:spcAft>
                <a:spcPts val="0"/>
              </a:spcAft>
              <a:buNone/>
            </a:pPr>
            <a:r>
              <a:rPr lang="en-US" sz="900" b="1">
                <a:solidFill>
                  <a:schemeClr val="dk1"/>
                </a:solidFill>
              </a:rPr>
              <a:t>Features of Guided Imagery</a:t>
            </a:r>
            <a:endParaRPr sz="900" b="1">
              <a:solidFill>
                <a:schemeClr val="dk1"/>
              </a:solidFill>
            </a:endParaRPr>
          </a:p>
          <a:p>
            <a:pPr marL="0" lvl="0" indent="0" algn="l" rtl="0">
              <a:lnSpc>
                <a:spcPct val="200000"/>
              </a:lnSpc>
              <a:spcBef>
                <a:spcPts val="0"/>
              </a:spcBef>
              <a:spcAft>
                <a:spcPts val="0"/>
              </a:spcAft>
              <a:buNone/>
            </a:pPr>
            <a:r>
              <a:rPr lang="en-US" sz="900">
                <a:solidFill>
                  <a:schemeClr val="dk1"/>
                </a:solidFill>
              </a:rPr>
              <a:t>Guided imagery involves a person visualizing a mental image and engaging each sense (e.g., sight, smell, touch) in the process. Guided imagery was first examined in a psychological context in the 1960s, when the behavior theorist Joseph Wolpe helped pioneer the use of relaxation techniques such as aversive imagery, exposure, and imaginal flooding in behavior therapy (</a:t>
            </a:r>
            <a:r>
              <a:rPr lang="en-US" sz="900">
                <a:solidFill>
                  <a:schemeClr val="dk1"/>
                </a:solidFill>
                <a:highlight>
                  <a:srgbClr val="FFFF00"/>
                </a:highlight>
              </a:rPr>
              <a:t>Achterberg, 1985;</a:t>
            </a:r>
            <a:r>
              <a:rPr lang="en-US" sz="900">
                <a:solidFill>
                  <a:schemeClr val="dk1"/>
                </a:solidFill>
              </a:rPr>
              <a:t> Utay &amp; Miller, 2006). Patients learn to relax their bodies in the presence of stimuli that previously distressed them, to the point where further exposure to the stimuli no longer provokes a negative response </a:t>
            </a:r>
            <a:r>
              <a:rPr lang="en-US" sz="900">
                <a:solidFill>
                  <a:schemeClr val="dk1"/>
                </a:solidFill>
                <a:highlight>
                  <a:srgbClr val="FFFF00"/>
                </a:highlight>
              </a:rPr>
              <a:t>(Achterberg, 1985).</a:t>
            </a:r>
            <a:endParaRPr sz="900">
              <a:solidFill>
                <a:schemeClr val="dk1"/>
              </a:solidFill>
              <a:highlight>
                <a:srgbClr val="FFFF00"/>
              </a:highlight>
            </a:endParaRPr>
          </a:p>
          <a:p>
            <a:pPr marL="0" lvl="0" indent="0" algn="l" rtl="0">
              <a:lnSpc>
                <a:spcPct val="200000"/>
              </a:lnSpc>
              <a:spcBef>
                <a:spcPts val="0"/>
              </a:spcBef>
              <a:spcAft>
                <a:spcPts val="0"/>
              </a:spcAft>
              <a:buNone/>
            </a:pPr>
            <a:r>
              <a:rPr lang="en-US" sz="900">
                <a:solidFill>
                  <a:schemeClr val="dk1"/>
                </a:solidFill>
              </a:rPr>
              <a:t>Contemporary research supports the efficacy of guided imagery interventions for treating medical, psychiatric, and psychological disorders (Utay &amp; Miller, 2006). Guided imagery is typically used to pursue treatment goals such as improved relaxation, sports achievement, and pain reduction. Guided imagery techniques are often paired with breathing techniques and other forms of relaxation, such as mindfulness (see Freebird Meditations, 2012). The evidence is sufficient to call guided imagery an effective, evidence-based treatment for a variety of stress-related psychological concerns (Utay &amp; Miller, 2006).</a:t>
            </a:r>
            <a:endParaRPr sz="900">
              <a:solidFill>
                <a:schemeClr val="dk1"/>
              </a:solidFill>
            </a:endParaRPr>
          </a:p>
        </p:txBody>
      </p:sp>
      <p:sp>
        <p:nvSpPr>
          <p:cNvPr id="333" name="Google Shape;333;p30"/>
          <p:cNvSpPr txBox="1"/>
          <p:nvPr/>
        </p:nvSpPr>
        <p:spPr>
          <a:xfrm>
            <a:off x="4333250" y="1159475"/>
            <a:ext cx="7858800" cy="1676400"/>
          </a:xfrm>
          <a:prstGeom prst="rect">
            <a:avLst/>
          </a:prstGeom>
          <a:noFill/>
          <a:ln>
            <a:noFill/>
          </a:ln>
        </p:spPr>
        <p:txBody>
          <a:bodyPr spcFirstLastPara="1" wrap="square" lIns="91425" tIns="91425" rIns="91425" bIns="91425" anchor="t" anchorCtr="0">
            <a:noAutofit/>
          </a:bodyPr>
          <a:lstStyle/>
          <a:p>
            <a:pPr marL="850900" lvl="0" indent="0" algn="l" rtl="0">
              <a:lnSpc>
                <a:spcPct val="200000"/>
              </a:lnSpc>
              <a:spcBef>
                <a:spcPts val="0"/>
              </a:spcBef>
              <a:spcAft>
                <a:spcPts val="0"/>
              </a:spcAft>
              <a:buNone/>
            </a:pPr>
            <a:r>
              <a:rPr lang="en-US" sz="1800">
                <a:solidFill>
                  <a:schemeClr val="dk1"/>
                </a:solidFill>
                <a:highlight>
                  <a:srgbClr val="FFFF00"/>
                </a:highlight>
              </a:rPr>
              <a:t>Achterberg, J. (1985)</a:t>
            </a:r>
            <a:r>
              <a:rPr lang="en-US" sz="1800">
                <a:solidFill>
                  <a:schemeClr val="dk1"/>
                </a:solidFill>
              </a:rPr>
              <a:t>. </a:t>
            </a:r>
            <a:r>
              <a:rPr lang="en-US" sz="1800" i="1">
                <a:solidFill>
                  <a:schemeClr val="dk1"/>
                </a:solidFill>
              </a:rPr>
              <a:t>Imagery in healing</a:t>
            </a:r>
            <a:r>
              <a:rPr lang="en-US" sz="1800">
                <a:solidFill>
                  <a:schemeClr val="dk1"/>
                </a:solidFill>
              </a:rPr>
              <a:t>. Shambhala Publications.</a:t>
            </a:r>
            <a:endParaRPr sz="1800">
              <a:solidFill>
                <a:schemeClr val="dk1"/>
              </a:solidFill>
            </a:endParaRPr>
          </a:p>
          <a:p>
            <a:pPr marL="1371600" lvl="0" indent="0" algn="l" rtl="0">
              <a:lnSpc>
                <a:spcPct val="200000"/>
              </a:lnSpc>
              <a:spcBef>
                <a:spcPts val="0"/>
              </a:spcBef>
              <a:spcAft>
                <a:spcPts val="0"/>
              </a:spcAft>
              <a:buNone/>
            </a:pPr>
            <a:r>
              <a:rPr lang="en-US" sz="1800">
                <a:solidFill>
                  <a:schemeClr val="dk1"/>
                </a:solidFill>
              </a:rPr>
              <a:t>American Psychological Association. (2017). </a:t>
            </a:r>
            <a:r>
              <a:rPr lang="en-US" sz="1800" i="1">
                <a:solidFill>
                  <a:schemeClr val="dk1"/>
                </a:solidFill>
              </a:rPr>
              <a:t>Stress in America: The state of our nation</a:t>
            </a:r>
            <a:r>
              <a:rPr lang="en-US" sz="1800">
                <a:solidFill>
                  <a:schemeClr val="dk1"/>
                </a:solidFill>
              </a:rPr>
              <a:t>.</a:t>
            </a:r>
            <a:r>
              <a:rPr lang="en-US" sz="1800">
                <a:solidFill>
                  <a:schemeClr val="dk1"/>
                </a:solidFill>
                <a:uFill>
                  <a:noFill/>
                </a:uFill>
                <a:hlinkClick r:id="rId3"/>
              </a:rPr>
              <a:t> </a:t>
            </a:r>
            <a:r>
              <a:rPr lang="en-US" sz="1800" u="sng">
                <a:solidFill>
                  <a:schemeClr val="hlink"/>
                </a:solidFill>
                <a:hlinkClick r:id="rId3"/>
              </a:rPr>
              <a:t>https://www.apa.org/news/press/releases/stress/2017/state-nation.pdf</a:t>
            </a:r>
            <a:endParaRPr sz="1800" u="sng">
              <a:solidFill>
                <a:schemeClr val="hlink"/>
              </a:solidFill>
            </a:endParaRPr>
          </a:p>
        </p:txBody>
      </p:sp>
      <p:sp>
        <p:nvSpPr>
          <p:cNvPr id="334" name="Google Shape;334;p30"/>
          <p:cNvSpPr txBox="1"/>
          <p:nvPr/>
        </p:nvSpPr>
        <p:spPr>
          <a:xfrm>
            <a:off x="484275" y="6435100"/>
            <a:ext cx="52959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entury Gothic"/>
                <a:ea typeface="Century Gothic"/>
                <a:cs typeface="Century Gothic"/>
                <a:sym typeface="Century Gothic"/>
              </a:rPr>
              <a:t>purdueowl.com - student sample paper</a:t>
            </a:r>
            <a:endParaRPr>
              <a:latin typeface="Century Gothic"/>
              <a:ea typeface="Century Gothic"/>
              <a:cs typeface="Century Gothic"/>
              <a:sym typeface="Century Gothic"/>
            </a:endParaRPr>
          </a:p>
        </p:txBody>
      </p:sp>
      <p:sp>
        <p:nvSpPr>
          <p:cNvPr id="335" name="Google Shape;335;p30"/>
          <p:cNvSpPr/>
          <p:nvPr/>
        </p:nvSpPr>
        <p:spPr>
          <a:xfrm>
            <a:off x="6007225" y="5650175"/>
            <a:ext cx="1085100" cy="343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txBox="1">
            <a:spLocks noGrp="1"/>
          </p:cNvSpPr>
          <p:nvPr>
            <p:ph type="title"/>
          </p:nvPr>
        </p:nvSpPr>
        <p:spPr>
          <a:xfrm>
            <a:off x="1154950" y="561300"/>
            <a:ext cx="8761500" cy="13902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4800" b="1">
              <a:solidFill>
                <a:srgbClr val="FFFFFF"/>
              </a:solidFill>
            </a:endParaRPr>
          </a:p>
          <a:p>
            <a:pPr marL="0" lvl="0" indent="0" algn="ctr" rtl="0">
              <a:lnSpc>
                <a:spcPct val="90000"/>
              </a:lnSpc>
              <a:spcBef>
                <a:spcPts val="0"/>
              </a:spcBef>
              <a:spcAft>
                <a:spcPts val="0"/>
              </a:spcAft>
              <a:buClr>
                <a:schemeClr val="dk1"/>
              </a:buClr>
              <a:buSzPts val="1100"/>
              <a:buFont typeface="Arial"/>
              <a:buNone/>
            </a:pPr>
            <a:r>
              <a:rPr lang="en-US" sz="6000" b="1">
                <a:solidFill>
                  <a:schemeClr val="accent1"/>
                </a:solidFill>
              </a:rPr>
              <a:t>Narrative</a:t>
            </a:r>
            <a:r>
              <a:rPr lang="en-US" sz="6000" b="1">
                <a:solidFill>
                  <a:srgbClr val="FFFFFF"/>
                </a:solidFill>
              </a:rPr>
              <a:t> Citations</a:t>
            </a:r>
            <a:endParaRPr sz="6000" b="1">
              <a:solidFill>
                <a:srgbClr val="FFFFFF"/>
              </a:solidFill>
            </a:endParaRPr>
          </a:p>
          <a:p>
            <a:pPr marL="0" lvl="0" indent="0" algn="l" rtl="0">
              <a:spcBef>
                <a:spcPts val="0"/>
              </a:spcBef>
              <a:spcAft>
                <a:spcPts val="0"/>
              </a:spcAft>
              <a:buNone/>
            </a:pPr>
            <a:endParaRPr>
              <a:solidFill>
                <a:srgbClr val="FFFFFF"/>
              </a:solidFill>
            </a:endParaRPr>
          </a:p>
        </p:txBody>
      </p:sp>
      <p:sp>
        <p:nvSpPr>
          <p:cNvPr id="341" name="Google Shape;341;p31"/>
          <p:cNvSpPr txBox="1">
            <a:spLocks noGrp="1"/>
          </p:cNvSpPr>
          <p:nvPr>
            <p:ph type="body" idx="2"/>
          </p:nvPr>
        </p:nvSpPr>
        <p:spPr>
          <a:xfrm>
            <a:off x="6177450" y="2673600"/>
            <a:ext cx="4825200" cy="35997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3600" b="1">
              <a:solidFill>
                <a:schemeClr val="dk1"/>
              </a:solidFill>
            </a:endParaRPr>
          </a:p>
          <a:p>
            <a:pPr marL="0" lvl="0" indent="0" algn="ctr" rtl="0">
              <a:lnSpc>
                <a:spcPct val="90000"/>
              </a:lnSpc>
              <a:spcBef>
                <a:spcPts val="0"/>
              </a:spcBef>
              <a:spcAft>
                <a:spcPts val="0"/>
              </a:spcAft>
              <a:buNone/>
            </a:pPr>
            <a:r>
              <a:rPr lang="en-US" sz="3000">
                <a:solidFill>
                  <a:srgbClr val="000000"/>
                </a:solidFill>
              </a:rPr>
              <a:t>Use these citations when referencing sources within the text as part of a sentence.</a:t>
            </a:r>
            <a:endParaRPr sz="3000">
              <a:solidFill>
                <a:srgbClr val="000000"/>
              </a:solidFill>
            </a:endParaRPr>
          </a:p>
          <a:p>
            <a:pPr marL="0" lvl="0" indent="0" algn="ctr" rtl="0">
              <a:lnSpc>
                <a:spcPct val="90000"/>
              </a:lnSpc>
              <a:spcBef>
                <a:spcPts val="0"/>
              </a:spcBef>
              <a:spcAft>
                <a:spcPts val="0"/>
              </a:spcAft>
              <a:buNone/>
            </a:pPr>
            <a:endParaRPr sz="3000">
              <a:solidFill>
                <a:srgbClr val="000000"/>
              </a:solidFill>
            </a:endParaRPr>
          </a:p>
          <a:p>
            <a:pPr marL="0" lvl="0" indent="0" algn="ctr" rtl="0">
              <a:lnSpc>
                <a:spcPct val="90000"/>
              </a:lnSpc>
              <a:spcBef>
                <a:spcPts val="0"/>
              </a:spcBef>
              <a:spcAft>
                <a:spcPts val="0"/>
              </a:spcAft>
              <a:buNone/>
            </a:pPr>
            <a:endParaRPr sz="3000">
              <a:solidFill>
                <a:srgbClr val="000000"/>
              </a:solidFill>
            </a:endParaRPr>
          </a:p>
          <a:p>
            <a:pPr marL="182880" lvl="0" indent="-182880" algn="l" rtl="0">
              <a:lnSpc>
                <a:spcPct val="90000"/>
              </a:lnSpc>
              <a:spcBef>
                <a:spcPts val="900"/>
              </a:spcBef>
              <a:spcAft>
                <a:spcPts val="0"/>
              </a:spcAft>
              <a:buClr>
                <a:srgbClr val="BCD0E0"/>
              </a:buClr>
              <a:buSzPts val="1800"/>
              <a:buFont typeface="Arial"/>
              <a:buNone/>
            </a:pPr>
            <a:endParaRPr sz="3000">
              <a:solidFill>
                <a:schemeClr val="lt1"/>
              </a:solidFill>
            </a:endParaRPr>
          </a:p>
          <a:p>
            <a:pPr marL="0" lvl="0" indent="0" algn="l" rtl="0">
              <a:lnSpc>
                <a:spcPct val="90000"/>
              </a:lnSpc>
              <a:spcBef>
                <a:spcPts val="0"/>
              </a:spcBef>
              <a:spcAft>
                <a:spcPts val="0"/>
              </a:spcAft>
              <a:buNone/>
            </a:pPr>
            <a:endParaRPr sz="3600" b="1">
              <a:solidFill>
                <a:srgbClr val="000000"/>
              </a:solidFill>
            </a:endParaRPr>
          </a:p>
          <a:p>
            <a:pPr marL="0" lvl="0" indent="0" algn="l" rtl="0">
              <a:lnSpc>
                <a:spcPct val="90000"/>
              </a:lnSpc>
              <a:spcBef>
                <a:spcPts val="0"/>
              </a:spcBef>
              <a:spcAft>
                <a:spcPts val="0"/>
              </a:spcAft>
              <a:buNone/>
            </a:pPr>
            <a:endParaRPr sz="3600" b="1">
              <a:solidFill>
                <a:srgbClr val="000000"/>
              </a:solidFill>
            </a:endParaRPr>
          </a:p>
          <a:p>
            <a:pPr marL="0" lvl="0" indent="0" algn="l" rtl="0">
              <a:spcBef>
                <a:spcPts val="1000"/>
              </a:spcBef>
              <a:spcAft>
                <a:spcPts val="0"/>
              </a:spcAft>
              <a:buNone/>
            </a:pPr>
            <a:endParaRPr>
              <a:solidFill>
                <a:srgbClr val="000000"/>
              </a:solidFill>
            </a:endParaRPr>
          </a:p>
        </p:txBody>
      </p:sp>
      <p:pic>
        <p:nvPicPr>
          <p:cNvPr id="342" name="Google Shape;342;p31"/>
          <p:cNvPicPr preferRelativeResize="0"/>
          <p:nvPr/>
        </p:nvPicPr>
        <p:blipFill>
          <a:blip r:embed="rId3">
            <a:alphaModFix/>
          </a:blip>
          <a:stretch>
            <a:fillRect/>
          </a:stretch>
        </p:blipFill>
        <p:spPr>
          <a:xfrm>
            <a:off x="1154950" y="2553875"/>
            <a:ext cx="3686750" cy="3955153"/>
          </a:xfrm>
          <a:prstGeom prst="rect">
            <a:avLst/>
          </a:prstGeom>
          <a:noFill/>
          <a:ln w="9525" cap="sq" cmpd="sng">
            <a:solidFill>
              <a:srgbClr val="373545"/>
            </a:solidFill>
            <a:prstDash val="solid"/>
            <a:miter lim="8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txBox="1">
            <a:spLocks noGrp="1"/>
          </p:cNvSpPr>
          <p:nvPr>
            <p:ph type="title"/>
          </p:nvPr>
        </p:nvSpPr>
        <p:spPr>
          <a:xfrm>
            <a:off x="465200" y="2549900"/>
            <a:ext cx="4202100" cy="3801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500" b="1">
                <a:solidFill>
                  <a:schemeClr val="accent1"/>
                </a:solidFill>
              </a:rPr>
              <a:t>Narrative</a:t>
            </a:r>
            <a:r>
              <a:rPr lang="en-US" sz="4500" b="1"/>
              <a:t>  Citation</a:t>
            </a:r>
            <a:endParaRPr sz="4500" b="1"/>
          </a:p>
          <a:p>
            <a:pPr marL="0" lvl="0" indent="0" algn="l" rtl="0">
              <a:spcBef>
                <a:spcPts val="0"/>
              </a:spcBef>
              <a:spcAft>
                <a:spcPts val="0"/>
              </a:spcAft>
              <a:buNone/>
            </a:pPr>
            <a:endParaRPr sz="4500" b="1"/>
          </a:p>
          <a:p>
            <a:pPr marL="457200" lvl="0" indent="-381000" algn="l" rtl="0">
              <a:spcBef>
                <a:spcPts val="0"/>
              </a:spcBef>
              <a:spcAft>
                <a:spcPts val="0"/>
              </a:spcAft>
              <a:buSzPts val="2400"/>
              <a:buChar char="●"/>
            </a:pPr>
            <a:r>
              <a:rPr lang="en-US" b="1" i="1"/>
              <a:t>Author’s last/surname</a:t>
            </a:r>
            <a:endParaRPr b="1" i="1"/>
          </a:p>
          <a:p>
            <a:pPr marL="457200" lvl="0" indent="0" algn="l" rtl="0">
              <a:spcBef>
                <a:spcPts val="0"/>
              </a:spcBef>
              <a:spcAft>
                <a:spcPts val="0"/>
              </a:spcAft>
              <a:buNone/>
            </a:pPr>
            <a:endParaRPr b="1" i="1"/>
          </a:p>
          <a:p>
            <a:pPr marL="457200" lvl="0" indent="-381000" algn="l" rtl="0">
              <a:spcBef>
                <a:spcPts val="0"/>
              </a:spcBef>
              <a:spcAft>
                <a:spcPts val="0"/>
              </a:spcAft>
              <a:buSzPts val="2400"/>
              <a:buChar char="●"/>
            </a:pPr>
            <a:r>
              <a:rPr lang="en-US" b="1" i="1"/>
              <a:t>year of publication in parenthesis</a:t>
            </a:r>
            <a:endParaRPr b="1" i="1"/>
          </a:p>
          <a:p>
            <a:pPr marL="0" lvl="0" indent="0" algn="l" rtl="0">
              <a:spcBef>
                <a:spcPts val="0"/>
              </a:spcBef>
              <a:spcAft>
                <a:spcPts val="0"/>
              </a:spcAft>
              <a:buNone/>
            </a:pPr>
            <a:endParaRPr b="1" i="1"/>
          </a:p>
          <a:p>
            <a:pPr marL="457200" lvl="0" indent="-381000" algn="l" rtl="0">
              <a:spcBef>
                <a:spcPts val="0"/>
              </a:spcBef>
              <a:spcAft>
                <a:spcPts val="0"/>
              </a:spcAft>
              <a:buSzPts val="2400"/>
              <a:buChar char="●"/>
            </a:pPr>
            <a:r>
              <a:rPr lang="en-US" b="1" i="1">
                <a:solidFill>
                  <a:srgbClr val="00FFFF"/>
                </a:solidFill>
              </a:rPr>
              <a:t>***signal word(s) or phrase </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81000" algn="l" rtl="0">
              <a:spcBef>
                <a:spcPts val="0"/>
              </a:spcBef>
              <a:spcAft>
                <a:spcPts val="0"/>
              </a:spcAft>
              <a:buSzPts val="2400"/>
              <a:buChar char="●"/>
            </a:pPr>
            <a:r>
              <a:rPr lang="en-US" b="1" i="1">
                <a:solidFill>
                  <a:srgbClr val="00FFFF"/>
                </a:solidFill>
              </a:rPr>
              <a:t> </a:t>
            </a:r>
            <a:r>
              <a:rPr lang="en-US" b="1">
                <a:solidFill>
                  <a:schemeClr val="lt1"/>
                </a:solidFill>
              </a:rPr>
              <a:t>sometimes a comma</a:t>
            </a:r>
            <a:endParaRPr b="1">
              <a:solidFill>
                <a:schemeClr val="lt1"/>
              </a:solidFill>
            </a:endParaRPr>
          </a:p>
          <a:p>
            <a:pPr marL="0" lvl="0" indent="0" algn="l" rtl="0">
              <a:spcBef>
                <a:spcPts val="0"/>
              </a:spcBef>
              <a:spcAft>
                <a:spcPts val="0"/>
              </a:spcAft>
              <a:buNone/>
            </a:pPr>
            <a:endParaRPr sz="1800" b="1" i="1">
              <a:solidFill>
                <a:srgbClr val="00FFFF"/>
              </a:solidFill>
            </a:endParaRPr>
          </a:p>
        </p:txBody>
      </p:sp>
      <p:sp>
        <p:nvSpPr>
          <p:cNvPr id="348" name="Google Shape;348;p32"/>
          <p:cNvSpPr txBox="1"/>
          <p:nvPr/>
        </p:nvSpPr>
        <p:spPr>
          <a:xfrm>
            <a:off x="5022450" y="3594950"/>
            <a:ext cx="6381600" cy="3801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a:highlight>
                  <a:srgbClr val="FFFF00"/>
                </a:highlight>
              </a:rPr>
              <a:t>Yu (2004) </a:t>
            </a:r>
            <a:r>
              <a:rPr lang="en-US" u="sng">
                <a:highlight>
                  <a:srgbClr val="00FFFF"/>
                </a:highlight>
              </a:rPr>
              <a:t>examined </a:t>
            </a:r>
            <a:r>
              <a:rPr lang="en-US" sz="1000"/>
              <a:t>the effects of multimodal progressive muscle relaxation on psychological distress in 121 elderly patients with heart failure. Participants were randomized into experimental and control groups. The experimental group received biweekly group sessions on progressive muscle relaxation, as well as tape-directed self-practice and a revision workshop. The control group received follow-up phone calls as a placebo. Results indicated that the experimental group exhibited significant improvement in reports of psychological distress compared with the control group. Although this study incorporated a multimodal form of progressive muscle relaxation, the experimental group met biweekly in a group format; thus, the results may be applicable to group psychotherapy. Progressive muscle relaxation has also been examined as a stress-reduction intervention with large groups, albeit not therapy groups.</a:t>
            </a:r>
            <a:r>
              <a:rPr lang="en-US"/>
              <a:t> </a:t>
            </a:r>
            <a:r>
              <a:rPr lang="en-US">
                <a:highlight>
                  <a:srgbClr val="EAD1DC"/>
                </a:highlight>
              </a:rPr>
              <a:t>Rausch et al. (2006) </a:t>
            </a:r>
            <a:r>
              <a:rPr lang="en-US" u="sng">
                <a:highlight>
                  <a:srgbClr val="00FFFF"/>
                </a:highlight>
              </a:rPr>
              <a:t>exposed </a:t>
            </a:r>
            <a:r>
              <a:rPr lang="en-US" sz="1000"/>
              <a:t>a group of 387 college students to 20 min of either meditation, progressive muscle relaxation, or waiting as a control condition. Students exposed to meditation and progressive muscle relaxation recovered more quickly from subsequent stressors than did students in the control condition</a:t>
            </a:r>
            <a:endParaRPr sz="1000"/>
          </a:p>
        </p:txBody>
      </p:sp>
      <p:sp>
        <p:nvSpPr>
          <p:cNvPr id="349" name="Google Shape;349;p32"/>
          <p:cNvSpPr txBox="1"/>
          <p:nvPr/>
        </p:nvSpPr>
        <p:spPr>
          <a:xfrm>
            <a:off x="5022450" y="184550"/>
            <a:ext cx="7028400" cy="168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66344" lvl="0" indent="-466344" algn="l" rtl="0">
              <a:lnSpc>
                <a:spcPct val="200000"/>
              </a:lnSpc>
              <a:spcBef>
                <a:spcPts val="0"/>
              </a:spcBef>
              <a:spcAft>
                <a:spcPts val="0"/>
              </a:spcAft>
              <a:buNone/>
            </a:pPr>
            <a:r>
              <a:rPr lang="en-US">
                <a:solidFill>
                  <a:schemeClr val="dk1"/>
                </a:solidFill>
                <a:highlight>
                  <a:srgbClr val="FFFF00"/>
                </a:highlight>
              </a:rPr>
              <a:t>Yu, S. F. (2004</a:t>
            </a:r>
            <a:r>
              <a:rPr lang="en-US">
                <a:solidFill>
                  <a:schemeClr val="dk1"/>
                </a:solidFill>
              </a:rPr>
              <a:t>). </a:t>
            </a:r>
            <a:r>
              <a:rPr lang="en-US" i="1">
                <a:solidFill>
                  <a:schemeClr val="dk1"/>
                </a:solidFill>
              </a:rPr>
              <a:t>Effects of progressive muscle relaxation training on psychological and      health-related quality of life outcomes in elderly patients with heart failure</a:t>
            </a:r>
            <a:r>
              <a:rPr lang="en-US">
                <a:solidFill>
                  <a:schemeClr val="dk1"/>
                </a:solidFill>
              </a:rPr>
              <a:t> (Publication No. 3182156) [Doctoral dissertation, The Chinese University of Hong Kong]. ProQuest Dissertations and Theses Global.</a:t>
            </a:r>
            <a:endParaRPr>
              <a:solidFill>
                <a:schemeClr val="dk1"/>
              </a:solidFill>
            </a:endParaRPr>
          </a:p>
        </p:txBody>
      </p:sp>
      <p:sp>
        <p:nvSpPr>
          <p:cNvPr id="350" name="Google Shape;350;p32"/>
          <p:cNvSpPr txBox="1"/>
          <p:nvPr/>
        </p:nvSpPr>
        <p:spPr>
          <a:xfrm>
            <a:off x="5022450" y="1871000"/>
            <a:ext cx="7028400" cy="168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66344" lvl="0" indent="-466344" algn="l" rtl="0">
              <a:lnSpc>
                <a:spcPct val="200000"/>
              </a:lnSpc>
              <a:spcBef>
                <a:spcPts val="0"/>
              </a:spcBef>
              <a:spcAft>
                <a:spcPts val="0"/>
              </a:spcAft>
              <a:buNone/>
            </a:pPr>
            <a:r>
              <a:rPr lang="en-US">
                <a:solidFill>
                  <a:schemeClr val="dk1"/>
                </a:solidFill>
                <a:highlight>
                  <a:srgbClr val="EAD1DC"/>
                </a:highlight>
              </a:rPr>
              <a:t>Rausch, S. M., Gramling, S. E., &amp; Auerbach, S. M. (2006).</a:t>
            </a:r>
            <a:r>
              <a:rPr lang="en-US">
                <a:solidFill>
                  <a:schemeClr val="dk1"/>
                </a:solidFill>
              </a:rPr>
              <a:t> Effects of a single session of large-group meditation and progressive muscle relaxation training on stress reduction, reactivity, and recovery. </a:t>
            </a:r>
            <a:r>
              <a:rPr lang="en-US" i="1">
                <a:solidFill>
                  <a:schemeClr val="dk1"/>
                </a:solidFill>
              </a:rPr>
              <a:t>International Journal of Stress Management</a:t>
            </a:r>
            <a:r>
              <a:rPr lang="en-US">
                <a:solidFill>
                  <a:schemeClr val="dk1"/>
                </a:solidFill>
              </a:rPr>
              <a:t>, </a:t>
            </a:r>
            <a:r>
              <a:rPr lang="en-US" i="1">
                <a:solidFill>
                  <a:schemeClr val="dk1"/>
                </a:solidFill>
              </a:rPr>
              <a:t>13</a:t>
            </a:r>
            <a:r>
              <a:rPr lang="en-US">
                <a:solidFill>
                  <a:schemeClr val="dk1"/>
                </a:solidFill>
              </a:rPr>
              <a:t>(3), 273–290.</a:t>
            </a:r>
            <a:r>
              <a:rPr lang="en-US">
                <a:solidFill>
                  <a:schemeClr val="dk1"/>
                </a:solidFill>
                <a:uFill>
                  <a:noFill/>
                </a:uFill>
                <a:hlinkClick r:id="rId3"/>
              </a:rPr>
              <a:t> </a:t>
            </a:r>
            <a:r>
              <a:rPr lang="en-US" u="sng">
                <a:solidFill>
                  <a:schemeClr val="hlink"/>
                </a:solidFill>
                <a:hlinkClick r:id="rId3"/>
              </a:rPr>
              <a:t>https://doi.org/10.1037/1072-5245.13.3.273</a:t>
            </a:r>
            <a:endParaRPr u="sng">
              <a:solidFill>
                <a:schemeClr val="hlin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3"/>
          <p:cNvSpPr txBox="1">
            <a:spLocks noGrp="1"/>
          </p:cNvSpPr>
          <p:nvPr>
            <p:ph type="title"/>
          </p:nvPr>
        </p:nvSpPr>
        <p:spPr>
          <a:xfrm>
            <a:off x="749850" y="2029750"/>
            <a:ext cx="3702300" cy="2937000"/>
          </a:xfrm>
          <a:prstGeom prst="rect">
            <a:avLst/>
          </a:prstGeom>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EFEFE"/>
              </a:buClr>
              <a:buSzPts val="4800"/>
              <a:buFont typeface="Century Gothic"/>
              <a:buNone/>
            </a:pPr>
            <a:r>
              <a:rPr lang="en-US" sz="4800" b="1">
                <a:solidFill>
                  <a:srgbClr val="FEFEFE"/>
                </a:solidFill>
              </a:rPr>
              <a:t>More</a:t>
            </a:r>
            <a:endParaRPr sz="4800" b="1">
              <a:solidFill>
                <a:srgbClr val="FEFEFE"/>
              </a:solidFill>
            </a:endParaRPr>
          </a:p>
          <a:p>
            <a:pPr marL="0" lvl="0" indent="0" algn="ctr" rtl="0">
              <a:lnSpc>
                <a:spcPct val="90000"/>
              </a:lnSpc>
              <a:spcBef>
                <a:spcPts val="0"/>
              </a:spcBef>
              <a:spcAft>
                <a:spcPts val="0"/>
              </a:spcAft>
              <a:buClr>
                <a:srgbClr val="FEFEFE"/>
              </a:buClr>
              <a:buSzPts val="4800"/>
              <a:buFont typeface="Century Gothic"/>
              <a:buNone/>
            </a:pPr>
            <a:r>
              <a:rPr lang="en-US" sz="4800" b="1">
                <a:solidFill>
                  <a:srgbClr val="FEFEFE"/>
                </a:solidFill>
              </a:rPr>
              <a:t>Verbs for </a:t>
            </a:r>
            <a:r>
              <a:rPr lang="en-US" sz="4800" b="1">
                <a:solidFill>
                  <a:schemeClr val="accent1"/>
                </a:solidFill>
              </a:rPr>
              <a:t>Attribution</a:t>
            </a:r>
            <a:r>
              <a:rPr lang="en-US" sz="4800" b="1">
                <a:solidFill>
                  <a:srgbClr val="FEFEFE"/>
                </a:solidFill>
              </a:rPr>
              <a:t> Phrases...</a:t>
            </a:r>
            <a:endParaRPr sz="4800" b="1">
              <a:solidFill>
                <a:srgbClr val="FEFEFE"/>
              </a:solidFill>
            </a:endParaRPr>
          </a:p>
          <a:p>
            <a:pPr marL="0" lvl="0" indent="0" algn="l" rtl="0">
              <a:spcBef>
                <a:spcPts val="0"/>
              </a:spcBef>
              <a:spcAft>
                <a:spcPts val="0"/>
              </a:spcAft>
              <a:buNone/>
            </a:pPr>
            <a:endParaRPr sz="4500" b="1"/>
          </a:p>
        </p:txBody>
      </p:sp>
      <p:pic>
        <p:nvPicPr>
          <p:cNvPr id="356" name="Google Shape;356;p33"/>
          <p:cNvPicPr preferRelativeResize="0"/>
          <p:nvPr/>
        </p:nvPicPr>
        <p:blipFill rotWithShape="1">
          <a:blip r:embed="rId3">
            <a:alphaModFix/>
          </a:blip>
          <a:srcRect/>
          <a:stretch/>
        </p:blipFill>
        <p:spPr>
          <a:xfrm>
            <a:off x="5123975" y="1265375"/>
            <a:ext cx="6816900" cy="504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4"/>
          <p:cNvSpPr txBox="1">
            <a:spLocks noGrp="1"/>
          </p:cNvSpPr>
          <p:nvPr>
            <p:ph type="title"/>
          </p:nvPr>
        </p:nvSpPr>
        <p:spPr>
          <a:xfrm>
            <a:off x="640500" y="983075"/>
            <a:ext cx="3780600" cy="4740000"/>
          </a:xfrm>
          <a:prstGeom prst="rect">
            <a:avLst/>
          </a:prstGeom>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EFEFE"/>
              </a:buClr>
              <a:buSzPts val="4800"/>
              <a:buFont typeface="Century Gothic"/>
              <a:buNone/>
            </a:pPr>
            <a:r>
              <a:rPr lang="en-US" sz="4000" b="1">
                <a:solidFill>
                  <a:srgbClr val="FEFEFE"/>
                </a:solidFill>
              </a:rPr>
              <a:t>More examples…</a:t>
            </a:r>
            <a:endParaRPr sz="4000" b="1">
              <a:solidFill>
                <a:srgbClr val="FEFEFE"/>
              </a:solidFill>
            </a:endParaRPr>
          </a:p>
          <a:p>
            <a:pPr marL="0" lvl="0" indent="0" algn="ctr" rtl="0">
              <a:lnSpc>
                <a:spcPct val="90000"/>
              </a:lnSpc>
              <a:spcBef>
                <a:spcPts val="0"/>
              </a:spcBef>
              <a:spcAft>
                <a:spcPts val="0"/>
              </a:spcAft>
              <a:buClr>
                <a:srgbClr val="FEFEFE"/>
              </a:buClr>
              <a:buSzPts val="4800"/>
              <a:buFont typeface="Century Gothic"/>
              <a:buNone/>
            </a:pPr>
            <a:endParaRPr sz="4000" b="1">
              <a:solidFill>
                <a:srgbClr val="FEFEFE"/>
              </a:solidFill>
            </a:endParaRPr>
          </a:p>
          <a:p>
            <a:pPr marL="0" lvl="0" indent="0" algn="ctr" rtl="0">
              <a:lnSpc>
                <a:spcPct val="90000"/>
              </a:lnSpc>
              <a:spcBef>
                <a:spcPts val="0"/>
              </a:spcBef>
              <a:spcAft>
                <a:spcPts val="0"/>
              </a:spcAft>
              <a:buClr>
                <a:srgbClr val="FEFEFE"/>
              </a:buClr>
              <a:buSzPts val="4800"/>
              <a:buFont typeface="Century Gothic"/>
              <a:buNone/>
            </a:pPr>
            <a:r>
              <a:rPr lang="en-US" sz="4000" b="1">
                <a:solidFill>
                  <a:srgbClr val="FEFEFE"/>
                </a:solidFill>
              </a:rPr>
              <a:t>In-Text </a:t>
            </a:r>
            <a:r>
              <a:rPr lang="en-US" sz="4000" b="1" i="1" u="sng">
                <a:solidFill>
                  <a:srgbClr val="FF00FF"/>
                </a:solidFill>
              </a:rPr>
              <a:t>citations</a:t>
            </a:r>
            <a:endParaRPr sz="4000" b="1" i="1" u="sng">
              <a:solidFill>
                <a:srgbClr val="FF00FF"/>
              </a:solidFill>
            </a:endParaRPr>
          </a:p>
          <a:p>
            <a:pPr marL="0" lvl="0" indent="0" algn="ctr" rtl="0">
              <a:lnSpc>
                <a:spcPct val="90000"/>
              </a:lnSpc>
              <a:spcBef>
                <a:spcPts val="0"/>
              </a:spcBef>
              <a:spcAft>
                <a:spcPts val="0"/>
              </a:spcAft>
              <a:buClr>
                <a:srgbClr val="FEFEFE"/>
              </a:buClr>
              <a:buSzPts val="4800"/>
              <a:buFont typeface="Century Gothic"/>
              <a:buNone/>
            </a:pPr>
            <a:endParaRPr sz="4000" b="1" i="1" u="sng">
              <a:solidFill>
                <a:srgbClr val="FF00FF"/>
              </a:solidFill>
            </a:endParaRPr>
          </a:p>
          <a:p>
            <a:pPr marL="0" lvl="0" indent="0" algn="ctr" rtl="0">
              <a:lnSpc>
                <a:spcPct val="90000"/>
              </a:lnSpc>
              <a:spcBef>
                <a:spcPts val="0"/>
              </a:spcBef>
              <a:spcAft>
                <a:spcPts val="0"/>
              </a:spcAft>
              <a:buClr>
                <a:srgbClr val="FEFEFE"/>
              </a:buClr>
              <a:buSzPts val="4800"/>
              <a:buFont typeface="Century Gothic"/>
              <a:buNone/>
            </a:pPr>
            <a:endParaRPr sz="4000" b="1" i="1" u="sng">
              <a:solidFill>
                <a:srgbClr val="FF00FF"/>
              </a:solidFill>
            </a:endParaRPr>
          </a:p>
        </p:txBody>
      </p:sp>
      <p:sp>
        <p:nvSpPr>
          <p:cNvPr id="362" name="Google Shape;362;p34"/>
          <p:cNvSpPr txBox="1">
            <a:spLocks noGrp="1"/>
          </p:cNvSpPr>
          <p:nvPr>
            <p:ph type="body" idx="1"/>
          </p:nvPr>
        </p:nvSpPr>
        <p:spPr>
          <a:xfrm>
            <a:off x="5077125" y="591300"/>
            <a:ext cx="6902100" cy="6571500"/>
          </a:xfrm>
          <a:prstGeom prst="rect">
            <a:avLst/>
          </a:prstGeom>
          <a:ln>
            <a:noFill/>
          </a:ln>
        </p:spPr>
        <p:txBody>
          <a:bodyPr spcFirstLastPara="1" wrap="square" lIns="91425" tIns="45700" rIns="91425" bIns="45700" anchor="ctr" anchorCtr="0">
            <a:noAutofit/>
          </a:bodyPr>
          <a:lstStyle/>
          <a:p>
            <a:pPr marL="0" lvl="1" indent="0" algn="l" rtl="0">
              <a:lnSpc>
                <a:spcPct val="90000"/>
              </a:lnSpc>
              <a:spcBef>
                <a:spcPts val="370"/>
              </a:spcBef>
              <a:spcAft>
                <a:spcPts val="0"/>
              </a:spcAft>
              <a:buClr>
                <a:srgbClr val="58B6C0"/>
              </a:buClr>
              <a:buSzPts val="400"/>
              <a:buFont typeface="Arial"/>
              <a:buNone/>
            </a:pPr>
            <a:r>
              <a:rPr lang="en-US" sz="2400" b="1" u="sng">
                <a:solidFill>
                  <a:srgbClr val="000000"/>
                </a:solidFill>
              </a:rPr>
              <a:t>Paraphrase</a:t>
            </a:r>
            <a:r>
              <a:rPr lang="en-US" sz="2400" b="1">
                <a:solidFill>
                  <a:srgbClr val="000000"/>
                </a:solidFill>
              </a:rPr>
              <a:t> – rephrasing text from 		sources read  </a:t>
            </a:r>
            <a:r>
              <a:rPr lang="en-US" sz="2400" b="1">
                <a:solidFill>
                  <a:srgbClr val="FF00FF"/>
                </a:solidFill>
              </a:rPr>
              <a:t>in your own words</a:t>
            </a:r>
            <a:endParaRPr sz="2400" b="1">
              <a:solidFill>
                <a:srgbClr val="FF00FF"/>
              </a:solidFill>
            </a:endParaRPr>
          </a:p>
          <a:p>
            <a:pPr marL="0" lvl="1" indent="0" algn="l" rtl="0">
              <a:lnSpc>
                <a:spcPct val="90000"/>
              </a:lnSpc>
              <a:spcBef>
                <a:spcPts val="370"/>
              </a:spcBef>
              <a:spcAft>
                <a:spcPts val="0"/>
              </a:spcAft>
              <a:buClr>
                <a:srgbClr val="58B6C0"/>
              </a:buClr>
              <a:buSzPts val="400"/>
              <a:buFont typeface="Arial"/>
              <a:buNone/>
            </a:pPr>
            <a:endParaRPr b="1">
              <a:solidFill>
                <a:srgbClr val="FF00FF"/>
              </a:solidFill>
            </a:endParaRPr>
          </a:p>
          <a:p>
            <a:pPr marL="0" lvl="1" indent="0" algn="l" rtl="0">
              <a:lnSpc>
                <a:spcPct val="200000"/>
              </a:lnSpc>
              <a:spcBef>
                <a:spcPts val="370"/>
              </a:spcBef>
              <a:spcAft>
                <a:spcPts val="0"/>
              </a:spcAft>
              <a:buClr>
                <a:srgbClr val="58B6C0"/>
              </a:buClr>
              <a:buSzPts val="400"/>
              <a:buFont typeface="Arial"/>
              <a:buNone/>
            </a:pPr>
            <a:r>
              <a:rPr lang="en-US" sz="1400">
                <a:solidFill>
                  <a:schemeClr val="dk1"/>
                </a:solidFill>
                <a:latin typeface="Arial"/>
                <a:ea typeface="Arial"/>
                <a:cs typeface="Arial"/>
                <a:sym typeface="Arial"/>
              </a:rPr>
              <a:t>Guided imagery exercises improve treatment outcomes and prognosis in group psychotherapy contexts </a:t>
            </a:r>
            <a:r>
              <a:rPr lang="en-US" sz="1800">
                <a:solidFill>
                  <a:schemeClr val="dk1"/>
                </a:solidFill>
                <a:latin typeface="Arial"/>
                <a:ea typeface="Arial"/>
                <a:cs typeface="Arial"/>
                <a:sym typeface="Arial"/>
              </a:rPr>
              <a:t>(Skovholt &amp; Thoen, 1987). </a:t>
            </a:r>
            <a:r>
              <a:rPr lang="en-US" sz="1800">
                <a:solidFill>
                  <a:schemeClr val="dk1"/>
                </a:solidFill>
                <a:highlight>
                  <a:srgbClr val="FFFF00"/>
                </a:highlight>
                <a:latin typeface="Arial"/>
                <a:ea typeface="Arial"/>
                <a:cs typeface="Arial"/>
                <a:sym typeface="Arial"/>
              </a:rPr>
              <a:t>Lange (1982) </a:t>
            </a:r>
            <a:r>
              <a:rPr lang="en-US" sz="1800" u="sng">
                <a:solidFill>
                  <a:schemeClr val="dk1"/>
                </a:solidFill>
                <a:highlight>
                  <a:srgbClr val="FFFF00"/>
                </a:highlight>
                <a:latin typeface="Arial"/>
                <a:ea typeface="Arial"/>
                <a:cs typeface="Arial"/>
                <a:sym typeface="Arial"/>
              </a:rPr>
              <a:t>underscored</a:t>
            </a:r>
            <a:r>
              <a:rPr lang="en-US" sz="1400">
                <a:solidFill>
                  <a:schemeClr val="dk1"/>
                </a:solidFill>
                <a:latin typeface="Arial"/>
                <a:ea typeface="Arial"/>
                <a:cs typeface="Arial"/>
                <a:sym typeface="Arial"/>
              </a:rPr>
              <a:t> two such benefits by showing (a) the role of the group psychotherapy leader in facilitating reflection on the guided imagery experience, including difficulties and stuck points, and (b) the benefits achieved by social comparison of guided imagery experiences between group members. Teaching techniques and reflecting on the group process are unique components of guided imagery received in a group context (Yalom &amp; Leszcz, 2005).</a:t>
            </a:r>
            <a:endParaRPr sz="1400">
              <a:solidFill>
                <a:schemeClr val="dk1"/>
              </a:solidFill>
              <a:latin typeface="Arial"/>
              <a:ea typeface="Arial"/>
              <a:cs typeface="Arial"/>
              <a:sym typeface="Arial"/>
            </a:endParaRPr>
          </a:p>
          <a:p>
            <a:pPr marL="0" lvl="1" indent="0" algn="l" rtl="0">
              <a:lnSpc>
                <a:spcPct val="100000"/>
              </a:lnSpc>
              <a:spcBef>
                <a:spcPts val="370"/>
              </a:spcBef>
              <a:spcAft>
                <a:spcPts val="0"/>
              </a:spcAft>
              <a:buClr>
                <a:srgbClr val="58B6C0"/>
              </a:buClr>
              <a:buSzPts val="400"/>
              <a:buFont typeface="Arial"/>
              <a:buNone/>
            </a:pPr>
            <a:r>
              <a:rPr lang="en-US" sz="2400" b="1" u="sng">
                <a:solidFill>
                  <a:srgbClr val="000000"/>
                </a:solidFill>
              </a:rPr>
              <a:t>Summary </a:t>
            </a:r>
            <a:r>
              <a:rPr lang="en-US" sz="2400" b="1">
                <a:solidFill>
                  <a:srgbClr val="000000"/>
                </a:solidFill>
              </a:rPr>
              <a:t>– </a:t>
            </a:r>
            <a:r>
              <a:rPr lang="en-US" sz="2400" b="1">
                <a:solidFill>
                  <a:srgbClr val="FF00FF"/>
                </a:solidFill>
              </a:rPr>
              <a:t>a broad synopsis/overview of the main ideas</a:t>
            </a:r>
            <a:r>
              <a:rPr lang="en-US" sz="2400" b="1">
                <a:solidFill>
                  <a:srgbClr val="000000"/>
                </a:solidFill>
              </a:rPr>
              <a:t> in a book, article, or other text</a:t>
            </a:r>
            <a:endParaRPr sz="2400" b="1">
              <a:solidFill>
                <a:srgbClr val="000000"/>
              </a:solidFill>
            </a:endParaRPr>
          </a:p>
          <a:p>
            <a:pPr marL="0" lvl="1" indent="0" algn="l" rtl="0">
              <a:lnSpc>
                <a:spcPct val="90000"/>
              </a:lnSpc>
              <a:spcBef>
                <a:spcPts val="370"/>
              </a:spcBef>
              <a:spcAft>
                <a:spcPts val="0"/>
              </a:spcAft>
              <a:buClr>
                <a:srgbClr val="58B6C0"/>
              </a:buClr>
              <a:buSzPts val="400"/>
              <a:buFont typeface="Arial"/>
              <a:buNone/>
            </a:pPr>
            <a:endParaRPr sz="900" b="1">
              <a:solidFill>
                <a:srgbClr val="000000"/>
              </a:solidFill>
            </a:endParaRPr>
          </a:p>
          <a:p>
            <a:pPr marL="0" lvl="1" indent="0" algn="l" rtl="0">
              <a:lnSpc>
                <a:spcPct val="90000"/>
              </a:lnSpc>
              <a:spcBef>
                <a:spcPts val="370"/>
              </a:spcBef>
              <a:spcAft>
                <a:spcPts val="0"/>
              </a:spcAft>
              <a:buClr>
                <a:srgbClr val="58B6C0"/>
              </a:buClr>
              <a:buSzPts val="400"/>
              <a:buFont typeface="Arial"/>
              <a:buNone/>
            </a:pPr>
            <a:r>
              <a:rPr lang="en-US" sz="1800" u="sng">
                <a:solidFill>
                  <a:srgbClr val="000000"/>
                </a:solidFill>
                <a:highlight>
                  <a:srgbClr val="FFFF00"/>
                </a:highlight>
                <a:latin typeface="Arial"/>
                <a:ea typeface="Arial"/>
                <a:cs typeface="Arial"/>
                <a:sym typeface="Arial"/>
              </a:rPr>
              <a:t>Smith’s study (2011)</a:t>
            </a:r>
            <a:r>
              <a:rPr lang="en-US" sz="1800">
                <a:solidFill>
                  <a:srgbClr val="000000"/>
                </a:solidFill>
                <a:highlight>
                  <a:srgbClr val="FFFF00"/>
                </a:highlight>
                <a:latin typeface="Arial"/>
                <a:ea typeface="Arial"/>
                <a:cs typeface="Arial"/>
                <a:sym typeface="Arial"/>
              </a:rPr>
              <a:t> argues</a:t>
            </a:r>
            <a:r>
              <a:rPr lang="en-US" sz="1400">
                <a:solidFill>
                  <a:srgbClr val="000000"/>
                </a:solidFill>
                <a:latin typeface="Arial"/>
                <a:ea typeface="Arial"/>
                <a:cs typeface="Arial"/>
                <a:sym typeface="Arial"/>
              </a:rPr>
              <a:t> for increased writing support for graduate students. </a:t>
            </a:r>
            <a:r>
              <a:rPr lang="en-US" sz="1400">
                <a:solidFill>
                  <a:srgbClr val="000000"/>
                </a:solidFill>
              </a:rPr>
              <a:t> </a:t>
            </a:r>
            <a:endParaRPr sz="1400">
              <a:solidFill>
                <a:srgbClr val="000000"/>
              </a:solidFill>
            </a:endParaRPr>
          </a:p>
          <a:p>
            <a:pPr marL="0" lvl="1" indent="0" algn="l" rtl="0">
              <a:lnSpc>
                <a:spcPct val="90000"/>
              </a:lnSpc>
              <a:spcBef>
                <a:spcPts val="370"/>
              </a:spcBef>
              <a:spcAft>
                <a:spcPts val="0"/>
              </a:spcAft>
              <a:buClr>
                <a:srgbClr val="58B6C0"/>
              </a:buClr>
              <a:buSzPts val="400"/>
              <a:buFont typeface="Arial"/>
              <a:buNone/>
            </a:pPr>
            <a:r>
              <a:rPr lang="en-US" sz="900">
                <a:solidFill>
                  <a:srgbClr val="000000"/>
                </a:solidFill>
              </a:rPr>
              <a:t>   </a:t>
            </a:r>
            <a:endParaRPr sz="900">
              <a:solidFill>
                <a:srgbClr val="000000"/>
              </a:solidFill>
            </a:endParaRPr>
          </a:p>
          <a:p>
            <a:pPr marL="0" lvl="1" indent="0" algn="l" rtl="0">
              <a:lnSpc>
                <a:spcPct val="90000"/>
              </a:lnSpc>
              <a:spcBef>
                <a:spcPts val="370"/>
              </a:spcBef>
              <a:spcAft>
                <a:spcPts val="0"/>
              </a:spcAft>
              <a:buNone/>
            </a:pPr>
            <a:endParaRPr sz="1400" b="1" u="sng">
              <a:solidFill>
                <a:srgbClr val="000000"/>
              </a:solidFill>
            </a:endParaRPr>
          </a:p>
          <a:p>
            <a:pPr marL="0" lvl="1" indent="0" algn="l" rtl="0">
              <a:lnSpc>
                <a:spcPct val="90000"/>
              </a:lnSpc>
              <a:spcBef>
                <a:spcPts val="370"/>
              </a:spcBef>
              <a:spcAft>
                <a:spcPts val="0"/>
              </a:spcAft>
              <a:buNone/>
            </a:pPr>
            <a:endParaRPr sz="1400" b="1" u="sng">
              <a:solidFill>
                <a:srgbClr val="000000"/>
              </a:solidFill>
            </a:endParaRPr>
          </a:p>
          <a:p>
            <a:pPr marL="0" lvl="1" indent="0" algn="l" rtl="0">
              <a:lnSpc>
                <a:spcPct val="90000"/>
              </a:lnSpc>
              <a:spcBef>
                <a:spcPts val="370"/>
              </a:spcBef>
              <a:spcAft>
                <a:spcPts val="0"/>
              </a:spcAft>
              <a:buNone/>
            </a:pPr>
            <a:endParaRPr sz="800" b="1">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title"/>
          </p:nvPr>
        </p:nvSpPr>
        <p:spPr>
          <a:xfrm>
            <a:off x="634425" y="1646500"/>
            <a:ext cx="4108500" cy="2552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800" b="1"/>
              <a:t>Two types of </a:t>
            </a:r>
            <a:r>
              <a:rPr lang="en-US" sz="4800" b="1" i="1">
                <a:solidFill>
                  <a:srgbClr val="FF00FF"/>
                </a:solidFill>
              </a:rPr>
              <a:t>Direct Quotations</a:t>
            </a:r>
            <a:endParaRPr sz="4800" b="1" i="1">
              <a:solidFill>
                <a:srgbClr val="FF00FF"/>
              </a:solidFill>
            </a:endParaRPr>
          </a:p>
        </p:txBody>
      </p:sp>
      <p:sp>
        <p:nvSpPr>
          <p:cNvPr id="368" name="Google Shape;368;p35"/>
          <p:cNvSpPr txBox="1">
            <a:spLocks noGrp="1"/>
          </p:cNvSpPr>
          <p:nvPr>
            <p:ph type="body" idx="1"/>
          </p:nvPr>
        </p:nvSpPr>
        <p:spPr>
          <a:xfrm>
            <a:off x="5146675" y="485800"/>
            <a:ext cx="5623800" cy="58737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2400"/>
              <a:t>1. a </a:t>
            </a:r>
            <a:r>
              <a:rPr lang="en-US" sz="2400" b="1"/>
              <a:t>few words/sentences</a:t>
            </a:r>
            <a:r>
              <a:rPr lang="en-US" sz="2400"/>
              <a:t> within a sentence in quotations with citations. (less than 40 words)</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2. </a:t>
            </a:r>
            <a:r>
              <a:rPr lang="en-US" sz="2400" b="1"/>
              <a:t>block quotation</a:t>
            </a:r>
            <a:r>
              <a:rPr lang="en-US" sz="2400"/>
              <a:t> - a direct quote containing more than 40 words with citations.</a:t>
            </a:r>
            <a:endParaRPr sz="2400"/>
          </a:p>
          <a:p>
            <a:pPr marL="457200" lvl="0" indent="-320040" algn="l" rtl="0">
              <a:spcBef>
                <a:spcPts val="1000"/>
              </a:spcBef>
              <a:spcAft>
                <a:spcPts val="0"/>
              </a:spcAft>
              <a:buSzPts val="1440"/>
              <a:buChar char="►"/>
            </a:pPr>
            <a:r>
              <a:rPr lang="en-US"/>
              <a:t>0.5’ from left margin</a:t>
            </a:r>
            <a:endParaRPr/>
          </a:p>
          <a:p>
            <a:pPr marL="457200" lvl="0" indent="-320040" algn="l" rtl="0">
              <a:spcBef>
                <a:spcPts val="0"/>
              </a:spcBef>
              <a:spcAft>
                <a:spcPts val="0"/>
              </a:spcAft>
              <a:buSzPts val="1440"/>
              <a:buChar char="►"/>
            </a:pPr>
            <a:r>
              <a:rPr lang="en-US"/>
              <a:t>Double space entire block                             </a:t>
            </a:r>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6"/>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t>Direct Quotes</a:t>
            </a:r>
            <a:endParaRPr sz="6000" b="1"/>
          </a:p>
        </p:txBody>
      </p:sp>
      <p:sp>
        <p:nvSpPr>
          <p:cNvPr id="374" name="Google Shape;374;p36"/>
          <p:cNvSpPr txBox="1">
            <a:spLocks noGrp="1"/>
          </p:cNvSpPr>
          <p:nvPr>
            <p:ph type="body" idx="2"/>
          </p:nvPr>
        </p:nvSpPr>
        <p:spPr>
          <a:xfrm>
            <a:off x="5938125" y="2433450"/>
            <a:ext cx="4825200" cy="42534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000"/>
              <a:t>Empirical research focused on guided imagery interventions supports the efficacy of the technique with a variety of populations within hospital settings, with positive outcomes for individuals diagnosed with depression, anxiety, and eating disorders (Utay &amp; Miller, 2006). </a:t>
            </a:r>
            <a:r>
              <a:rPr lang="en-US" sz="1000">
                <a:highlight>
                  <a:srgbClr val="FFFF00"/>
                </a:highlight>
              </a:rPr>
              <a:t>Guided imagery and relaxation techniques have even been found to “reduce distress and allow the immune system to function more effectively” (Trakhtenberg, 2008, p. 850). </a:t>
            </a:r>
            <a:r>
              <a:rPr lang="en-US" sz="1000" u="sng"/>
              <a:t>For example, Holden-Lund (1988) examined </a:t>
            </a:r>
            <a:r>
              <a:rPr lang="en-US" sz="1000"/>
              <a:t>effects of a guided imagery intervention on surgical stress and wound healing in a group of 24 patients. Patients listened to guided imagery recordings and reported reduced state anxiety, lower cortisol levels following surgery, and less irritation in wound healing compared with a control group. </a:t>
            </a:r>
            <a:r>
              <a:rPr lang="en-US" sz="1000" u="sng"/>
              <a:t>Holden-Lund concluded </a:t>
            </a:r>
            <a:r>
              <a:rPr lang="en-US" sz="1000"/>
              <a:t>that the guided imagery recordings contributed to improved surgical recovery. It would be interesting to see how the results might differ if guided imagery was practiced continually in a group context.</a:t>
            </a:r>
            <a:endParaRPr sz="1000"/>
          </a:p>
          <a:p>
            <a:pPr marL="0" lvl="0" indent="0" algn="l" rtl="0">
              <a:spcBef>
                <a:spcPts val="1000"/>
              </a:spcBef>
              <a:spcAft>
                <a:spcPts val="0"/>
              </a:spcAft>
              <a:buNone/>
            </a:pPr>
            <a:endParaRPr sz="1000"/>
          </a:p>
        </p:txBody>
      </p:sp>
      <p:sp>
        <p:nvSpPr>
          <p:cNvPr id="375" name="Google Shape;375;p36"/>
          <p:cNvSpPr txBox="1"/>
          <p:nvPr/>
        </p:nvSpPr>
        <p:spPr>
          <a:xfrm>
            <a:off x="948200" y="3288050"/>
            <a:ext cx="4419000" cy="18786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a:solidFill>
                  <a:srgbClr val="3F3F3F"/>
                </a:solidFill>
                <a:latin typeface="Century Gothic"/>
                <a:ea typeface="Century Gothic"/>
                <a:cs typeface="Century Gothic"/>
                <a:sym typeface="Century Gothic"/>
              </a:rPr>
              <a:t>a </a:t>
            </a:r>
            <a:r>
              <a:rPr lang="en-US" sz="2400" b="1">
                <a:solidFill>
                  <a:srgbClr val="3F3F3F"/>
                </a:solidFill>
                <a:latin typeface="Century Gothic"/>
                <a:ea typeface="Century Gothic"/>
                <a:cs typeface="Century Gothic"/>
                <a:sym typeface="Century Gothic"/>
              </a:rPr>
              <a:t>few words/sentences</a:t>
            </a:r>
            <a:r>
              <a:rPr lang="en-US" sz="2400">
                <a:solidFill>
                  <a:srgbClr val="3F3F3F"/>
                </a:solidFill>
                <a:latin typeface="Century Gothic"/>
                <a:ea typeface="Century Gothic"/>
                <a:cs typeface="Century Gothic"/>
                <a:sym typeface="Century Gothic"/>
              </a:rPr>
              <a:t> within a sentence in quotations with citations. (less than 40 words)</a:t>
            </a:r>
            <a:endParaRPr sz="2400">
              <a:solidFill>
                <a:srgbClr val="3F3F3F"/>
              </a:solidFill>
              <a:latin typeface="Century Gothic"/>
              <a:ea typeface="Century Gothic"/>
              <a:cs typeface="Century Gothic"/>
              <a:sym typeface="Century Gothic"/>
            </a:endParaRPr>
          </a:p>
        </p:txBody>
      </p:sp>
      <p:sp>
        <p:nvSpPr>
          <p:cNvPr id="376" name="Google Shape;376;p36"/>
          <p:cNvSpPr/>
          <p:nvPr/>
        </p:nvSpPr>
        <p:spPr>
          <a:xfrm>
            <a:off x="4532150" y="3654400"/>
            <a:ext cx="1341600" cy="1305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t>Direct Quotes</a:t>
            </a:r>
            <a:endParaRPr sz="6000" b="1"/>
          </a:p>
        </p:txBody>
      </p:sp>
      <p:sp>
        <p:nvSpPr>
          <p:cNvPr id="382" name="Google Shape;382;p37"/>
          <p:cNvSpPr txBox="1">
            <a:spLocks noGrp="1"/>
          </p:cNvSpPr>
          <p:nvPr>
            <p:ph type="body" idx="1"/>
          </p:nvPr>
        </p:nvSpPr>
        <p:spPr>
          <a:xfrm>
            <a:off x="6240475" y="2404750"/>
            <a:ext cx="4825200" cy="42534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000"/>
              <a:t>Progressive muscle relaxation has also been examined as a stress-reduction intervention with large groups, albeit not therapy groups. </a:t>
            </a:r>
            <a:r>
              <a:rPr lang="en-US" sz="1000" u="sng"/>
              <a:t>Rausch et al. (2006) exposed a group </a:t>
            </a:r>
            <a:r>
              <a:rPr lang="en-US" sz="1000"/>
              <a:t>of 387 college students to 20 min of either meditation, progressive muscle relaxation, or waiting as a control condition. Students exposed to meditation and progressive muscle relaxation recovered more quickly from subsequent stressors than did students in the control condition. </a:t>
            </a:r>
            <a:r>
              <a:rPr lang="en-US" sz="1000" u="sng">
                <a:highlight>
                  <a:srgbClr val="FFFF00"/>
                </a:highlight>
              </a:rPr>
              <a:t>Rausch et al. (2006) concluded</a:t>
            </a:r>
            <a:r>
              <a:rPr lang="en-US" sz="1000">
                <a:highlight>
                  <a:srgbClr val="FFFF00"/>
                </a:highlight>
              </a:rPr>
              <a:t> the following:</a:t>
            </a:r>
            <a:endParaRPr sz="1000">
              <a:highlight>
                <a:srgbClr val="FFFF00"/>
              </a:highlight>
            </a:endParaRPr>
          </a:p>
          <a:p>
            <a:pPr marL="457200" lvl="0" indent="0" algn="l" rtl="0">
              <a:lnSpc>
                <a:spcPct val="200000"/>
              </a:lnSpc>
              <a:spcBef>
                <a:spcPts val="0"/>
              </a:spcBef>
              <a:spcAft>
                <a:spcPts val="0"/>
              </a:spcAft>
              <a:buClr>
                <a:schemeClr val="dk1"/>
              </a:buClr>
              <a:buSzPts val="1100"/>
              <a:buFont typeface="Arial"/>
              <a:buNone/>
            </a:pPr>
            <a:r>
              <a:rPr lang="en-US" sz="1000">
                <a:highlight>
                  <a:srgbClr val="FFFF00"/>
                </a:highlight>
              </a:rPr>
              <a:t>A mere 20 min of these group interventions was effective in reducing anxiety to normal levels. . . merely 10 min of the interventions allowed [the high-anxiety group] to recover from the stressor. Thus, brief interventions of meditation and progressive muscle relaxation may be effective for those with clinical levels of anxiety and for stress recovery when exposed to brief, transitory stressors. (p. 287)</a:t>
            </a:r>
            <a:endParaRPr sz="1000">
              <a:highlight>
                <a:srgbClr val="FFFF00"/>
              </a:highlight>
            </a:endParaRPr>
          </a:p>
          <a:p>
            <a:pPr marL="0" lvl="0" indent="0" algn="l" rtl="0">
              <a:spcBef>
                <a:spcPts val="1000"/>
              </a:spcBef>
              <a:spcAft>
                <a:spcPts val="0"/>
              </a:spcAft>
              <a:buNone/>
            </a:pPr>
            <a:endParaRPr sz="1000"/>
          </a:p>
        </p:txBody>
      </p:sp>
      <p:sp>
        <p:nvSpPr>
          <p:cNvPr id="383" name="Google Shape;383;p37"/>
          <p:cNvSpPr txBox="1"/>
          <p:nvPr/>
        </p:nvSpPr>
        <p:spPr>
          <a:xfrm>
            <a:off x="531125" y="3523000"/>
            <a:ext cx="4499700" cy="2016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b="1">
                <a:solidFill>
                  <a:srgbClr val="3F3F3F"/>
                </a:solidFill>
                <a:latin typeface="Century Gothic"/>
                <a:ea typeface="Century Gothic"/>
                <a:cs typeface="Century Gothic"/>
                <a:sym typeface="Century Gothic"/>
              </a:rPr>
              <a:t>block quotation</a:t>
            </a:r>
            <a:r>
              <a:rPr lang="en-US" sz="2400">
                <a:solidFill>
                  <a:srgbClr val="3F3F3F"/>
                </a:solidFill>
                <a:latin typeface="Century Gothic"/>
                <a:ea typeface="Century Gothic"/>
                <a:cs typeface="Century Gothic"/>
                <a:sym typeface="Century Gothic"/>
              </a:rPr>
              <a:t> - a direct quote containing </a:t>
            </a:r>
            <a:r>
              <a:rPr lang="en-US" sz="2400" b="1" i="1" u="sng">
                <a:solidFill>
                  <a:srgbClr val="3F3F3F"/>
                </a:solidFill>
                <a:latin typeface="Century Gothic"/>
                <a:ea typeface="Century Gothic"/>
                <a:cs typeface="Century Gothic"/>
                <a:sym typeface="Century Gothic"/>
              </a:rPr>
              <a:t>more than 40 words</a:t>
            </a:r>
            <a:r>
              <a:rPr lang="en-US" sz="2400" i="1" u="sng">
                <a:solidFill>
                  <a:srgbClr val="3F3F3F"/>
                </a:solidFill>
                <a:latin typeface="Century Gothic"/>
                <a:ea typeface="Century Gothic"/>
                <a:cs typeface="Century Gothic"/>
                <a:sym typeface="Century Gothic"/>
              </a:rPr>
              <a:t> </a:t>
            </a:r>
            <a:r>
              <a:rPr lang="en-US" sz="2400">
                <a:solidFill>
                  <a:srgbClr val="3F3F3F"/>
                </a:solidFill>
                <a:latin typeface="Century Gothic"/>
                <a:ea typeface="Century Gothic"/>
                <a:cs typeface="Century Gothic"/>
                <a:sym typeface="Century Gothic"/>
              </a:rPr>
              <a:t>with citations.</a:t>
            </a:r>
            <a:endParaRPr sz="2400">
              <a:solidFill>
                <a:srgbClr val="3F3F3F"/>
              </a:solidFill>
              <a:latin typeface="Century Gothic"/>
              <a:ea typeface="Century Gothic"/>
              <a:cs typeface="Century Gothic"/>
              <a:sym typeface="Century Gothic"/>
            </a:endParaRPr>
          </a:p>
          <a:p>
            <a:pPr marL="457200" lvl="0" indent="-320040" algn="l" rtl="0">
              <a:spcBef>
                <a:spcPts val="1000"/>
              </a:spcBef>
              <a:spcAft>
                <a:spcPts val="0"/>
              </a:spcAft>
              <a:buClr>
                <a:schemeClr val="accent1"/>
              </a:buClr>
              <a:buSzPts val="1440"/>
              <a:buFont typeface="Noto Sans Symbols"/>
              <a:buChar char="►"/>
            </a:pPr>
            <a:r>
              <a:rPr lang="en-US" sz="1800">
                <a:solidFill>
                  <a:srgbClr val="3F3F3F"/>
                </a:solidFill>
                <a:latin typeface="Century Gothic"/>
                <a:ea typeface="Century Gothic"/>
                <a:cs typeface="Century Gothic"/>
                <a:sym typeface="Century Gothic"/>
              </a:rPr>
              <a:t>0.5’ from left margin</a:t>
            </a:r>
            <a:endParaRPr sz="1800">
              <a:solidFill>
                <a:srgbClr val="3F3F3F"/>
              </a:solidFill>
              <a:latin typeface="Century Gothic"/>
              <a:ea typeface="Century Gothic"/>
              <a:cs typeface="Century Gothic"/>
              <a:sym typeface="Century Gothic"/>
            </a:endParaRPr>
          </a:p>
          <a:p>
            <a:pPr marL="457200" lvl="0" indent="-320040" algn="l" rtl="0">
              <a:spcBef>
                <a:spcPts val="0"/>
              </a:spcBef>
              <a:spcAft>
                <a:spcPts val="0"/>
              </a:spcAft>
              <a:buClr>
                <a:schemeClr val="accent1"/>
              </a:buClr>
              <a:buSzPts val="1440"/>
              <a:buFont typeface="Noto Sans Symbols"/>
              <a:buChar char="►"/>
            </a:pPr>
            <a:r>
              <a:rPr lang="en-US" sz="1800" b="1">
                <a:solidFill>
                  <a:srgbClr val="3F3F3F"/>
                </a:solidFill>
                <a:latin typeface="Century Gothic"/>
                <a:ea typeface="Century Gothic"/>
                <a:cs typeface="Century Gothic"/>
                <a:sym typeface="Century Gothic"/>
              </a:rPr>
              <a:t>Double space</a:t>
            </a:r>
            <a:r>
              <a:rPr lang="en-US" sz="1800">
                <a:solidFill>
                  <a:srgbClr val="3F3F3F"/>
                </a:solidFill>
                <a:latin typeface="Century Gothic"/>
                <a:ea typeface="Century Gothic"/>
                <a:cs typeface="Century Gothic"/>
                <a:sym typeface="Century Gothic"/>
              </a:rPr>
              <a:t> entire block    </a:t>
            </a:r>
            <a:endParaRPr/>
          </a:p>
        </p:txBody>
      </p:sp>
      <p:sp>
        <p:nvSpPr>
          <p:cNvPr id="384" name="Google Shape;384;p37"/>
          <p:cNvSpPr/>
          <p:nvPr/>
        </p:nvSpPr>
        <p:spPr>
          <a:xfrm>
            <a:off x="3427700" y="5028575"/>
            <a:ext cx="3274200" cy="1305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7279800" y="6345750"/>
            <a:ext cx="609300" cy="249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7389125" y="4150525"/>
            <a:ext cx="2886300" cy="409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3600"/>
              <a:buFont typeface="Century Gothic"/>
              <a:buNone/>
            </a:pPr>
            <a:r>
              <a:rPr lang="en-US" sz="6000"/>
              <a:t>APA Format</a:t>
            </a:r>
            <a:endParaRPr sz="6000"/>
          </a:p>
        </p:txBody>
      </p:sp>
      <p:sp>
        <p:nvSpPr>
          <p:cNvPr id="257" name="Google Shape;257;p20"/>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Autofit/>
          </a:bodyPr>
          <a:lstStyle/>
          <a:p>
            <a:pPr marL="342900" lvl="0" indent="-251459" algn="l" rtl="0">
              <a:spcBef>
                <a:spcPts val="0"/>
              </a:spcBef>
              <a:spcAft>
                <a:spcPts val="0"/>
              </a:spcAft>
              <a:buSzPts val="1440"/>
              <a:buNone/>
            </a:pPr>
            <a:endParaRPr/>
          </a:p>
        </p:txBody>
      </p:sp>
      <p:sp>
        <p:nvSpPr>
          <p:cNvPr id="258" name="Google Shape;258;p20"/>
          <p:cNvSpPr txBox="1">
            <a:spLocks noGrp="1"/>
          </p:cNvSpPr>
          <p:nvPr>
            <p:ph type="body" idx="2"/>
          </p:nvPr>
        </p:nvSpPr>
        <p:spPr>
          <a:xfrm>
            <a:off x="1154953" y="3129280"/>
            <a:ext cx="3436711" cy="28955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80"/>
              <a:buNone/>
            </a:pPr>
            <a:r>
              <a:rPr lang="en-US" sz="4800"/>
              <a:t>In-text Citations</a:t>
            </a:r>
            <a:endParaRPr sz="4800"/>
          </a:p>
          <a:p>
            <a:pPr marL="0" lvl="0" indent="0" algn="l" rtl="0">
              <a:spcBef>
                <a:spcPts val="1000"/>
              </a:spcBef>
              <a:spcAft>
                <a:spcPts val="0"/>
              </a:spcAft>
              <a:buSzPts val="1120"/>
              <a:buNone/>
            </a:pPr>
            <a:endParaRPr>
              <a:solidFill>
                <a:schemeClr val="lt1"/>
              </a:solidFill>
            </a:endParaRPr>
          </a:p>
        </p:txBody>
      </p:sp>
      <p:pic>
        <p:nvPicPr>
          <p:cNvPr id="259" name="Google Shape;259;p20"/>
          <p:cNvPicPr preferRelativeResize="0"/>
          <p:nvPr/>
        </p:nvPicPr>
        <p:blipFill rotWithShape="1">
          <a:blip r:embed="rId3">
            <a:alphaModFix/>
          </a:blip>
          <a:srcRect/>
          <a:stretch/>
        </p:blipFill>
        <p:spPr>
          <a:xfrm>
            <a:off x="11155471" y="5900907"/>
            <a:ext cx="1024887" cy="957093"/>
          </a:xfrm>
          <a:prstGeom prst="rect">
            <a:avLst/>
          </a:prstGeom>
          <a:noFill/>
          <a:ln>
            <a:noFill/>
          </a:ln>
        </p:spPr>
      </p:pic>
      <p:pic>
        <p:nvPicPr>
          <p:cNvPr id="260" name="Google Shape;260;p20"/>
          <p:cNvPicPr preferRelativeResize="0"/>
          <p:nvPr/>
        </p:nvPicPr>
        <p:blipFill>
          <a:blip r:embed="rId4">
            <a:alphaModFix/>
          </a:blip>
          <a:stretch>
            <a:fillRect/>
          </a:stretch>
        </p:blipFill>
        <p:spPr>
          <a:xfrm>
            <a:off x="5781150" y="1390650"/>
            <a:ext cx="5190050" cy="4634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txBox="1">
            <a:spLocks noGrp="1"/>
          </p:cNvSpPr>
          <p:nvPr>
            <p:ph type="title"/>
          </p:nvPr>
        </p:nvSpPr>
        <p:spPr>
          <a:xfrm rot="-851935">
            <a:off x="1116555" y="1682740"/>
            <a:ext cx="2793440" cy="243662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b="1"/>
              <a:t>Keep this close by when writing!</a:t>
            </a:r>
            <a:endParaRPr sz="3600" b="1"/>
          </a:p>
        </p:txBody>
      </p:sp>
      <p:sp>
        <p:nvSpPr>
          <p:cNvPr id="392" name="Google Shape;392;p38"/>
          <p:cNvSpPr txBox="1"/>
          <p:nvPr/>
        </p:nvSpPr>
        <p:spPr>
          <a:xfrm>
            <a:off x="5073225" y="2670175"/>
            <a:ext cx="6464400" cy="18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chemeClr val="accent2"/>
                </a:solidFill>
                <a:hlinkClick r:id="rId3"/>
              </a:rPr>
              <a:t>https://owl.purdue.edu/owl/research_and_citation/apa_style/apa_formatting_and_style_guide/in_text_citations_author_authors.html</a:t>
            </a:r>
            <a:endParaRPr sz="24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txBox="1">
            <a:spLocks noGrp="1"/>
          </p:cNvSpPr>
          <p:nvPr>
            <p:ph type="body" idx="1"/>
          </p:nvPr>
        </p:nvSpPr>
        <p:spPr>
          <a:xfrm>
            <a:off x="5226775" y="520225"/>
            <a:ext cx="5190000" cy="14709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n-US" sz="2400" u="sng">
                <a:solidFill>
                  <a:schemeClr val="hlink"/>
                </a:solidFill>
                <a:hlinkClick r:id="rId3"/>
              </a:rPr>
              <a:t>https://academicwriter-apa-org.ezproxy.callutheran.edu/learn/browse/QG-29</a:t>
            </a:r>
            <a:endParaRPr sz="2400"/>
          </a:p>
          <a:p>
            <a:pPr marL="0" lvl="0" indent="0" algn="l" rtl="0">
              <a:spcBef>
                <a:spcPts val="1000"/>
              </a:spcBef>
              <a:spcAft>
                <a:spcPts val="0"/>
              </a:spcAft>
              <a:buNone/>
            </a:pPr>
            <a:endParaRPr sz="2400"/>
          </a:p>
        </p:txBody>
      </p:sp>
      <p:pic>
        <p:nvPicPr>
          <p:cNvPr id="398" name="Google Shape;398;p39"/>
          <p:cNvPicPr preferRelativeResize="0"/>
          <p:nvPr/>
        </p:nvPicPr>
        <p:blipFill>
          <a:blip r:embed="rId4">
            <a:alphaModFix/>
          </a:blip>
          <a:stretch>
            <a:fillRect/>
          </a:stretch>
        </p:blipFill>
        <p:spPr>
          <a:xfrm>
            <a:off x="851475" y="2801175"/>
            <a:ext cx="1255650" cy="1255650"/>
          </a:xfrm>
          <a:prstGeom prst="rect">
            <a:avLst/>
          </a:prstGeom>
          <a:noFill/>
          <a:ln>
            <a:noFill/>
          </a:ln>
        </p:spPr>
      </p:pic>
      <p:pic>
        <p:nvPicPr>
          <p:cNvPr id="399" name="Google Shape;399;p39"/>
          <p:cNvPicPr preferRelativeResize="0"/>
          <p:nvPr/>
        </p:nvPicPr>
        <p:blipFill>
          <a:blip r:embed="rId4">
            <a:alphaModFix/>
          </a:blip>
          <a:stretch>
            <a:fillRect/>
          </a:stretch>
        </p:blipFill>
        <p:spPr>
          <a:xfrm>
            <a:off x="851475" y="627850"/>
            <a:ext cx="1255650" cy="1255650"/>
          </a:xfrm>
          <a:prstGeom prst="rect">
            <a:avLst/>
          </a:prstGeom>
          <a:noFill/>
          <a:ln>
            <a:noFill/>
          </a:ln>
        </p:spPr>
      </p:pic>
      <p:pic>
        <p:nvPicPr>
          <p:cNvPr id="400" name="Google Shape;400;p39"/>
          <p:cNvPicPr preferRelativeResize="0"/>
          <p:nvPr/>
        </p:nvPicPr>
        <p:blipFill>
          <a:blip r:embed="rId4">
            <a:alphaModFix/>
          </a:blip>
          <a:stretch>
            <a:fillRect/>
          </a:stretch>
        </p:blipFill>
        <p:spPr>
          <a:xfrm>
            <a:off x="1550525" y="4764150"/>
            <a:ext cx="1255650" cy="1255650"/>
          </a:xfrm>
          <a:prstGeom prst="rect">
            <a:avLst/>
          </a:prstGeom>
          <a:noFill/>
          <a:ln>
            <a:noFill/>
          </a:ln>
        </p:spPr>
      </p:pic>
      <p:pic>
        <p:nvPicPr>
          <p:cNvPr id="401" name="Google Shape;401;p39"/>
          <p:cNvPicPr preferRelativeResize="0"/>
          <p:nvPr/>
        </p:nvPicPr>
        <p:blipFill>
          <a:blip r:embed="rId4">
            <a:alphaModFix/>
          </a:blip>
          <a:stretch>
            <a:fillRect/>
          </a:stretch>
        </p:blipFill>
        <p:spPr>
          <a:xfrm>
            <a:off x="3057975" y="3508500"/>
            <a:ext cx="1255650" cy="1255650"/>
          </a:xfrm>
          <a:prstGeom prst="rect">
            <a:avLst/>
          </a:prstGeom>
          <a:noFill/>
          <a:ln>
            <a:noFill/>
          </a:ln>
        </p:spPr>
      </p:pic>
      <p:pic>
        <p:nvPicPr>
          <p:cNvPr id="402" name="Google Shape;402;p39"/>
          <p:cNvPicPr preferRelativeResize="0"/>
          <p:nvPr/>
        </p:nvPicPr>
        <p:blipFill>
          <a:blip r:embed="rId4">
            <a:alphaModFix/>
          </a:blip>
          <a:stretch>
            <a:fillRect/>
          </a:stretch>
        </p:blipFill>
        <p:spPr>
          <a:xfrm>
            <a:off x="2806175" y="1663150"/>
            <a:ext cx="1255650" cy="1255650"/>
          </a:xfrm>
          <a:prstGeom prst="rect">
            <a:avLst/>
          </a:prstGeom>
          <a:noFill/>
          <a:ln>
            <a:noFill/>
          </a:ln>
        </p:spPr>
      </p:pic>
      <p:pic>
        <p:nvPicPr>
          <p:cNvPr id="403" name="Google Shape;403;p39"/>
          <p:cNvPicPr preferRelativeResize="0"/>
          <p:nvPr/>
        </p:nvPicPr>
        <p:blipFill>
          <a:blip r:embed="rId5">
            <a:alphaModFix/>
          </a:blip>
          <a:stretch>
            <a:fillRect/>
          </a:stretch>
        </p:blipFill>
        <p:spPr>
          <a:xfrm>
            <a:off x="5080928" y="1663150"/>
            <a:ext cx="5453947" cy="5194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0"/>
          <p:cNvSpPr txBox="1">
            <a:spLocks noGrp="1"/>
          </p:cNvSpPr>
          <p:nvPr>
            <p:ph type="body" idx="1"/>
          </p:nvPr>
        </p:nvSpPr>
        <p:spPr>
          <a:xfrm>
            <a:off x="753750" y="792800"/>
            <a:ext cx="3933900" cy="5271600"/>
          </a:xfrm>
          <a:prstGeom prst="rect">
            <a:avLst/>
          </a:prstGeom>
        </p:spPr>
        <p:txBody>
          <a:bodyPr spcFirstLastPara="1" wrap="square" lIns="91425" tIns="45700" rIns="91425" bIns="45700" anchor="ctr" anchorCtr="0">
            <a:noAutofit/>
          </a:bodyPr>
          <a:lstStyle/>
          <a:p>
            <a:pPr marL="457200" lvl="0" indent="-381000" algn="l" rtl="0">
              <a:spcBef>
                <a:spcPts val="1000"/>
              </a:spcBef>
              <a:spcAft>
                <a:spcPts val="0"/>
              </a:spcAft>
              <a:buClr>
                <a:schemeClr val="accent2"/>
              </a:buClr>
              <a:buSzPts val="2400"/>
              <a:buChar char="►"/>
            </a:pPr>
            <a:r>
              <a:rPr lang="en-US" sz="2400" b="1">
                <a:solidFill>
                  <a:schemeClr val="accent2"/>
                </a:solidFill>
              </a:rPr>
              <a:t>Academic Writer on the MyCLU homepage</a:t>
            </a:r>
            <a:endParaRPr sz="2400" b="1">
              <a:solidFill>
                <a:schemeClr val="accent2"/>
              </a:solidFill>
            </a:endParaRPr>
          </a:p>
          <a:p>
            <a:pPr marL="457200" lvl="0" indent="0" algn="l" rtl="0">
              <a:spcBef>
                <a:spcPts val="1000"/>
              </a:spcBef>
              <a:spcAft>
                <a:spcPts val="0"/>
              </a:spcAft>
              <a:buNone/>
            </a:pPr>
            <a:endParaRPr sz="2400" b="1">
              <a:solidFill>
                <a:schemeClr val="accent2"/>
              </a:solidFill>
            </a:endParaRPr>
          </a:p>
          <a:p>
            <a:pPr marL="457200" lvl="0" indent="-381000" algn="l" rtl="0">
              <a:spcBef>
                <a:spcPts val="1000"/>
              </a:spcBef>
              <a:spcAft>
                <a:spcPts val="0"/>
              </a:spcAft>
              <a:buClr>
                <a:schemeClr val="accent2"/>
              </a:buClr>
              <a:buSzPts val="2400"/>
              <a:buChar char="►"/>
            </a:pPr>
            <a:r>
              <a:rPr lang="en-US" sz="2400" b="1">
                <a:solidFill>
                  <a:schemeClr val="accent2"/>
                </a:solidFill>
              </a:rPr>
              <a:t>purdueowl.org</a:t>
            </a:r>
            <a:endParaRPr sz="2400" b="1">
              <a:solidFill>
                <a:schemeClr val="accent2"/>
              </a:solidFill>
            </a:endParaRPr>
          </a:p>
          <a:p>
            <a:pPr marL="457200" lvl="0" indent="0" algn="l" rtl="0">
              <a:spcBef>
                <a:spcPts val="1000"/>
              </a:spcBef>
              <a:spcAft>
                <a:spcPts val="0"/>
              </a:spcAft>
              <a:buNone/>
            </a:pPr>
            <a:endParaRPr sz="2400" b="1">
              <a:solidFill>
                <a:schemeClr val="accent2"/>
              </a:solidFill>
            </a:endParaRPr>
          </a:p>
          <a:p>
            <a:pPr marL="457200" lvl="0" indent="-381000" algn="l" rtl="0">
              <a:spcBef>
                <a:spcPts val="1000"/>
              </a:spcBef>
              <a:spcAft>
                <a:spcPts val="0"/>
              </a:spcAft>
              <a:buClr>
                <a:schemeClr val="accent2"/>
              </a:buClr>
              <a:buSzPts val="2400"/>
              <a:buChar char="►"/>
            </a:pPr>
            <a:r>
              <a:rPr lang="en-US" sz="2400" b="1">
                <a:solidFill>
                  <a:schemeClr val="accent2"/>
                </a:solidFill>
              </a:rPr>
              <a:t>apa.org</a:t>
            </a:r>
            <a:endParaRPr sz="2400" b="1">
              <a:solidFill>
                <a:schemeClr val="accent2"/>
              </a:solidFill>
            </a:endParaRPr>
          </a:p>
          <a:p>
            <a:pPr marL="457200" lvl="0" indent="0" algn="l" rtl="0">
              <a:spcBef>
                <a:spcPts val="1000"/>
              </a:spcBef>
              <a:spcAft>
                <a:spcPts val="0"/>
              </a:spcAft>
              <a:buNone/>
            </a:pPr>
            <a:endParaRPr sz="2400" b="1">
              <a:solidFill>
                <a:schemeClr val="accent2"/>
              </a:solidFill>
            </a:endParaRPr>
          </a:p>
          <a:p>
            <a:pPr marL="457200" lvl="0" indent="-381000" algn="l" rtl="0">
              <a:spcBef>
                <a:spcPts val="1000"/>
              </a:spcBef>
              <a:spcAft>
                <a:spcPts val="0"/>
              </a:spcAft>
              <a:buClr>
                <a:schemeClr val="accent2"/>
              </a:buClr>
              <a:buSzPts val="2400"/>
              <a:buChar char="►"/>
            </a:pPr>
            <a:r>
              <a:rPr lang="en-US" sz="2400" b="1">
                <a:solidFill>
                  <a:schemeClr val="accent2"/>
                </a:solidFill>
              </a:rPr>
              <a:t>The Writing Center website resource pages</a:t>
            </a:r>
            <a:endParaRPr sz="2400" b="1">
              <a:solidFill>
                <a:schemeClr val="accent2"/>
              </a:solidFill>
            </a:endParaRPr>
          </a:p>
          <a:p>
            <a:pPr marL="457200" lvl="0" indent="0" algn="l" rtl="0">
              <a:spcBef>
                <a:spcPts val="1000"/>
              </a:spcBef>
              <a:spcAft>
                <a:spcPts val="0"/>
              </a:spcAft>
              <a:buNone/>
            </a:pPr>
            <a:endParaRPr sz="2400">
              <a:solidFill>
                <a:schemeClr val="accent2"/>
              </a:solidFill>
            </a:endParaRPr>
          </a:p>
        </p:txBody>
      </p:sp>
      <p:pic>
        <p:nvPicPr>
          <p:cNvPr id="409" name="Google Shape;409;p40"/>
          <p:cNvPicPr preferRelativeResize="0"/>
          <p:nvPr/>
        </p:nvPicPr>
        <p:blipFill>
          <a:blip r:embed="rId3">
            <a:alphaModFix/>
          </a:blip>
          <a:stretch>
            <a:fillRect/>
          </a:stretch>
        </p:blipFill>
        <p:spPr>
          <a:xfrm>
            <a:off x="4910975" y="792800"/>
            <a:ext cx="6822718" cy="559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type="body" idx="1"/>
          </p:nvPr>
        </p:nvSpPr>
        <p:spPr>
          <a:xfrm>
            <a:off x="5405200" y="2155825"/>
            <a:ext cx="6608100" cy="421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2400">
              <a:solidFill>
                <a:srgbClr val="000000"/>
              </a:solidFill>
            </a:endParaRPr>
          </a:p>
          <a:p>
            <a:pPr marL="0" lvl="0" indent="0" algn="l" rtl="0">
              <a:spcBef>
                <a:spcPts val="0"/>
              </a:spcBef>
              <a:spcAft>
                <a:spcPts val="0"/>
              </a:spcAft>
              <a:buClr>
                <a:schemeClr val="dk1"/>
              </a:buClr>
              <a:buSzPts val="1800"/>
              <a:buFont typeface="Arial"/>
              <a:buNone/>
            </a:pPr>
            <a:endParaRPr>
              <a:solidFill>
                <a:srgbClr val="000000"/>
              </a:solidFill>
            </a:endParaRPr>
          </a:p>
          <a:p>
            <a:pPr marL="0" lvl="0" indent="0" algn="l" rtl="0">
              <a:spcBef>
                <a:spcPts val="1000"/>
              </a:spcBef>
              <a:spcAft>
                <a:spcPts val="0"/>
              </a:spcAft>
              <a:buNone/>
            </a:pPr>
            <a:endParaRPr/>
          </a:p>
        </p:txBody>
      </p:sp>
      <p:pic>
        <p:nvPicPr>
          <p:cNvPr id="415" name="Google Shape;415;p41"/>
          <p:cNvPicPr preferRelativeResize="0"/>
          <p:nvPr/>
        </p:nvPicPr>
        <p:blipFill>
          <a:blip r:embed="rId3">
            <a:alphaModFix/>
          </a:blip>
          <a:stretch>
            <a:fillRect/>
          </a:stretch>
        </p:blipFill>
        <p:spPr>
          <a:xfrm>
            <a:off x="593625" y="1870800"/>
            <a:ext cx="4155426" cy="2956875"/>
          </a:xfrm>
          <a:prstGeom prst="rect">
            <a:avLst/>
          </a:prstGeom>
          <a:noFill/>
          <a:ln>
            <a:noFill/>
          </a:ln>
        </p:spPr>
      </p:pic>
      <p:sp>
        <p:nvSpPr>
          <p:cNvPr id="416" name="Google Shape;416;p41"/>
          <p:cNvSpPr txBox="1"/>
          <p:nvPr/>
        </p:nvSpPr>
        <p:spPr>
          <a:xfrm>
            <a:off x="5405200" y="1317625"/>
            <a:ext cx="6311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chemeClr val="hlink"/>
                </a:solidFill>
                <a:hlinkClick r:id="rId4"/>
              </a:rPr>
              <a:t>https://create.kahoot.it/plus/reports/result?gameOptions=0&amp;hostId=cef26052-08c1-4f89-9af5-d2540623666e&amp;kahootId=649c07af-29a1-402c-bbf3-ee4270ddccb3&amp;startTime=1582758152098</a:t>
            </a:r>
            <a:endParaRPr sz="2400"/>
          </a:p>
          <a:p>
            <a:pPr marL="0" lvl="0" indent="0" algn="l" rtl="0">
              <a:spcBef>
                <a:spcPts val="0"/>
              </a:spcBef>
              <a:spcAft>
                <a:spcPts val="0"/>
              </a:spcAft>
              <a:buNone/>
            </a:pPr>
            <a:endParaRPr/>
          </a:p>
        </p:txBody>
      </p:sp>
      <p:sp>
        <p:nvSpPr>
          <p:cNvPr id="417" name="Google Shape;417;p41"/>
          <p:cNvSpPr txBox="1"/>
          <p:nvPr/>
        </p:nvSpPr>
        <p:spPr>
          <a:xfrm>
            <a:off x="5405200" y="3599100"/>
            <a:ext cx="4998300" cy="2363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AutoNum type="arabicPeriod"/>
            </a:pPr>
            <a:r>
              <a:rPr lang="en-US" sz="2400" b="1" i="1">
                <a:solidFill>
                  <a:schemeClr val="dk1"/>
                </a:solidFill>
              </a:rPr>
              <a:t>Using your phone or device</a:t>
            </a:r>
            <a:endParaRPr sz="2400" b="1" i="1">
              <a:solidFill>
                <a:schemeClr val="dk1"/>
              </a:solidFill>
            </a:endParaRPr>
          </a:p>
          <a:p>
            <a:pPr marL="457200" lvl="0" indent="0" algn="l" rtl="0">
              <a:spcBef>
                <a:spcPts val="0"/>
              </a:spcBef>
              <a:spcAft>
                <a:spcPts val="0"/>
              </a:spcAft>
              <a:buNone/>
            </a:pPr>
            <a:endParaRPr sz="2400" b="1" i="1">
              <a:solidFill>
                <a:schemeClr val="dk1"/>
              </a:solidFill>
            </a:endParaRPr>
          </a:p>
          <a:p>
            <a:pPr marL="457200" lvl="0" indent="-381000" algn="l" rtl="0">
              <a:spcBef>
                <a:spcPts val="0"/>
              </a:spcBef>
              <a:spcAft>
                <a:spcPts val="0"/>
              </a:spcAft>
              <a:buClr>
                <a:schemeClr val="dk1"/>
              </a:buClr>
              <a:buSzPts val="2400"/>
              <a:buAutoNum type="arabicPeriod"/>
            </a:pPr>
            <a:r>
              <a:rPr lang="en-US" sz="2400" b="1" i="1">
                <a:solidFill>
                  <a:schemeClr val="dk1"/>
                </a:solidFill>
              </a:rPr>
              <a:t>Go to kahoot.it </a:t>
            </a:r>
            <a:endParaRPr sz="2400" b="1" i="1">
              <a:solidFill>
                <a:schemeClr val="dk1"/>
              </a:solidFill>
            </a:endParaRPr>
          </a:p>
          <a:p>
            <a:pPr marL="457200" lvl="0" indent="0" algn="l" rtl="0">
              <a:spcBef>
                <a:spcPts val="0"/>
              </a:spcBef>
              <a:spcAft>
                <a:spcPts val="0"/>
              </a:spcAft>
              <a:buNone/>
            </a:pPr>
            <a:endParaRPr sz="2400" b="1" i="1">
              <a:solidFill>
                <a:schemeClr val="dk1"/>
              </a:solidFill>
            </a:endParaRPr>
          </a:p>
          <a:p>
            <a:pPr marL="457200" lvl="0" indent="-381000" algn="l" rtl="0">
              <a:spcBef>
                <a:spcPts val="0"/>
              </a:spcBef>
              <a:spcAft>
                <a:spcPts val="0"/>
              </a:spcAft>
              <a:buClr>
                <a:schemeClr val="dk1"/>
              </a:buClr>
              <a:buSzPts val="2400"/>
              <a:buAutoNum type="arabicPeriod"/>
            </a:pPr>
            <a:r>
              <a:rPr lang="en-US" sz="2400" b="1" i="1">
                <a:solidFill>
                  <a:schemeClr val="dk1"/>
                </a:solidFill>
              </a:rPr>
              <a:t>Type in Tammy’s Game PIN</a:t>
            </a:r>
            <a:endParaRPr sz="24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2"/>
          <p:cNvPicPr preferRelativeResize="0"/>
          <p:nvPr/>
        </p:nvPicPr>
        <p:blipFill rotWithShape="1">
          <a:blip r:embed="rId3">
            <a:alphaModFix/>
          </a:blip>
          <a:srcRect/>
          <a:stretch/>
        </p:blipFill>
        <p:spPr>
          <a:xfrm>
            <a:off x="10614697" y="5350301"/>
            <a:ext cx="1024887" cy="957093"/>
          </a:xfrm>
          <a:prstGeom prst="rect">
            <a:avLst/>
          </a:prstGeom>
          <a:noFill/>
          <a:ln>
            <a:noFill/>
          </a:ln>
        </p:spPr>
      </p:pic>
      <p:sp>
        <p:nvSpPr>
          <p:cNvPr id="423" name="Google Shape;423;p42"/>
          <p:cNvSpPr txBox="1"/>
          <p:nvPr/>
        </p:nvSpPr>
        <p:spPr>
          <a:xfrm>
            <a:off x="1154950" y="717500"/>
            <a:ext cx="8998200" cy="52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b="1" i="1">
                <a:solidFill>
                  <a:srgbClr val="FFFF00"/>
                </a:solidFill>
                <a:latin typeface="Century Gothic"/>
                <a:ea typeface="Century Gothic"/>
                <a:cs typeface="Century Gothic"/>
                <a:sym typeface="Century Gothic"/>
              </a:rPr>
              <a:t>Do you have more questions?</a:t>
            </a: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r>
              <a:rPr lang="en-US" sz="4500" b="1" i="1">
                <a:solidFill>
                  <a:srgbClr val="FFFF00"/>
                </a:solidFill>
                <a:latin typeface="Century Gothic"/>
                <a:ea typeface="Century Gothic"/>
                <a:cs typeface="Century Gothic"/>
                <a:sym typeface="Century Gothic"/>
              </a:rPr>
              <a:t>Schedule an online appointment </a:t>
            </a: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r>
              <a:rPr lang="en-US" sz="4500" b="1" i="1">
                <a:solidFill>
                  <a:srgbClr val="FFFF00"/>
                </a:solidFill>
                <a:latin typeface="Century Gothic"/>
                <a:ea typeface="Century Gothic"/>
                <a:cs typeface="Century Gothic"/>
                <a:sym typeface="Century Gothic"/>
              </a:rPr>
              <a:t>The Writing Center!</a:t>
            </a: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r>
              <a:rPr lang="en-US" sz="3600" b="1" i="1">
                <a:solidFill>
                  <a:srgbClr val="FFFF00"/>
                </a:solidFill>
                <a:latin typeface="Century Gothic"/>
                <a:ea typeface="Century Gothic"/>
                <a:cs typeface="Century Gothic"/>
                <a:sym typeface="Century Gothic"/>
              </a:rPr>
              <a:t>Email me at </a:t>
            </a:r>
            <a:endParaRPr sz="36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r>
              <a:rPr lang="en-US" sz="3600" b="1" i="1">
                <a:solidFill>
                  <a:srgbClr val="FFFF00"/>
                </a:solidFill>
                <a:latin typeface="Century Gothic"/>
                <a:ea typeface="Century Gothic"/>
                <a:cs typeface="Century Gothic"/>
                <a:sym typeface="Century Gothic"/>
              </a:rPr>
              <a:t>twhitlow@callutheran.edu</a:t>
            </a:r>
            <a:endParaRPr sz="36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500" b="1"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500" i="1">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3600">
              <a:solidFill>
                <a:srgbClr val="FFFF00"/>
              </a:solidFill>
              <a:latin typeface="Century Gothic"/>
              <a:ea typeface="Century Gothic"/>
              <a:cs typeface="Century Gothic"/>
              <a:sym typeface="Century Gothic"/>
            </a:endParaRPr>
          </a:p>
          <a:p>
            <a:pPr marL="0" lvl="0" indent="0" algn="ctr" rtl="0">
              <a:spcBef>
                <a:spcPts val="0"/>
              </a:spcBef>
              <a:spcAft>
                <a:spcPts val="0"/>
              </a:spcAft>
              <a:buNone/>
            </a:pPr>
            <a:endParaRPr sz="4800">
              <a:solidFill>
                <a:srgbClr val="FFFF00"/>
              </a:solidFill>
              <a:latin typeface="Homemade Apple"/>
              <a:ea typeface="Homemade Apple"/>
              <a:cs typeface="Homemade Apple"/>
              <a:sym typeface="Homemade Apple"/>
            </a:endParaRPr>
          </a:p>
          <a:p>
            <a:pPr marL="0" lvl="0" indent="0" algn="ctr" rtl="0">
              <a:spcBef>
                <a:spcPts val="0"/>
              </a:spcBef>
              <a:spcAft>
                <a:spcPts val="0"/>
              </a:spcAft>
              <a:buNone/>
            </a:pPr>
            <a:endParaRPr sz="4800">
              <a:solidFill>
                <a:srgbClr val="FFFF00"/>
              </a:solidFill>
              <a:latin typeface="Century Gothic"/>
              <a:ea typeface="Century Gothic"/>
              <a:cs typeface="Century Gothic"/>
              <a:sym typeface="Century Gothic"/>
            </a:endParaRPr>
          </a:p>
        </p:txBody>
      </p:sp>
      <p:pic>
        <p:nvPicPr>
          <p:cNvPr id="424" name="Google Shape;424;p42"/>
          <p:cNvPicPr preferRelativeResize="0"/>
          <p:nvPr/>
        </p:nvPicPr>
        <p:blipFill>
          <a:blip r:embed="rId4">
            <a:alphaModFix/>
          </a:blip>
          <a:stretch>
            <a:fillRect/>
          </a:stretch>
        </p:blipFill>
        <p:spPr>
          <a:xfrm rot="768721">
            <a:off x="8752907" y="2488481"/>
            <a:ext cx="2061234" cy="2061234"/>
          </a:xfrm>
          <a:prstGeom prst="rect">
            <a:avLst/>
          </a:prstGeom>
          <a:noFill/>
          <a:ln>
            <a:noFill/>
          </a:ln>
        </p:spPr>
      </p:pic>
      <p:pic>
        <p:nvPicPr>
          <p:cNvPr id="425" name="Google Shape;425;p42"/>
          <p:cNvPicPr preferRelativeResize="0"/>
          <p:nvPr/>
        </p:nvPicPr>
        <p:blipFill>
          <a:blip r:embed="rId4">
            <a:alphaModFix/>
          </a:blip>
          <a:stretch>
            <a:fillRect/>
          </a:stretch>
        </p:blipFill>
        <p:spPr>
          <a:xfrm rot="-874676">
            <a:off x="878011" y="2672588"/>
            <a:ext cx="1898278" cy="18982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a:spLocks noGrp="1"/>
          </p:cNvSpPr>
          <p:nvPr>
            <p:ph type="ctrTitle"/>
          </p:nvPr>
        </p:nvSpPr>
        <p:spPr>
          <a:xfrm>
            <a:off x="994913" y="1008353"/>
            <a:ext cx="8825658" cy="11350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C000"/>
              </a:buClr>
              <a:buSzPts val="5400"/>
              <a:buFont typeface="Century Gothic"/>
              <a:buNone/>
            </a:pPr>
            <a:r>
              <a:rPr lang="en-US">
                <a:solidFill>
                  <a:srgbClr val="FFC000"/>
                </a:solidFill>
              </a:rPr>
              <a:t>Thank you !</a:t>
            </a:r>
            <a:endParaRPr/>
          </a:p>
        </p:txBody>
      </p:sp>
      <p:pic>
        <p:nvPicPr>
          <p:cNvPr id="431" name="Google Shape;431;p43"/>
          <p:cNvPicPr preferRelativeResize="0"/>
          <p:nvPr/>
        </p:nvPicPr>
        <p:blipFill rotWithShape="1">
          <a:blip r:embed="rId3">
            <a:alphaModFix amt="37000"/>
          </a:blip>
          <a:srcRect/>
          <a:stretch/>
        </p:blipFill>
        <p:spPr>
          <a:xfrm>
            <a:off x="5407742" y="457746"/>
            <a:ext cx="5043948" cy="5930117"/>
          </a:xfrm>
          <a:prstGeom prst="rect">
            <a:avLst/>
          </a:prstGeom>
          <a:noFill/>
          <a:ln>
            <a:noFill/>
          </a:ln>
          <a:effectLst>
            <a:outerShdw blurRad="50800" dist="50800" dir="5400000" algn="ctr" rotWithShape="0">
              <a:srgbClr val="000000">
                <a:alpha val="28627"/>
              </a:srgbClr>
            </a:outerShdw>
          </a:effectLst>
        </p:spPr>
      </p:pic>
      <p:pic>
        <p:nvPicPr>
          <p:cNvPr id="432" name="Google Shape;432;p43"/>
          <p:cNvPicPr preferRelativeResize="0"/>
          <p:nvPr/>
        </p:nvPicPr>
        <p:blipFill rotWithShape="1">
          <a:blip r:embed="rId4">
            <a:alphaModFix/>
          </a:blip>
          <a:srcRect/>
          <a:stretch/>
        </p:blipFill>
        <p:spPr>
          <a:xfrm>
            <a:off x="10693355" y="5430770"/>
            <a:ext cx="1024887" cy="9570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1"/>
          <p:cNvPicPr preferRelativeResize="0"/>
          <p:nvPr/>
        </p:nvPicPr>
        <p:blipFill>
          <a:blip r:embed="rId3">
            <a:alphaModFix/>
          </a:blip>
          <a:stretch>
            <a:fillRect/>
          </a:stretch>
        </p:blipFill>
        <p:spPr>
          <a:xfrm>
            <a:off x="5643443" y="2832096"/>
            <a:ext cx="6548557" cy="3830650"/>
          </a:xfrm>
          <a:prstGeom prst="rect">
            <a:avLst/>
          </a:prstGeom>
          <a:noFill/>
          <a:ln>
            <a:noFill/>
          </a:ln>
        </p:spPr>
      </p:pic>
      <p:sp>
        <p:nvSpPr>
          <p:cNvPr id="266" name="Google Shape;266;p21"/>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t>Last Workshop</a:t>
            </a:r>
            <a:endParaRPr sz="6000" b="1"/>
          </a:p>
        </p:txBody>
      </p:sp>
      <p:sp>
        <p:nvSpPr>
          <p:cNvPr id="267" name="Google Shape;267;p21"/>
          <p:cNvSpPr txBox="1">
            <a:spLocks noGrp="1"/>
          </p:cNvSpPr>
          <p:nvPr>
            <p:ph type="body" idx="1"/>
          </p:nvPr>
        </p:nvSpPr>
        <p:spPr>
          <a:xfrm>
            <a:off x="1154954" y="2527300"/>
            <a:ext cx="8825700" cy="3416400"/>
          </a:xfrm>
          <a:prstGeom prst="rect">
            <a:avLst/>
          </a:prstGeom>
        </p:spPr>
        <p:txBody>
          <a:bodyPr spcFirstLastPara="1" wrap="square" lIns="91425" tIns="45700" rIns="91425" bIns="45700" anchor="t" anchorCtr="0">
            <a:noAutofit/>
          </a:bodyPr>
          <a:lstStyle/>
          <a:p>
            <a:pPr marL="342900" lvl="0" indent="-480060" algn="l" rtl="0">
              <a:spcBef>
                <a:spcPts val="0"/>
              </a:spcBef>
              <a:spcAft>
                <a:spcPts val="0"/>
              </a:spcAft>
              <a:buSzPts val="3600"/>
              <a:buChar char="►"/>
            </a:pPr>
            <a:r>
              <a:rPr lang="en-US" sz="3600"/>
              <a:t>APA Overview</a:t>
            </a:r>
            <a:endParaRPr sz="3600"/>
          </a:p>
          <a:p>
            <a:pPr marL="342900" lvl="0" indent="-480060" algn="l" rtl="0">
              <a:spcBef>
                <a:spcPts val="0"/>
              </a:spcBef>
              <a:spcAft>
                <a:spcPts val="0"/>
              </a:spcAft>
              <a:buSzPts val="3600"/>
              <a:buChar char="►"/>
            </a:pPr>
            <a:r>
              <a:rPr lang="en-US" sz="3600"/>
              <a:t>What do you remember?</a:t>
            </a:r>
            <a:endParaRPr sz="3600"/>
          </a:p>
          <a:p>
            <a:pPr marL="342900" lvl="0" indent="-480060" algn="l" rtl="0">
              <a:spcBef>
                <a:spcPts val="0"/>
              </a:spcBef>
              <a:spcAft>
                <a:spcPts val="0"/>
              </a:spcAft>
              <a:buSzPts val="3600"/>
              <a:buChar char="►"/>
            </a:pPr>
            <a:r>
              <a:rPr lang="en-US" sz="3600"/>
              <a:t>Paper format</a:t>
            </a:r>
            <a:endParaRPr sz="3600"/>
          </a:p>
          <a:p>
            <a:pPr marL="342900" lvl="0" indent="-480060" algn="l" rtl="0">
              <a:spcBef>
                <a:spcPts val="0"/>
              </a:spcBef>
              <a:spcAft>
                <a:spcPts val="0"/>
              </a:spcAft>
              <a:buSzPts val="3600"/>
              <a:buChar char="►"/>
            </a:pPr>
            <a:r>
              <a:rPr lang="en-US" sz="3600"/>
              <a:t>Title page</a:t>
            </a:r>
            <a:endParaRPr sz="3600"/>
          </a:p>
          <a:p>
            <a:pPr marL="342900" lvl="0" indent="-480060" algn="l" rtl="0">
              <a:spcBef>
                <a:spcPts val="0"/>
              </a:spcBef>
              <a:spcAft>
                <a:spcPts val="0"/>
              </a:spcAft>
              <a:buSzPts val="3600"/>
              <a:buChar char="►"/>
            </a:pPr>
            <a:r>
              <a:rPr lang="en-US" sz="3600"/>
              <a:t>Reference page</a:t>
            </a:r>
            <a:endParaRPr sz="3600"/>
          </a:p>
          <a:p>
            <a:pPr marL="342900" lvl="0" indent="0" algn="l" rtl="0">
              <a:spcBef>
                <a:spcPts val="0"/>
              </a:spcBef>
              <a:spcAft>
                <a:spcPts val="0"/>
              </a:spcAft>
              <a:buClr>
                <a:schemeClr val="dk1"/>
              </a:buClr>
              <a:buSzPts val="1100"/>
              <a:buFont typeface="Arial"/>
              <a:buNone/>
            </a:pPr>
            <a:endParaRPr sz="3600"/>
          </a:p>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1154950" y="973677"/>
            <a:ext cx="8761500" cy="957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sz="6000" b="1"/>
              <a:t>Goals</a:t>
            </a:r>
            <a:endParaRPr sz="6000" b="1"/>
          </a:p>
        </p:txBody>
      </p:sp>
      <p:sp>
        <p:nvSpPr>
          <p:cNvPr id="273" name="Google Shape;273;p22"/>
          <p:cNvSpPr txBox="1">
            <a:spLocks noGrp="1"/>
          </p:cNvSpPr>
          <p:nvPr>
            <p:ph type="body" idx="1"/>
          </p:nvPr>
        </p:nvSpPr>
        <p:spPr>
          <a:xfrm>
            <a:off x="1016100" y="2601525"/>
            <a:ext cx="10035300" cy="4051200"/>
          </a:xfrm>
          <a:prstGeom prst="rect">
            <a:avLst/>
          </a:prstGeom>
          <a:noFill/>
          <a:ln>
            <a:noFill/>
          </a:ln>
        </p:spPr>
        <p:txBody>
          <a:bodyPr spcFirstLastPara="1" wrap="square" lIns="91425" tIns="45700" rIns="91425" bIns="45700" anchor="t" anchorCtr="0">
            <a:noAutofit/>
          </a:bodyPr>
          <a:lstStyle/>
          <a:p>
            <a:pPr marL="342900" lvl="0" indent="-480060" algn="l" rtl="0">
              <a:spcBef>
                <a:spcPts val="0"/>
              </a:spcBef>
              <a:spcAft>
                <a:spcPts val="0"/>
              </a:spcAft>
              <a:buSzPts val="3600"/>
              <a:buChar char="►"/>
            </a:pPr>
            <a:r>
              <a:rPr lang="en-US" sz="3600"/>
              <a:t>Understand the relationship between the  </a:t>
            </a:r>
            <a:r>
              <a:rPr lang="en-US" sz="3600" b="1"/>
              <a:t>reference page</a:t>
            </a:r>
            <a:r>
              <a:rPr lang="en-US" sz="3600"/>
              <a:t> and </a:t>
            </a:r>
            <a:r>
              <a:rPr lang="en-US" sz="3600" b="1"/>
              <a:t>in-text citations </a:t>
            </a:r>
            <a:endParaRPr sz="3600" b="1"/>
          </a:p>
          <a:p>
            <a:pPr marL="342900" lvl="0" indent="0" algn="l" rtl="0">
              <a:spcBef>
                <a:spcPts val="0"/>
              </a:spcBef>
              <a:spcAft>
                <a:spcPts val="0"/>
              </a:spcAft>
              <a:buNone/>
            </a:pPr>
            <a:endParaRPr sz="3600"/>
          </a:p>
          <a:p>
            <a:pPr marL="342900" lvl="0" indent="-480060" algn="l" rtl="0">
              <a:spcBef>
                <a:spcPts val="0"/>
              </a:spcBef>
              <a:spcAft>
                <a:spcPts val="0"/>
              </a:spcAft>
              <a:buSzPts val="3600"/>
              <a:buChar char="►"/>
            </a:pPr>
            <a:r>
              <a:rPr lang="en-US" sz="3600"/>
              <a:t>Determine when and how to cite sources</a:t>
            </a:r>
            <a:endParaRPr sz="3600"/>
          </a:p>
          <a:p>
            <a:pPr marL="342900" lvl="0" indent="0" algn="l" rtl="0">
              <a:spcBef>
                <a:spcPts val="0"/>
              </a:spcBef>
              <a:spcAft>
                <a:spcPts val="0"/>
              </a:spcAft>
              <a:buNone/>
            </a:pPr>
            <a:endParaRPr sz="3600"/>
          </a:p>
          <a:p>
            <a:pPr marL="342900" lvl="0" indent="-480060" algn="l" rtl="0">
              <a:spcBef>
                <a:spcPts val="0"/>
              </a:spcBef>
              <a:spcAft>
                <a:spcPts val="0"/>
              </a:spcAft>
              <a:buSzPts val="3600"/>
              <a:buChar char="►"/>
            </a:pPr>
            <a:r>
              <a:rPr lang="en-US" sz="3600"/>
              <a:t>Use resources to assist with citing sources</a:t>
            </a:r>
            <a:endParaRPr sz="3600"/>
          </a:p>
        </p:txBody>
      </p:sp>
      <p:pic>
        <p:nvPicPr>
          <p:cNvPr id="274" name="Google Shape;274;p22"/>
          <p:cNvPicPr preferRelativeResize="0"/>
          <p:nvPr/>
        </p:nvPicPr>
        <p:blipFill rotWithShape="1">
          <a:blip r:embed="rId3">
            <a:alphaModFix/>
          </a:blip>
          <a:srcRect/>
          <a:stretch/>
        </p:blipFill>
        <p:spPr>
          <a:xfrm>
            <a:off x="11135807" y="5900907"/>
            <a:ext cx="1024887" cy="9570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1717325" y="749850"/>
            <a:ext cx="8390100" cy="92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t>Imagine...</a:t>
            </a:r>
            <a:endParaRPr sz="6000" b="1"/>
          </a:p>
        </p:txBody>
      </p:sp>
      <p:pic>
        <p:nvPicPr>
          <p:cNvPr id="280" name="Google Shape;280;p23"/>
          <p:cNvPicPr preferRelativeResize="0"/>
          <p:nvPr/>
        </p:nvPicPr>
        <p:blipFill>
          <a:blip r:embed="rId3">
            <a:alphaModFix/>
          </a:blip>
          <a:stretch>
            <a:fillRect/>
          </a:stretch>
        </p:blipFill>
        <p:spPr>
          <a:xfrm>
            <a:off x="3671125" y="2292600"/>
            <a:ext cx="5327050" cy="4487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671750" y="734225"/>
            <a:ext cx="9951000" cy="94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chemeClr val="accent1"/>
                </a:solidFill>
              </a:rPr>
              <a:t>What</a:t>
            </a:r>
            <a:r>
              <a:rPr lang="en-US" sz="6000" b="1"/>
              <a:t> are in-text citations?</a:t>
            </a:r>
            <a:endParaRPr sz="6000" b="1"/>
          </a:p>
        </p:txBody>
      </p:sp>
      <p:sp>
        <p:nvSpPr>
          <p:cNvPr id="286" name="Google Shape;286;p24"/>
          <p:cNvSpPr txBox="1">
            <a:spLocks noGrp="1"/>
          </p:cNvSpPr>
          <p:nvPr>
            <p:ph type="body" idx="1"/>
          </p:nvPr>
        </p:nvSpPr>
        <p:spPr>
          <a:xfrm>
            <a:off x="5983175" y="2418550"/>
            <a:ext cx="6108000" cy="41751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SzPts val="3600"/>
              <a:buChar char="►"/>
            </a:pPr>
            <a:r>
              <a:rPr lang="en-US" sz="3600"/>
              <a:t>The </a:t>
            </a:r>
            <a:r>
              <a:rPr lang="en-US" sz="3600" i="1">
                <a:solidFill>
                  <a:schemeClr val="accent1"/>
                </a:solidFill>
              </a:rPr>
              <a:t>acknowledgement</a:t>
            </a:r>
            <a:r>
              <a:rPr lang="en-US" sz="3600" i="1"/>
              <a:t> </a:t>
            </a:r>
            <a:r>
              <a:rPr lang="en-US" sz="3600"/>
              <a:t>of </a:t>
            </a:r>
            <a:r>
              <a:rPr lang="en-US" sz="3600" b="1"/>
              <a:t>who</a:t>
            </a:r>
            <a:r>
              <a:rPr lang="en-US" sz="3600"/>
              <a:t> contributed to your work/writing.</a:t>
            </a:r>
            <a:endParaRPr sz="3600"/>
          </a:p>
          <a:p>
            <a:pPr marL="0" lvl="0" indent="0" algn="l" rtl="0">
              <a:spcBef>
                <a:spcPts val="0"/>
              </a:spcBef>
              <a:spcAft>
                <a:spcPts val="0"/>
              </a:spcAft>
              <a:buClr>
                <a:schemeClr val="dk1"/>
              </a:buClr>
              <a:buSzPts val="1100"/>
              <a:buFont typeface="Arial"/>
              <a:buNone/>
            </a:pPr>
            <a:endParaRPr sz="3600"/>
          </a:p>
          <a:p>
            <a:pPr marL="457200" lvl="0" indent="-457200" algn="l" rtl="0">
              <a:spcBef>
                <a:spcPts val="0"/>
              </a:spcBef>
              <a:spcAft>
                <a:spcPts val="0"/>
              </a:spcAft>
              <a:buSzPts val="3600"/>
              <a:buChar char="►"/>
            </a:pPr>
            <a:r>
              <a:rPr lang="en-US" sz="3600"/>
              <a:t>Shows </a:t>
            </a:r>
            <a:r>
              <a:rPr lang="en-US" sz="3600" b="1"/>
              <a:t>who</a:t>
            </a:r>
            <a:r>
              <a:rPr lang="en-US" sz="3600"/>
              <a:t> </a:t>
            </a:r>
            <a:r>
              <a:rPr lang="en-US" sz="3600" i="1">
                <a:solidFill>
                  <a:schemeClr val="accent1"/>
                </a:solidFill>
              </a:rPr>
              <a:t>influenced </a:t>
            </a:r>
            <a:r>
              <a:rPr lang="en-US" sz="3600"/>
              <a:t>your thinking.</a:t>
            </a:r>
            <a:endParaRPr sz="3600"/>
          </a:p>
          <a:p>
            <a:pPr marL="0" lvl="0" indent="0" algn="l" rtl="0">
              <a:spcBef>
                <a:spcPts val="1000"/>
              </a:spcBef>
              <a:spcAft>
                <a:spcPts val="0"/>
              </a:spcAft>
              <a:buNone/>
            </a:pPr>
            <a:endParaRPr sz="3600"/>
          </a:p>
        </p:txBody>
      </p:sp>
      <p:pic>
        <p:nvPicPr>
          <p:cNvPr id="287" name="Google Shape;287;p24"/>
          <p:cNvPicPr preferRelativeResize="0"/>
          <p:nvPr/>
        </p:nvPicPr>
        <p:blipFill>
          <a:blip r:embed="rId3">
            <a:alphaModFix/>
          </a:blip>
          <a:stretch>
            <a:fillRect/>
          </a:stretch>
        </p:blipFill>
        <p:spPr>
          <a:xfrm>
            <a:off x="1062300" y="2352375"/>
            <a:ext cx="4686550" cy="4241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5"/>
          <p:cNvSpPr txBox="1">
            <a:spLocks noGrp="1"/>
          </p:cNvSpPr>
          <p:nvPr>
            <p:ph type="title"/>
          </p:nvPr>
        </p:nvSpPr>
        <p:spPr>
          <a:xfrm>
            <a:off x="1156000" y="812350"/>
            <a:ext cx="10279200" cy="85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sz="6000" b="1">
                <a:solidFill>
                  <a:schemeClr val="accent1"/>
                </a:solidFill>
              </a:rPr>
              <a:t>Why</a:t>
            </a:r>
            <a:r>
              <a:rPr lang="en-US" sz="5000" b="1"/>
              <a:t> are in-text citations important?</a:t>
            </a:r>
            <a:endParaRPr sz="5000" b="1"/>
          </a:p>
        </p:txBody>
      </p:sp>
      <p:pic>
        <p:nvPicPr>
          <p:cNvPr id="293" name="Google Shape;293;p25"/>
          <p:cNvPicPr preferRelativeResize="0"/>
          <p:nvPr/>
        </p:nvPicPr>
        <p:blipFill rotWithShape="1">
          <a:blip r:embed="rId3">
            <a:alphaModFix/>
          </a:blip>
          <a:srcRect/>
          <a:stretch/>
        </p:blipFill>
        <p:spPr>
          <a:xfrm>
            <a:off x="11135807" y="5900907"/>
            <a:ext cx="1024887" cy="957093"/>
          </a:xfrm>
          <a:prstGeom prst="rect">
            <a:avLst/>
          </a:prstGeom>
          <a:noFill/>
          <a:ln>
            <a:noFill/>
          </a:ln>
        </p:spPr>
      </p:pic>
      <p:sp>
        <p:nvSpPr>
          <p:cNvPr id="294" name="Google Shape;294;p25"/>
          <p:cNvSpPr txBox="1">
            <a:spLocks noGrp="1"/>
          </p:cNvSpPr>
          <p:nvPr>
            <p:ph type="body" idx="2"/>
          </p:nvPr>
        </p:nvSpPr>
        <p:spPr>
          <a:xfrm>
            <a:off x="5949400" y="2225800"/>
            <a:ext cx="5186400" cy="400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100"/>
          </a:p>
          <a:p>
            <a:pPr marL="0" lvl="0" indent="0" algn="l" rtl="0">
              <a:spcBef>
                <a:spcPts val="0"/>
              </a:spcBef>
              <a:spcAft>
                <a:spcPts val="0"/>
              </a:spcAft>
              <a:buNone/>
            </a:pPr>
            <a:endParaRPr sz="2100"/>
          </a:p>
          <a:p>
            <a:pPr marL="457200" lvl="0" indent="-381000" algn="l" rtl="0">
              <a:spcBef>
                <a:spcPts val="0"/>
              </a:spcBef>
              <a:spcAft>
                <a:spcPts val="0"/>
              </a:spcAft>
              <a:buSzPts val="2400"/>
              <a:buChar char="►"/>
            </a:pPr>
            <a:r>
              <a:rPr lang="en-US" sz="2400"/>
              <a:t>Meets publication requirements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Establishes </a:t>
            </a:r>
            <a:r>
              <a:rPr lang="en-US" sz="2400" b="1" i="1"/>
              <a:t>credibility</a:t>
            </a:r>
            <a:r>
              <a:rPr lang="en-US" sz="2400"/>
              <a:t> and shows you are a knowledgeable scholar</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Helps to avoid plagiarism</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a:p>
        </p:txBody>
      </p:sp>
      <p:sp>
        <p:nvSpPr>
          <p:cNvPr id="295" name="Google Shape;295;p25"/>
          <p:cNvSpPr txBox="1">
            <a:spLocks noGrp="1"/>
          </p:cNvSpPr>
          <p:nvPr>
            <p:ph type="body" idx="1"/>
          </p:nvPr>
        </p:nvSpPr>
        <p:spPr>
          <a:xfrm>
            <a:off x="1045600" y="2861225"/>
            <a:ext cx="4825200" cy="3606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Clearly </a:t>
            </a:r>
            <a:r>
              <a:rPr lang="en-US" sz="2400" b="1" i="1"/>
              <a:t>displays</a:t>
            </a:r>
            <a:r>
              <a:rPr lang="en-US" sz="2400" i="1"/>
              <a:t> </a:t>
            </a:r>
            <a:r>
              <a:rPr lang="en-US" sz="2400"/>
              <a:t>your </a:t>
            </a:r>
            <a:r>
              <a:rPr lang="en-US" sz="2400" b="1"/>
              <a:t>r</a:t>
            </a:r>
            <a:r>
              <a:rPr lang="en-US" sz="2400" b="1" i="1"/>
              <a:t>esearch</a:t>
            </a:r>
            <a:r>
              <a:rPr lang="en-US" sz="2400"/>
              <a:t> </a:t>
            </a:r>
            <a:endParaRPr sz="2400" b="1" i="1"/>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Allows the reader to follow your idea and identify your main point</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a:t>Makes it easier for other scholars to read your work </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txBox="1">
            <a:spLocks noGrp="1"/>
          </p:cNvSpPr>
          <p:nvPr>
            <p:ph type="title"/>
          </p:nvPr>
        </p:nvSpPr>
        <p:spPr>
          <a:xfrm>
            <a:off x="1154950" y="593629"/>
            <a:ext cx="8761500" cy="1087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a:solidFill>
                  <a:schemeClr val="accent1"/>
                </a:solidFill>
              </a:rPr>
              <a:t>When</a:t>
            </a:r>
            <a:r>
              <a:rPr lang="en-US" sz="5000" b="1"/>
              <a:t> do I need to use in-text citations?</a:t>
            </a:r>
            <a:endParaRPr sz="5000" b="1"/>
          </a:p>
        </p:txBody>
      </p:sp>
      <p:sp>
        <p:nvSpPr>
          <p:cNvPr id="301" name="Google Shape;301;p26"/>
          <p:cNvSpPr txBox="1">
            <a:spLocks noGrp="1"/>
          </p:cNvSpPr>
          <p:nvPr>
            <p:ph type="body" idx="1"/>
          </p:nvPr>
        </p:nvSpPr>
        <p:spPr>
          <a:xfrm>
            <a:off x="1154950" y="2603500"/>
            <a:ext cx="4825200" cy="3581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02" name="Google Shape;302;p26"/>
          <p:cNvSpPr txBox="1">
            <a:spLocks noGrp="1"/>
          </p:cNvSpPr>
          <p:nvPr>
            <p:ph type="body" idx="2"/>
          </p:nvPr>
        </p:nvSpPr>
        <p:spPr>
          <a:xfrm>
            <a:off x="6417575" y="2443525"/>
            <a:ext cx="5408100" cy="39015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Information is not your own idea</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a:t>Information is not </a:t>
            </a:r>
            <a:r>
              <a:rPr lang="en-US" sz="2400" b="1"/>
              <a:t>common knowledge</a:t>
            </a:r>
            <a:endParaRPr sz="2400" b="1"/>
          </a:p>
          <a:p>
            <a:pPr marL="0" lvl="0" indent="457200" algn="l" rtl="0">
              <a:spcBef>
                <a:spcPts val="1000"/>
              </a:spcBef>
              <a:spcAft>
                <a:spcPts val="0"/>
              </a:spcAft>
              <a:buNone/>
            </a:pPr>
            <a:r>
              <a:rPr lang="en-US" sz="1100" b="1" u="sng">
                <a:solidFill>
                  <a:schemeClr val="hlink"/>
                </a:solidFill>
                <a:hlinkClick r:id="rId3"/>
              </a:rPr>
              <a:t>https://libguides.eckerd.edu/c.php?g=731676&amp;p=5226758</a:t>
            </a:r>
            <a:endParaRPr sz="1100"/>
          </a:p>
          <a:p>
            <a:pPr marL="0" lvl="0" indent="0" algn="l" rtl="0">
              <a:spcBef>
                <a:spcPts val="1000"/>
              </a:spcBef>
              <a:spcAft>
                <a:spcPts val="0"/>
              </a:spcAft>
              <a:buNone/>
            </a:pPr>
            <a:endParaRPr sz="800" b="1"/>
          </a:p>
          <a:p>
            <a:pPr marL="914400" lvl="0" indent="0" algn="l" rtl="0">
              <a:spcBef>
                <a:spcPts val="1000"/>
              </a:spcBef>
              <a:spcAft>
                <a:spcPts val="0"/>
              </a:spcAft>
              <a:buNone/>
            </a:pPr>
            <a:endParaRPr sz="800" b="1"/>
          </a:p>
          <a:p>
            <a:pPr marL="457200" lvl="0" indent="-381000" algn="l" rtl="0">
              <a:spcBef>
                <a:spcPts val="1000"/>
              </a:spcBef>
              <a:spcAft>
                <a:spcPts val="0"/>
              </a:spcAft>
              <a:buSzPts val="2400"/>
              <a:buChar char="►"/>
            </a:pPr>
            <a:r>
              <a:rPr lang="en-US" sz="2400"/>
              <a:t>direct quoting, paraphrasing, or summarizing</a:t>
            </a:r>
            <a:endParaRPr sz="2400"/>
          </a:p>
        </p:txBody>
      </p:sp>
      <p:pic>
        <p:nvPicPr>
          <p:cNvPr id="303" name="Google Shape;303;p26"/>
          <p:cNvPicPr preferRelativeResize="0"/>
          <p:nvPr/>
        </p:nvPicPr>
        <p:blipFill>
          <a:blip r:embed="rId4">
            <a:alphaModFix/>
          </a:blip>
          <a:stretch>
            <a:fillRect/>
          </a:stretch>
        </p:blipFill>
        <p:spPr>
          <a:xfrm>
            <a:off x="1130525" y="2443525"/>
            <a:ext cx="4874048" cy="390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a:spLocks noGrp="1"/>
          </p:cNvSpPr>
          <p:nvPr>
            <p:ph type="title"/>
          </p:nvPr>
        </p:nvSpPr>
        <p:spPr>
          <a:xfrm>
            <a:off x="562375" y="1277650"/>
            <a:ext cx="4481400" cy="1600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2"/>
              </a:buClr>
              <a:buSzPts val="3600"/>
              <a:buFont typeface="Century Gothic"/>
              <a:buNone/>
            </a:pPr>
            <a:r>
              <a:rPr lang="en-US" sz="5000" b="1"/>
              <a:t>So, </a:t>
            </a:r>
            <a:r>
              <a:rPr lang="en-US" sz="6000" b="1">
                <a:solidFill>
                  <a:schemeClr val="accent1"/>
                </a:solidFill>
              </a:rPr>
              <a:t>where </a:t>
            </a:r>
            <a:r>
              <a:rPr lang="en-US" sz="5000" b="1"/>
              <a:t>does it all begin?</a:t>
            </a:r>
            <a:endParaRPr sz="5000" b="1"/>
          </a:p>
        </p:txBody>
      </p:sp>
      <p:sp>
        <p:nvSpPr>
          <p:cNvPr id="309" name="Google Shape;309;p27"/>
          <p:cNvSpPr txBox="1">
            <a:spLocks noGrp="1"/>
          </p:cNvSpPr>
          <p:nvPr>
            <p:ph type="body" idx="2"/>
          </p:nvPr>
        </p:nvSpPr>
        <p:spPr>
          <a:xfrm rot="234">
            <a:off x="562375" y="2342150"/>
            <a:ext cx="4405500" cy="213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endParaRPr sz="2400"/>
          </a:p>
          <a:p>
            <a:pPr marL="0" lvl="0" indent="0" algn="l" rtl="0">
              <a:spcBef>
                <a:spcPts val="0"/>
              </a:spcBef>
              <a:spcAft>
                <a:spcPts val="0"/>
              </a:spcAft>
              <a:buSzPts val="1920"/>
              <a:buNone/>
            </a:pPr>
            <a:endParaRPr sz="2400"/>
          </a:p>
          <a:p>
            <a:pPr marL="0" lvl="0" indent="0" algn="ctr" rtl="0">
              <a:spcBef>
                <a:spcPts val="0"/>
              </a:spcBef>
              <a:spcAft>
                <a:spcPts val="0"/>
              </a:spcAft>
              <a:buSzPts val="1920"/>
              <a:buNone/>
            </a:pPr>
            <a:r>
              <a:rPr lang="en-US" sz="4000" b="1">
                <a:solidFill>
                  <a:schemeClr val="accent1"/>
                </a:solidFill>
              </a:rPr>
              <a:t>Reference page!</a:t>
            </a:r>
            <a:endParaRPr sz="4000" b="1">
              <a:solidFill>
                <a:schemeClr val="accent1"/>
              </a:solidFill>
            </a:endParaRPr>
          </a:p>
        </p:txBody>
      </p:sp>
      <p:pic>
        <p:nvPicPr>
          <p:cNvPr id="310" name="Google Shape;310;p27"/>
          <p:cNvPicPr preferRelativeResize="0"/>
          <p:nvPr/>
        </p:nvPicPr>
        <p:blipFill rotWithShape="1">
          <a:blip r:embed="rId3">
            <a:alphaModFix/>
          </a:blip>
          <a:srcRect/>
          <a:stretch/>
        </p:blipFill>
        <p:spPr>
          <a:xfrm>
            <a:off x="11135807" y="5900907"/>
            <a:ext cx="1024887" cy="957093"/>
          </a:xfrm>
          <a:prstGeom prst="rect">
            <a:avLst/>
          </a:prstGeom>
          <a:noFill/>
          <a:ln>
            <a:noFill/>
          </a:ln>
        </p:spPr>
      </p:pic>
      <p:pic>
        <p:nvPicPr>
          <p:cNvPr id="311" name="Google Shape;311;p27"/>
          <p:cNvPicPr preferRelativeResize="0"/>
          <p:nvPr/>
        </p:nvPicPr>
        <p:blipFill>
          <a:blip r:embed="rId4">
            <a:alphaModFix/>
          </a:blip>
          <a:stretch>
            <a:fillRect/>
          </a:stretch>
        </p:blipFill>
        <p:spPr>
          <a:xfrm>
            <a:off x="687350" y="3882000"/>
            <a:ext cx="3889850" cy="2374825"/>
          </a:xfrm>
          <a:prstGeom prst="rect">
            <a:avLst/>
          </a:prstGeom>
          <a:noFill/>
          <a:ln>
            <a:noFill/>
          </a:ln>
        </p:spPr>
      </p:pic>
      <p:sp>
        <p:nvSpPr>
          <p:cNvPr id="312" name="Google Shape;312;p27"/>
          <p:cNvSpPr txBox="1"/>
          <p:nvPr/>
        </p:nvSpPr>
        <p:spPr>
          <a:xfrm>
            <a:off x="4967875" y="367650"/>
            <a:ext cx="6722400" cy="61227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endParaRPr sz="1100" b="1">
              <a:solidFill>
                <a:schemeClr val="dk1"/>
              </a:solidFill>
            </a:endParaRPr>
          </a:p>
          <a:p>
            <a:pPr marL="0" lvl="0" indent="0" algn="ctr" rtl="0">
              <a:lnSpc>
                <a:spcPct val="200000"/>
              </a:lnSpc>
              <a:spcBef>
                <a:spcPts val="0"/>
              </a:spcBef>
              <a:spcAft>
                <a:spcPts val="0"/>
              </a:spcAft>
              <a:buNone/>
            </a:pPr>
            <a:r>
              <a:rPr lang="en-US" sz="1100" b="1">
                <a:solidFill>
                  <a:schemeClr val="dk1"/>
                </a:solidFill>
              </a:rPr>
              <a:t>References</a:t>
            </a:r>
            <a:endParaRPr sz="1100" b="1">
              <a:solidFill>
                <a:schemeClr val="dk1"/>
              </a:solidFill>
            </a:endParaRPr>
          </a:p>
          <a:p>
            <a:pPr marL="0" lvl="0" indent="0" algn="ctr" rtl="0">
              <a:lnSpc>
                <a:spcPct val="200000"/>
              </a:lnSpc>
              <a:spcBef>
                <a:spcPts val="0"/>
              </a:spcBef>
              <a:spcAft>
                <a:spcPts val="0"/>
              </a:spcAft>
              <a:buNone/>
            </a:pPr>
            <a:endParaRPr sz="1100" b="1">
              <a:solidFill>
                <a:schemeClr val="dk1"/>
              </a:solidFill>
            </a:endParaRPr>
          </a:p>
          <a:p>
            <a:pPr marL="457200" lvl="0" indent="-457200" algn="l" rtl="0">
              <a:lnSpc>
                <a:spcPct val="200000"/>
              </a:lnSpc>
              <a:spcBef>
                <a:spcPts val="0"/>
              </a:spcBef>
              <a:spcAft>
                <a:spcPts val="0"/>
              </a:spcAft>
              <a:buNone/>
            </a:pPr>
            <a:r>
              <a:rPr lang="en-US" sz="1100">
                <a:solidFill>
                  <a:schemeClr val="dk1"/>
                </a:solidFill>
                <a:highlight>
                  <a:srgbClr val="FFFF00"/>
                </a:highlight>
              </a:rPr>
              <a:t>Achterberg, J. (1985).</a:t>
            </a:r>
            <a:r>
              <a:rPr lang="en-US" sz="1100">
                <a:solidFill>
                  <a:schemeClr val="dk1"/>
                </a:solidFill>
              </a:rPr>
              <a:t> </a:t>
            </a:r>
            <a:r>
              <a:rPr lang="en-US" sz="1100" i="1">
                <a:solidFill>
                  <a:schemeClr val="dk1"/>
                </a:solidFill>
              </a:rPr>
              <a:t>Imagery in healing</a:t>
            </a:r>
            <a:r>
              <a:rPr lang="en-US" sz="1100">
                <a:solidFill>
                  <a:schemeClr val="dk1"/>
                </a:solidFill>
              </a:rPr>
              <a:t>. Shambhala Publications. American Psychological Association. (2017). </a:t>
            </a:r>
            <a:r>
              <a:rPr lang="en-US" sz="1100" i="1">
                <a:solidFill>
                  <a:schemeClr val="dk1"/>
                </a:solidFill>
              </a:rPr>
              <a:t>Stress in America: The state of our nation</a:t>
            </a:r>
            <a:r>
              <a:rPr lang="en-US" sz="1100">
                <a:solidFill>
                  <a:schemeClr val="dk1"/>
                </a:solidFill>
              </a:rPr>
              <a:t>. </a:t>
            </a:r>
            <a:r>
              <a:rPr lang="en-US" sz="1100" u="sng">
                <a:solidFill>
                  <a:schemeClr val="hlink"/>
                </a:solidFill>
                <a:hlinkClick r:id="rId5"/>
              </a:rPr>
              <a:t>https://www.apa.org/news/press/releases/stress/2017/state-nation.pdf</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highlight>
                  <a:srgbClr val="FFFF00"/>
                </a:highlight>
              </a:rPr>
              <a:t>Baider, L., Uziely, B., &amp; Kaplan De-Nour, A. (1994).</a:t>
            </a:r>
            <a:r>
              <a:rPr lang="en-US" sz="1100">
                <a:solidFill>
                  <a:schemeClr val="dk1"/>
                </a:solidFill>
              </a:rPr>
              <a:t> Progressive muscle relaxation and guided imagery in cancer patients. </a:t>
            </a:r>
            <a:r>
              <a:rPr lang="en-US" sz="1100" i="1">
                <a:solidFill>
                  <a:schemeClr val="dk1"/>
                </a:solidFill>
              </a:rPr>
              <a:t>General Hospital Psychiatry</a:t>
            </a:r>
            <a:r>
              <a:rPr lang="en-US" sz="1100">
                <a:solidFill>
                  <a:schemeClr val="dk1"/>
                </a:solidFill>
              </a:rPr>
              <a:t>, </a:t>
            </a:r>
            <a:r>
              <a:rPr lang="en-US" sz="1100" i="1">
                <a:solidFill>
                  <a:schemeClr val="dk1"/>
                </a:solidFill>
              </a:rPr>
              <a:t>16</a:t>
            </a:r>
            <a:r>
              <a:rPr lang="en-US" sz="1100">
                <a:solidFill>
                  <a:schemeClr val="dk1"/>
                </a:solidFill>
              </a:rPr>
              <a:t>(5), </a:t>
            </a:r>
            <a:r>
              <a:rPr lang="en-US" sz="1100">
                <a:solidFill>
                  <a:schemeClr val="dk1"/>
                </a:solidFill>
                <a:highlight>
                  <a:srgbClr val="FFFF00"/>
                </a:highlight>
              </a:rPr>
              <a:t>340–347</a:t>
            </a:r>
            <a:r>
              <a:rPr lang="en-US" sz="1100">
                <a:solidFill>
                  <a:schemeClr val="dk1"/>
                </a:solidFill>
              </a:rPr>
              <a:t>.</a:t>
            </a:r>
            <a:r>
              <a:rPr lang="en-US" sz="1100">
                <a:solidFill>
                  <a:schemeClr val="dk1"/>
                </a:solidFill>
                <a:uFill>
                  <a:noFill/>
                </a:uFill>
                <a:hlinkClick r:id="rId6"/>
              </a:rPr>
              <a:t> </a:t>
            </a:r>
            <a:r>
              <a:rPr lang="en-US" sz="1100" u="sng">
                <a:solidFill>
                  <a:schemeClr val="hlink"/>
                </a:solidFill>
                <a:hlinkClick r:id="rId6"/>
              </a:rPr>
              <a:t>https://doi.org/10.1016/0163-8343(94)90021-3</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highlight>
                  <a:srgbClr val="FFFF00"/>
                </a:highlight>
              </a:rPr>
              <a:t>Ball, T. M., Shapiro, D. E., Monheim, C. J., &amp; Weydert, J. A. (2003).</a:t>
            </a:r>
            <a:r>
              <a:rPr lang="en-US" sz="1100">
                <a:solidFill>
                  <a:schemeClr val="dk1"/>
                </a:solidFill>
              </a:rPr>
              <a:t> A pilot study other use of guided </a:t>
            </a:r>
            <a:r>
              <a:rPr lang="en-US" sz="1100">
                <a:solidFill>
                  <a:schemeClr val="dk1"/>
                </a:solidFill>
                <a:highlight>
                  <a:srgbClr val="FFFF00"/>
                </a:highlight>
              </a:rPr>
              <a:t>imagery for the treatment of recurrent abdominal pain in children. </a:t>
            </a:r>
            <a:r>
              <a:rPr lang="en-US" sz="1100" i="1">
                <a:solidFill>
                  <a:schemeClr val="dk1"/>
                </a:solidFill>
                <a:highlight>
                  <a:srgbClr val="FFFF00"/>
                </a:highlight>
              </a:rPr>
              <a:t>Clinical Pediatrics</a:t>
            </a:r>
            <a:r>
              <a:rPr lang="en-US" sz="1100">
                <a:solidFill>
                  <a:schemeClr val="dk1"/>
                </a:solidFill>
                <a:highlight>
                  <a:srgbClr val="FFFF00"/>
                </a:highlight>
              </a:rPr>
              <a:t>, </a:t>
            </a:r>
            <a:r>
              <a:rPr lang="en-US" sz="1100" i="1">
                <a:solidFill>
                  <a:schemeClr val="dk1"/>
                </a:solidFill>
                <a:highlight>
                  <a:srgbClr val="FFFF00"/>
                </a:highlight>
              </a:rPr>
              <a:t>42</a:t>
            </a:r>
            <a:r>
              <a:rPr lang="en-US" sz="1100">
                <a:solidFill>
                  <a:schemeClr val="dk1"/>
                </a:solidFill>
                <a:highlight>
                  <a:srgbClr val="FFFF00"/>
                </a:highlight>
              </a:rPr>
              <a:t>(6), 527–532</a:t>
            </a:r>
            <a:r>
              <a:rPr lang="en-US" sz="1100">
                <a:solidFill>
                  <a:schemeClr val="dk1"/>
                </a:solidFill>
              </a:rPr>
              <a:t>.</a:t>
            </a:r>
            <a:r>
              <a:rPr lang="en-US" sz="1100">
                <a:solidFill>
                  <a:schemeClr val="dk1"/>
                </a:solidFill>
                <a:uFill>
                  <a:noFill/>
                </a:uFill>
                <a:hlinkClick r:id="rId7"/>
              </a:rPr>
              <a:t> </a:t>
            </a:r>
            <a:r>
              <a:rPr lang="en-US" sz="1100" u="sng">
                <a:solidFill>
                  <a:schemeClr val="hlink"/>
                </a:solidFill>
                <a:hlinkClick r:id="rId7"/>
              </a:rPr>
              <a:t>https://doi.org/10.1177/000992280304200607</a:t>
            </a:r>
            <a:endParaRPr sz="1100" u="sng">
              <a:solidFill>
                <a:schemeClr val="hlink"/>
              </a:solidFill>
            </a:endParaRPr>
          </a:p>
          <a:p>
            <a:pPr marL="457200" lvl="0" indent="-457200" algn="l" rtl="0">
              <a:lnSpc>
                <a:spcPct val="200000"/>
              </a:lnSpc>
              <a:spcBef>
                <a:spcPts val="0"/>
              </a:spcBef>
              <a:spcAft>
                <a:spcPts val="0"/>
              </a:spcAft>
              <a:buNone/>
            </a:pPr>
            <a:r>
              <a:rPr lang="en-US" sz="1100">
                <a:solidFill>
                  <a:schemeClr val="dk1"/>
                </a:solidFill>
                <a:highlight>
                  <a:srgbClr val="FFFF00"/>
                </a:highlight>
              </a:rPr>
              <a:t>Bernstein, D. A., &amp; Borkovec, T. D. (1973). </a:t>
            </a:r>
            <a:r>
              <a:rPr lang="en-US" sz="1100" i="1">
                <a:solidFill>
                  <a:schemeClr val="dk1"/>
                </a:solidFill>
              </a:rPr>
              <a:t>Progressive relaxation training: A manual for the helping professions</a:t>
            </a:r>
            <a:r>
              <a:rPr lang="en-US" sz="1100">
                <a:solidFill>
                  <a:schemeClr val="dk1"/>
                </a:solidFill>
              </a:rPr>
              <a:t>. Research Press.</a:t>
            </a:r>
            <a:endParaRPr sz="1100">
              <a:solidFill>
                <a:schemeClr val="dk1"/>
              </a:solidFill>
            </a:endParaRPr>
          </a:p>
          <a:p>
            <a:pPr marL="457200" lvl="0" indent="-457200" algn="l" rtl="0">
              <a:lnSpc>
                <a:spcPct val="200000"/>
              </a:lnSpc>
              <a:spcBef>
                <a:spcPts val="0"/>
              </a:spcBef>
              <a:spcAft>
                <a:spcPts val="0"/>
              </a:spcAft>
              <a:buNone/>
            </a:pPr>
            <a:r>
              <a:rPr lang="en-US" sz="1100">
                <a:solidFill>
                  <a:schemeClr val="dk1"/>
                </a:solidFill>
                <a:highlight>
                  <a:srgbClr val="FFFF00"/>
                </a:highlight>
              </a:rPr>
              <a:t>Bottomley, A. (1996).</a:t>
            </a:r>
            <a:r>
              <a:rPr lang="en-US" sz="1100">
                <a:solidFill>
                  <a:schemeClr val="dk1"/>
                </a:solidFill>
              </a:rPr>
              <a:t> Group cognitive behavioural therapy interventions with cancer patients: A review of the literature. </a:t>
            </a:r>
            <a:r>
              <a:rPr lang="en-US" sz="1100" i="1">
                <a:solidFill>
                  <a:schemeClr val="dk1"/>
                </a:solidFill>
              </a:rPr>
              <a:t>European Journal of Cancer Cure</a:t>
            </a:r>
            <a:r>
              <a:rPr lang="en-US" sz="1100">
                <a:solidFill>
                  <a:schemeClr val="dk1"/>
                </a:solidFill>
              </a:rPr>
              <a:t>, </a:t>
            </a:r>
            <a:r>
              <a:rPr lang="en-US" sz="1100" i="1">
                <a:solidFill>
                  <a:schemeClr val="dk1"/>
                </a:solidFill>
              </a:rPr>
              <a:t>5</a:t>
            </a:r>
            <a:r>
              <a:rPr lang="en-US" sz="1100">
                <a:solidFill>
                  <a:schemeClr val="dk1"/>
                </a:solidFill>
              </a:rPr>
              <a:t>(3), 1</a:t>
            </a:r>
            <a:r>
              <a:rPr lang="en-US" sz="1100">
                <a:solidFill>
                  <a:schemeClr val="dk1"/>
                </a:solidFill>
                <a:highlight>
                  <a:srgbClr val="FFFF00"/>
                </a:highlight>
              </a:rPr>
              <a:t>43–146.</a:t>
            </a:r>
            <a:r>
              <a:rPr lang="en-US" sz="1100">
                <a:solidFill>
                  <a:schemeClr val="dk1"/>
                </a:solidFill>
                <a:uFill>
                  <a:noFill/>
                </a:uFill>
                <a:hlinkClick r:id="rId8"/>
              </a:rPr>
              <a:t> </a:t>
            </a:r>
            <a:r>
              <a:rPr lang="en-US" sz="1100" u="sng">
                <a:solidFill>
                  <a:schemeClr val="hlink"/>
                </a:solidFill>
                <a:hlinkClick r:id="rId8"/>
              </a:rPr>
              <a:t>https://doi.org/10.1111/j.1365-2354.1996.tb00225.x</a:t>
            </a:r>
            <a:endParaRPr sz="1100" u="sng">
              <a:solidFill>
                <a:schemeClr val="hlink"/>
              </a:solidFill>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2666</Words>
  <Application>Microsoft Office PowerPoint</Application>
  <PresentationFormat>Widescreen</PresentationFormat>
  <Paragraphs>199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Noto Sans Symbols</vt:lpstr>
      <vt:lpstr>Arial</vt:lpstr>
      <vt:lpstr>Century Gothic</vt:lpstr>
      <vt:lpstr>Homemade Apple</vt:lpstr>
      <vt:lpstr>Ion Boardroom</vt:lpstr>
      <vt:lpstr>PowerPoint Presentation</vt:lpstr>
      <vt:lpstr>APA Format</vt:lpstr>
      <vt:lpstr>Last Workshop</vt:lpstr>
      <vt:lpstr>Goals</vt:lpstr>
      <vt:lpstr>Imagine...</vt:lpstr>
      <vt:lpstr>What are in-text citations?</vt:lpstr>
      <vt:lpstr>Why are in-text citations important?</vt:lpstr>
      <vt:lpstr>When do I need to use in-text citations?</vt:lpstr>
      <vt:lpstr>So, where does it all begin?</vt:lpstr>
      <vt:lpstr>PowerPoint Presentation</vt:lpstr>
      <vt:lpstr> Parenthetical Citations </vt:lpstr>
      <vt:lpstr>Parenthetical Citation  Author and date format  Author’s name and date separated by a comma  In parentheses at end of sentence  …(Author, date).</vt:lpstr>
      <vt:lpstr> Narrative Citations </vt:lpstr>
      <vt:lpstr>Narrative  Citation  Author’s last/surname  year of publication in parenthesis  ***signal word(s) or phrase    sometimes a comma </vt:lpstr>
      <vt:lpstr>More Verbs for Attribution Phrases... </vt:lpstr>
      <vt:lpstr>More examples…  In-Text citations  </vt:lpstr>
      <vt:lpstr>Two types of Direct Quotations</vt:lpstr>
      <vt:lpstr>Direct Quotes</vt:lpstr>
      <vt:lpstr>Direct Quotes</vt:lpstr>
      <vt:lpstr>Keep this close by when writing!</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Tammy Whitlow</cp:lastModifiedBy>
  <cp:revision>1</cp:revision>
  <dcterms:modified xsi:type="dcterms:W3CDTF">2020-04-06T19:01:22Z</dcterms:modified>
</cp:coreProperties>
</file>