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embeddedFontLst>
    <p:embeddedFont>
      <p:font typeface="Roboto"/>
      <p:regular r:id="rId28"/>
      <p:bold r:id="rId29"/>
      <p:italic r:id="rId30"/>
      <p:boldItalic r:id="rId31"/>
    </p:embeddedFont>
    <p:embeddedFont>
      <p:font typeface="Century Gothic"/>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i9fyFktVLEFsPK1kdZNd+Fjf/i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A341EEF-3F67-4E88-9A7B-5C558BC340E7}">
  <a:tblStyle styleId="{EA341EEF-3F67-4E88-9A7B-5C558BC340E7}" styleName="Table_0">
    <a:wholeTbl>
      <a:tcTxStyle b="off" i="off">
        <a:font>
          <a:latin typeface="Trebuchet MS"/>
          <a:ea typeface="Trebuchet MS"/>
          <a:cs typeface="Trebuchet M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EE7EE"/>
          </a:solidFill>
        </a:fill>
      </a:tcStyle>
    </a:wholeTbl>
    <a:band1H>
      <a:tcTxStyle b="off" i="off"/>
      <a:tcStyle>
        <a:fill>
          <a:solidFill>
            <a:srgbClr val="DBCBDB"/>
          </a:solidFill>
        </a:fill>
      </a:tcStyle>
    </a:band1H>
    <a:band2H>
      <a:tcTxStyle b="off" i="off"/>
    </a:band2H>
    <a:band1V>
      <a:tcTxStyle b="off" i="off"/>
      <a:tcStyle>
        <a:fill>
          <a:solidFill>
            <a:srgbClr val="DBCBDB"/>
          </a:solidFill>
        </a:fill>
      </a:tcStyle>
    </a:band1V>
    <a:band2V>
      <a:tcTxStyle b="off" i="off"/>
    </a:band2V>
    <a:lastCol>
      <a:tcTxStyle b="on" i="off">
        <a:font>
          <a:latin typeface="Trebuchet MS"/>
          <a:ea typeface="Trebuchet MS"/>
          <a:cs typeface="Trebuchet MS"/>
        </a:font>
        <a:schemeClr val="lt1"/>
      </a:tcTxStyle>
      <a:tcStyle>
        <a:fill>
          <a:solidFill>
            <a:schemeClr val="accent1"/>
          </a:solidFill>
        </a:fill>
      </a:tcStyle>
    </a:lastCol>
    <a:firstCol>
      <a:tcTxStyle b="on" i="off">
        <a:font>
          <a:latin typeface="Trebuchet MS"/>
          <a:ea typeface="Trebuchet MS"/>
          <a:cs typeface="Trebuchet MS"/>
        </a:font>
        <a:schemeClr val="lt1"/>
      </a:tcTxStyle>
      <a:tcStyle>
        <a:fill>
          <a:solidFill>
            <a:schemeClr val="accent1"/>
          </a:solidFill>
        </a:fill>
      </a:tcStyle>
    </a:firstCol>
    <a:lastRow>
      <a:tcTxStyle b="on" i="off">
        <a:font>
          <a:latin typeface="Trebuchet MS"/>
          <a:ea typeface="Trebuchet MS"/>
          <a:cs typeface="Trebuchet M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Trebuchet MS"/>
          <a:ea typeface="Trebuchet MS"/>
          <a:cs typeface="Trebuchet M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CenturyGothic-bold.fntdata"/><Relationship Id="rId10" Type="http://schemas.openxmlformats.org/officeDocument/2006/relationships/slide" Target="slides/slide5.xml"/><Relationship Id="rId32" Type="http://schemas.openxmlformats.org/officeDocument/2006/relationships/font" Target="fonts/CenturyGothic-regular.fntdata"/><Relationship Id="rId13" Type="http://schemas.openxmlformats.org/officeDocument/2006/relationships/slide" Target="slides/slide8.xml"/><Relationship Id="rId35" Type="http://schemas.openxmlformats.org/officeDocument/2006/relationships/font" Target="fonts/CenturyGothic-boldItalic.fntdata"/><Relationship Id="rId12" Type="http://schemas.openxmlformats.org/officeDocument/2006/relationships/slide" Target="slides/slide7.xml"/><Relationship Id="rId34" Type="http://schemas.openxmlformats.org/officeDocument/2006/relationships/font" Target="fonts/CenturyGothic-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ritingcenter.fas.harvard.edu/pages/ending-essay-conclusions" TargetMode="External"/><Relationship Id="rId3" Type="http://schemas.openxmlformats.org/officeDocument/2006/relationships/hyperlink" Target="https://www.time4writing.com/writing-resources/writing-a-good-conclusion-paragraph/" TargetMode="External"/><Relationship Id="rId4" Type="http://schemas.openxmlformats.org/officeDocument/2006/relationships/hyperlink" Target="https://writingcenter.unc.edu/tips-and-tools/conclusion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ritingcenter.fas.harvard.edu/pages/ending-essay-conclusions" TargetMode="External"/><Relationship Id="rId3" Type="http://schemas.openxmlformats.org/officeDocument/2006/relationships/hyperlink" Target="https://www.time4writing.com/writing-resources/writing-a-good-conclusion-paragraph/" TargetMode="External"/><Relationship Id="rId4" Type="http://schemas.openxmlformats.org/officeDocument/2006/relationships/hyperlink" Target="https://writingcenter.unc.edu/tips-and-tools/conclusion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ritingcenter.fas.harvard.edu/pages/ending-essay-conclusions" TargetMode="External"/><Relationship Id="rId3" Type="http://schemas.openxmlformats.org/officeDocument/2006/relationships/hyperlink" Target="https://www.time4writing.com/writing-resources/writing-a-good-conclusion-paragraph/" TargetMode="External"/><Relationship Id="rId4" Type="http://schemas.openxmlformats.org/officeDocument/2006/relationships/hyperlink" Target="https://writingcenter.unc.edu/tips-and-tools/conclusion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cademic-englishuk.com/thesis-statements" TargetMode="External"/><Relationship Id="rId3" Type="http://schemas.openxmlformats.org/officeDocument/2006/relationships/hyperlink" Target="https://writingcenter.unc.edu/tips-and-tools/thesis-statement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Tammy. This workshop is a basic </a:t>
            </a:r>
            <a:r>
              <a:rPr lang="en-US"/>
              <a:t>structure</a:t>
            </a:r>
            <a:r>
              <a:rPr lang="en-US"/>
              <a:t> of how a essay may be written. Keep in mind your professor will provide you with specific instructions to follow. </a:t>
            </a:r>
            <a:endParaRPr/>
          </a:p>
        </p:txBody>
      </p:sp>
      <p:sp>
        <p:nvSpPr>
          <p:cNvPr id="145" name="Google Shape;14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72e3bc6d5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2e3bc6d52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Tammy</a:t>
            </a:r>
            <a:endParaRPr/>
          </a:p>
        </p:txBody>
      </p:sp>
      <p:sp>
        <p:nvSpPr>
          <p:cNvPr id="219" name="Google Shape;219;g72e3bc6d52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70ea31d8cb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0ea31d8cb_0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Olivia. Let’s move further to the main portion of your paper. All body paragraphs need to have structure. “The meat” phrase=the main part. In the middle of this sandwich.</a:t>
            </a:r>
            <a:endParaRPr/>
          </a:p>
        </p:txBody>
      </p:sp>
      <p:sp>
        <p:nvSpPr>
          <p:cNvPr id="226" name="Google Shape;226;g70ea31d8cb_0_1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0ea31d8cb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0ea31d8cb_0_1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Olivia. Focus in on the underlined sentences to demonstrate/show how the first and second paragraphs connect. Draw attention to transition word.</a:t>
            </a:r>
            <a:endParaRPr/>
          </a:p>
        </p:txBody>
      </p:sp>
      <p:sp>
        <p:nvSpPr>
          <p:cNvPr id="238" name="Google Shape;238;g70ea31d8cb_0_1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811207e72e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11207e72e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Olivia. </a:t>
            </a:r>
            <a:r>
              <a:rPr lang="en-US"/>
              <a:t>Focus in on the underlined sentences to demonstrate/show how the first, second, and third paragraphs connect. Draw attention to transition word and discuss how it connects links/connects paragraph together (making for a smooth transition from one paragraph to another).</a:t>
            </a:r>
            <a:endParaRPr/>
          </a:p>
        </p:txBody>
      </p:sp>
      <p:sp>
        <p:nvSpPr>
          <p:cNvPr id="251" name="Google Shape;251;g811207e72e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Olivia. Remind students of the words. Choose a few to talk about: due to and eventually meanings. Plug for next week! Presentation all about transitions</a:t>
            </a:r>
            <a:endParaRPr/>
          </a:p>
        </p:txBody>
      </p:sp>
      <p:sp>
        <p:nvSpPr>
          <p:cNvPr id="263" name="Google Shape;26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Olivia. Conclusion is part 3 of the presentation and of your paper.  </a:t>
            </a:r>
            <a:r>
              <a:rPr lang="en-US" u="sng">
                <a:solidFill>
                  <a:schemeClr val="hlink"/>
                </a:solidFill>
                <a:hlinkClick r:id="rId2"/>
              </a:rPr>
              <a:t>https://writingcenter.fas.harvard.edu/pages/ending-essay-conclusions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3"/>
              </a:rPr>
              <a:t>https://www.time4writing.com/writing-resources/writing-a-good-conclusion-paragraph/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4"/>
              </a:rPr>
              <a:t>https://writingcenter.unc.edu/tips-and-tools/conclusions/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0" name="Google Shape;27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70fdd0f34f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Olivia </a:t>
            </a:r>
            <a:r>
              <a:rPr lang="en-US" u="sng">
                <a:solidFill>
                  <a:schemeClr val="hlink"/>
                </a:solidFill>
                <a:hlinkClick r:id="rId2"/>
              </a:rPr>
              <a:t>https://writingcenter.fas.harvard.edu/pages/ending-essay-conclusions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3"/>
              </a:rPr>
              <a:t>https://www.time4writing.com/writing-resources/writing-a-good-conclusion-paragraph/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4"/>
              </a:rPr>
              <a:t>https://writingcenter.unc.edu/tips-and-tools/conclusions/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2" name="Google Shape;282;g70fdd0f34f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0fdd0f34f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Olivia </a:t>
            </a:r>
            <a:r>
              <a:rPr lang="en-US" u="sng">
                <a:solidFill>
                  <a:schemeClr val="hlink"/>
                </a:solidFill>
                <a:hlinkClick r:id="rId2"/>
              </a:rPr>
              <a:t>https://writingcenter.fas.harvard.edu/pages/ending-essay-conclusions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3"/>
              </a:rPr>
              <a:t>https://www.time4writing.com/writing-resources/writing-a-good-conclusion-paragraph/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4"/>
              </a:rPr>
              <a:t>https://writingcenter.unc.edu/tips-and-tools/conclusions/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9" name="Google Shape;289;g70fdd0f34f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72f93481c4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72f93481c4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Olivia. Remind about the 3 parts. This applies to the essay and to each paragraph.</a:t>
            </a:r>
            <a:endParaRPr/>
          </a:p>
        </p:txBody>
      </p:sp>
      <p:sp>
        <p:nvSpPr>
          <p:cNvPr id="298" name="Google Shape;298;g72f93481c4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71088cc98e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71088cc98e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AutoNum type="arabicPeriod"/>
            </a:pPr>
            <a:r>
              <a:rPr lang="en-US"/>
              <a:t>At this time </a:t>
            </a:r>
            <a:r>
              <a:rPr b="1" lang="en-US"/>
              <a:t>pass out sample essays </a:t>
            </a:r>
            <a:r>
              <a:rPr lang="en-US"/>
              <a:t>for students to  glance over. </a:t>
            </a:r>
            <a:endParaRPr/>
          </a:p>
          <a:p>
            <a:pPr indent="-317500" lvl="0" marL="457200" rtl="0" algn="l">
              <a:spcBef>
                <a:spcPts val="0"/>
              </a:spcBef>
              <a:spcAft>
                <a:spcPts val="0"/>
              </a:spcAft>
              <a:buSzPts val="1400"/>
              <a:buAutoNum type="arabicPeriod"/>
            </a:pPr>
            <a:r>
              <a:rPr lang="en-US"/>
              <a:t>Have students notice/read introduction, 2-3 body paragraphs, and conclusion paragraphs.</a:t>
            </a:r>
            <a:endParaRPr/>
          </a:p>
          <a:p>
            <a:pPr indent="-317500" lvl="0" marL="457200" rtl="0" algn="l">
              <a:spcBef>
                <a:spcPts val="0"/>
              </a:spcBef>
              <a:spcAft>
                <a:spcPts val="0"/>
              </a:spcAft>
              <a:buSzPts val="1400"/>
              <a:buAutoNum type="arabicPeriod"/>
            </a:pPr>
            <a:r>
              <a:rPr lang="en-US"/>
              <a:t>Discuss what they notice about the essay based off previous slides.</a:t>
            </a:r>
            <a:endParaRPr/>
          </a:p>
        </p:txBody>
      </p:sp>
      <p:sp>
        <p:nvSpPr>
          <p:cNvPr id="308" name="Google Shape;308;g71088cc98e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0ea31d8c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0ea31d8c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Tammy.</a:t>
            </a:r>
            <a:endParaRPr/>
          </a:p>
        </p:txBody>
      </p:sp>
      <p:sp>
        <p:nvSpPr>
          <p:cNvPr id="153" name="Google Shape;153;g70ea31d8c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2e927628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2e927628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Tammy. Send this prior to the workshop. Breakout rooms. Write in the chat boxes what order the colors should go in</a:t>
            </a:r>
            <a:endParaRPr/>
          </a:p>
        </p:txBody>
      </p:sp>
      <p:sp>
        <p:nvSpPr>
          <p:cNvPr id="316" name="Google Shape;316;g72e927628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70fdd0f34f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70fdd0f34f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Thank you! Tammy jumps in for questions/all 3 chime in for answers</a:t>
            </a:r>
            <a:endParaRPr/>
          </a:p>
        </p:txBody>
      </p:sp>
      <p:sp>
        <p:nvSpPr>
          <p:cNvPr id="323" name="Google Shape;323;g70fdd0f34f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References are in APA</a:t>
            </a:r>
            <a:endParaRPr/>
          </a:p>
        </p:txBody>
      </p:sp>
      <p:sp>
        <p:nvSpPr>
          <p:cNvPr id="330" name="Google Shape;33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72ada833fe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2ada833fe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Tammy. Broad general statement - speaking of something/topic as a whole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you continue writing, notice the triangle become more narrow, indicating you must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audience is business refer to how a problem might be exposed or researched - case studies SWOT (Strengths, Weaknesses, Opportunites, Threats)</a:t>
            </a:r>
            <a:endParaRPr/>
          </a:p>
        </p:txBody>
      </p:sp>
      <p:sp>
        <p:nvSpPr>
          <p:cNvPr id="161" name="Google Shape;161;g72ada833fe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0ea31d8cb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0ea31d8cb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Tammy. Again in your introduction...</a:t>
            </a:r>
            <a:endParaRPr/>
          </a:p>
        </p:txBody>
      </p:sp>
      <p:sp>
        <p:nvSpPr>
          <p:cNvPr id="171" name="Google Shape;171;g70ea31d8cb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70ea31d8cb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0ea31d8cb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Brianna. Also in the introduction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Remind students - thesis is the main idea of paper</a:t>
            </a:r>
            <a:endParaRPr/>
          </a:p>
        </p:txBody>
      </p:sp>
      <p:sp>
        <p:nvSpPr>
          <p:cNvPr id="179" name="Google Shape;179;g70ea31d8cb_0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70ea31d8cb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0ea31d8cb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Brianna. So, what is a thesis statement? When do you need one? In case, you are writing ______________ kind of paper, be sure your thesis statement is all of the above. Next slides will show examples.</a:t>
            </a:r>
            <a:endParaRPr/>
          </a:p>
        </p:txBody>
      </p:sp>
      <p:sp>
        <p:nvSpPr>
          <p:cNvPr id="187" name="Google Shape;187;g70ea31d8cb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70ea31d8cb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70ea31d8cb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Brianna. </a:t>
            </a:r>
            <a:r>
              <a:rPr lang="en-US" u="sng">
                <a:solidFill>
                  <a:schemeClr val="hlink"/>
                </a:solidFill>
                <a:hlinkClick r:id="rId2"/>
              </a:rPr>
              <a:t>https://www.academic-englishuk.com/thesis-statements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3"/>
              </a:rPr>
              <a:t>https://writingcenter.unc.edu/tips-and-tools/thesis-statements/</a:t>
            </a:r>
            <a:endParaRPr/>
          </a:p>
          <a:p>
            <a:pPr indent="0" lvl="0" marL="0" rtl="0" algn="l">
              <a:spcBef>
                <a:spcPts val="0"/>
              </a:spcBef>
              <a:spcAft>
                <a:spcPts val="0"/>
              </a:spcAft>
              <a:buNone/>
            </a:pPr>
            <a:r>
              <a:t/>
            </a:r>
            <a:endParaRPr/>
          </a:p>
        </p:txBody>
      </p:sp>
      <p:sp>
        <p:nvSpPr>
          <p:cNvPr id="195" name="Google Shape;195;g70ea31d8cb_0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70ea31d8cb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0ea31d8cb_0_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Brianna</a:t>
            </a:r>
            <a:endParaRPr/>
          </a:p>
        </p:txBody>
      </p:sp>
      <p:sp>
        <p:nvSpPr>
          <p:cNvPr id="204" name="Google Shape;204;g70ea31d8cb_0_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70ea31d8cb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70ea31d8cb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Brianna. Poll.</a:t>
            </a:r>
            <a:endParaRPr/>
          </a:p>
        </p:txBody>
      </p:sp>
      <p:sp>
        <p:nvSpPr>
          <p:cNvPr id="211" name="Google Shape;211;g70ea31d8cb_0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26" name="Shape 26"/>
        <p:cNvGrpSpPr/>
        <p:nvPr/>
      </p:nvGrpSpPr>
      <p:grpSpPr>
        <a:xfrm>
          <a:off x="0" y="0"/>
          <a:ext cx="0" cy="0"/>
          <a:chOff x="0" y="0"/>
          <a:chExt cx="0" cy="0"/>
        </a:xfrm>
      </p:grpSpPr>
      <p:grpSp>
        <p:nvGrpSpPr>
          <p:cNvPr id="27" name="Google Shape;27;p9"/>
          <p:cNvGrpSpPr/>
          <p:nvPr/>
        </p:nvGrpSpPr>
        <p:grpSpPr>
          <a:xfrm>
            <a:off x="0" y="-8467"/>
            <a:ext cx="12192000" cy="6866467"/>
            <a:chOff x="0" y="-8467"/>
            <a:chExt cx="12192000" cy="6866467"/>
          </a:xfrm>
        </p:grpSpPr>
        <p:cxnSp>
          <p:nvCxnSpPr>
            <p:cNvPr id="28" name="Google Shape;28;p9"/>
            <p:cNvCxnSpPr/>
            <p:nvPr/>
          </p:nvCxnSpPr>
          <p:spPr>
            <a:xfrm>
              <a:off x="9371012" y="0"/>
              <a:ext cx="1219200" cy="6858000"/>
            </a:xfrm>
            <a:prstGeom prst="straightConnector1">
              <a:avLst/>
            </a:prstGeom>
            <a:noFill/>
            <a:ln cap="flat" cmpd="sng" w="9525">
              <a:solidFill>
                <a:schemeClr val="accent1">
                  <a:alpha val="69411"/>
                </a:schemeClr>
              </a:solidFill>
              <a:prstDash val="solid"/>
              <a:round/>
              <a:headEnd len="sm" w="sm" type="none"/>
              <a:tailEnd len="sm" w="sm" type="none"/>
            </a:ln>
          </p:spPr>
        </p:cxnSp>
        <p:cxnSp>
          <p:nvCxnSpPr>
            <p:cNvPr id="29" name="Google Shape;29;p9"/>
            <p:cNvCxnSpPr/>
            <p:nvPr/>
          </p:nvCxnSpPr>
          <p:spPr>
            <a:xfrm flipH="1">
              <a:off x="7425267" y="3681413"/>
              <a:ext cx="4763558" cy="3176587"/>
            </a:xfrm>
            <a:prstGeom prst="straightConnector1">
              <a:avLst/>
            </a:prstGeom>
            <a:noFill/>
            <a:ln cap="flat" cmpd="sng" w="9525">
              <a:solidFill>
                <a:schemeClr val="accent1">
                  <a:alpha val="69411"/>
                </a:schemeClr>
              </a:solidFill>
              <a:prstDash val="solid"/>
              <a:round/>
              <a:headEnd len="sm" w="sm" type="none"/>
              <a:tailEnd len="sm" w="sm" type="none"/>
            </a:ln>
          </p:spPr>
        </p:cxnSp>
        <p:sp>
          <p:nvSpPr>
            <p:cNvPr id="30" name="Google Shape;30;p9"/>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294"/>
              </a:schemeClr>
            </a:solidFill>
            <a:ln>
              <a:noFill/>
            </a:ln>
          </p:spPr>
        </p:sp>
        <p:sp>
          <p:nvSpPr>
            <p:cNvPr id="31" name="Google Shape;31;p9"/>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9"/>
            <p:cNvSpPr/>
            <p:nvPr/>
          </p:nvSpPr>
          <p:spPr>
            <a:xfrm>
              <a:off x="8932333" y="3048000"/>
              <a:ext cx="3259667" cy="3810000"/>
            </a:xfrm>
            <a:prstGeom prst="triangle">
              <a:avLst>
                <a:gd fmla="val 100000" name="adj"/>
              </a:avLst>
            </a:prstGeom>
            <a:solidFill>
              <a:schemeClr val="accent1">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9"/>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6D1D6B">
                <a:alpha val="49411"/>
              </a:srgbClr>
            </a:solidFill>
            <a:ln>
              <a:noFill/>
            </a:ln>
          </p:spPr>
        </p:sp>
        <p:sp>
          <p:nvSpPr>
            <p:cNvPr id="34" name="Google Shape;34;p9"/>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6D1D6B">
                <a:alpha val="69411"/>
              </a:srgbClr>
            </a:solidFill>
            <a:ln>
              <a:noFill/>
            </a:ln>
          </p:spPr>
        </p:sp>
        <p:sp>
          <p:nvSpPr>
            <p:cNvPr id="35" name="Google Shape;35;p9"/>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491347">
                <a:alpha val="80000"/>
              </a:srgbClr>
            </a:solidFill>
            <a:ln>
              <a:noFill/>
            </a:ln>
          </p:spPr>
        </p:sp>
        <p:sp>
          <p:nvSpPr>
            <p:cNvPr id="36" name="Google Shape;36;p9"/>
            <p:cNvSpPr/>
            <p:nvPr/>
          </p:nvSpPr>
          <p:spPr>
            <a:xfrm>
              <a:off x="10371666" y="3589867"/>
              <a:ext cx="1817159" cy="3268133"/>
            </a:xfrm>
            <a:prstGeom prst="triangle">
              <a:avLst>
                <a:gd fmla="val 100000" name="adj"/>
              </a:avLst>
            </a:prstGeom>
            <a:solidFill>
              <a:srgbClr val="491347">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p:nvPr/>
          </p:nvSpPr>
          <p:spPr>
            <a:xfrm rot="10800000">
              <a:off x="0" y="0"/>
              <a:ext cx="842596" cy="5666154"/>
            </a:xfrm>
            <a:prstGeom prst="triangle">
              <a:avLst>
                <a:gd fmla="val 100000" name="adj"/>
              </a:avLst>
            </a:prstGeom>
            <a:solidFill>
              <a:srgbClr val="6D1D6B">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 name="Google Shape;38;p9"/>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rmAutofit/>
          </a:bodyPr>
          <a:lstStyle>
            <a:lvl1pPr lvl="0" algn="r">
              <a:lnSpc>
                <a:spcPct val="100000"/>
              </a:lnSpc>
              <a:spcBef>
                <a:spcPts val="0"/>
              </a:spcBef>
              <a:spcAft>
                <a:spcPts val="0"/>
              </a:spcAft>
              <a:buClr>
                <a:srgbClr val="6D1D6B"/>
              </a:buClr>
              <a:buSzPts val="5400"/>
              <a:buFont typeface="Trebuchet MS"/>
              <a:buNone/>
              <a:defRPr sz="5400">
                <a:solidFill>
                  <a:srgbClr val="6D1D6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9"/>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40" name="Google Shape;40;p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94" name="Shape 94"/>
        <p:cNvGrpSpPr/>
        <p:nvPr/>
      </p:nvGrpSpPr>
      <p:grpSpPr>
        <a:xfrm>
          <a:off x="0" y="0"/>
          <a:ext cx="0" cy="0"/>
          <a:chOff x="0" y="0"/>
          <a:chExt cx="0" cy="0"/>
        </a:xfrm>
      </p:grpSpPr>
      <p:sp>
        <p:nvSpPr>
          <p:cNvPr id="95" name="Google Shape;95;p18"/>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6D1D6B"/>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8"/>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7" name="Google Shape;97;p1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100" name="Shape 100"/>
        <p:cNvGrpSpPr/>
        <p:nvPr/>
      </p:nvGrpSpPr>
      <p:grpSpPr>
        <a:xfrm>
          <a:off x="0" y="0"/>
          <a:ext cx="0" cy="0"/>
          <a:chOff x="0" y="0"/>
          <a:chExt cx="0" cy="0"/>
        </a:xfrm>
      </p:grpSpPr>
      <p:sp>
        <p:nvSpPr>
          <p:cNvPr id="101" name="Google Shape;101;p19"/>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6D1D6B"/>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9"/>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280"/>
              <a:buFont typeface="Trebuchet MS"/>
              <a:buNone/>
              <a:defRPr sz="1600">
                <a:solidFill>
                  <a:srgbClr val="7F7F7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3" name="Google Shape;103;p19"/>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4" name="Google Shape;104;p1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07" name="Google Shape;107;p19"/>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08" name="Google Shape;108;p19"/>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09" name="Shape 109"/>
        <p:cNvGrpSpPr/>
        <p:nvPr/>
      </p:nvGrpSpPr>
      <p:grpSpPr>
        <a:xfrm>
          <a:off x="0" y="0"/>
          <a:ext cx="0" cy="0"/>
          <a:chOff x="0" y="0"/>
          <a:chExt cx="0" cy="0"/>
        </a:xfrm>
      </p:grpSpPr>
      <p:sp>
        <p:nvSpPr>
          <p:cNvPr id="110" name="Google Shape;110;p20"/>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6D1D6B"/>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0"/>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2" name="Google Shape;112;p2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115" name="Shape 115"/>
        <p:cNvGrpSpPr/>
        <p:nvPr/>
      </p:nvGrpSpPr>
      <p:grpSpPr>
        <a:xfrm>
          <a:off x="0" y="0"/>
          <a:ext cx="0" cy="0"/>
          <a:chOff x="0" y="0"/>
          <a:chExt cx="0" cy="0"/>
        </a:xfrm>
      </p:grpSpPr>
      <p:sp>
        <p:nvSpPr>
          <p:cNvPr id="116" name="Google Shape;116;p21"/>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6D1D6B"/>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1"/>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8" name="Google Shape;118;p21"/>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9" name="Google Shape;119;p2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22" name="Google Shape;122;p21"/>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23" name="Google Shape;123;p21"/>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24" name="Shape 124"/>
        <p:cNvGrpSpPr/>
        <p:nvPr/>
      </p:nvGrpSpPr>
      <p:grpSpPr>
        <a:xfrm>
          <a:off x="0" y="0"/>
          <a:ext cx="0" cy="0"/>
          <a:chOff x="0" y="0"/>
          <a:chExt cx="0" cy="0"/>
        </a:xfrm>
      </p:grpSpPr>
      <p:sp>
        <p:nvSpPr>
          <p:cNvPr id="125" name="Google Shape;125;p22"/>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6D1D6B"/>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2"/>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7" name="Google Shape;127;p22"/>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28" name="Google Shape;128;p2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2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2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31" name="Shape 131"/>
        <p:cNvGrpSpPr/>
        <p:nvPr/>
      </p:nvGrpSpPr>
      <p:grpSpPr>
        <a:xfrm>
          <a:off x="0" y="0"/>
          <a:ext cx="0" cy="0"/>
          <a:chOff x="0" y="0"/>
          <a:chExt cx="0" cy="0"/>
        </a:xfrm>
      </p:grpSpPr>
      <p:sp>
        <p:nvSpPr>
          <p:cNvPr id="132" name="Google Shape;132;p2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6D1D6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23"/>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4" name="Google Shape;134;p2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2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24"/>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6D1D6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24"/>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40" name="Google Shape;140;p2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2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2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3" name="Shape 43"/>
        <p:cNvGrpSpPr/>
        <p:nvPr/>
      </p:nvGrpSpPr>
      <p:grpSpPr>
        <a:xfrm>
          <a:off x="0" y="0"/>
          <a:ext cx="0" cy="0"/>
          <a:chOff x="0" y="0"/>
          <a:chExt cx="0" cy="0"/>
        </a:xfrm>
      </p:grpSpPr>
      <p:sp>
        <p:nvSpPr>
          <p:cNvPr id="44" name="Google Shape;44;p1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6D1D6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0"/>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6" name="Google Shape;46;p1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9" name="Shape 49"/>
        <p:cNvGrpSpPr/>
        <p:nvPr/>
      </p:nvGrpSpPr>
      <p:grpSpPr>
        <a:xfrm>
          <a:off x="0" y="0"/>
          <a:ext cx="0" cy="0"/>
          <a:chOff x="0" y="0"/>
          <a:chExt cx="0" cy="0"/>
        </a:xfrm>
      </p:grpSpPr>
      <p:sp>
        <p:nvSpPr>
          <p:cNvPr id="50" name="Google Shape;50;p1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6D1D6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1"/>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2" name="Google Shape;52;p11"/>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3" name="Google Shape;53;p1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6" name="Shape 56"/>
        <p:cNvGrpSpPr/>
        <p:nvPr/>
      </p:nvGrpSpPr>
      <p:grpSpPr>
        <a:xfrm>
          <a:off x="0" y="0"/>
          <a:ext cx="0" cy="0"/>
          <a:chOff x="0" y="0"/>
          <a:chExt cx="0" cy="0"/>
        </a:xfrm>
      </p:grpSpPr>
      <p:sp>
        <p:nvSpPr>
          <p:cNvPr id="57" name="Google Shape;57;p12"/>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6D1D6B"/>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2"/>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9" name="Google Shape;59;p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2" name="Shape 62"/>
        <p:cNvGrpSpPr/>
        <p:nvPr/>
      </p:nvGrpSpPr>
      <p:grpSpPr>
        <a:xfrm>
          <a:off x="0" y="0"/>
          <a:ext cx="0" cy="0"/>
          <a:chOff x="0" y="0"/>
          <a:chExt cx="0" cy="0"/>
        </a:xfrm>
      </p:grpSpPr>
      <p:sp>
        <p:nvSpPr>
          <p:cNvPr id="63" name="Google Shape;63;p1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6D1D6B"/>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3"/>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5" name="Google Shape;65;p13"/>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6" name="Google Shape;66;p13"/>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7" name="Google Shape;67;p13"/>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8" name="Google Shape;68;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1" name="Shape 71"/>
        <p:cNvGrpSpPr/>
        <p:nvPr/>
      </p:nvGrpSpPr>
      <p:grpSpPr>
        <a:xfrm>
          <a:off x="0" y="0"/>
          <a:ext cx="0" cy="0"/>
          <a:chOff x="0" y="0"/>
          <a:chExt cx="0" cy="0"/>
        </a:xfrm>
      </p:grpSpPr>
      <p:sp>
        <p:nvSpPr>
          <p:cNvPr id="72" name="Google Shape;72;p1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6D1D6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6" name="Shape 76"/>
        <p:cNvGrpSpPr/>
        <p:nvPr/>
      </p:nvGrpSpPr>
      <p:grpSpPr>
        <a:xfrm>
          <a:off x="0" y="0"/>
          <a:ext cx="0" cy="0"/>
          <a:chOff x="0" y="0"/>
          <a:chExt cx="0" cy="0"/>
        </a:xfrm>
      </p:grpSpPr>
      <p:sp>
        <p:nvSpPr>
          <p:cNvPr id="77" name="Google Shape;77;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0" name="Shape 80"/>
        <p:cNvGrpSpPr/>
        <p:nvPr/>
      </p:nvGrpSpPr>
      <p:grpSpPr>
        <a:xfrm>
          <a:off x="0" y="0"/>
          <a:ext cx="0" cy="0"/>
          <a:chOff x="0" y="0"/>
          <a:chExt cx="0" cy="0"/>
        </a:xfrm>
      </p:grpSpPr>
      <p:sp>
        <p:nvSpPr>
          <p:cNvPr id="81" name="Google Shape;81;p16"/>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6D1D6B"/>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6"/>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3" name="Google Shape;83;p16"/>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84" name="Google Shape;84;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7" name="Shape 87"/>
        <p:cNvGrpSpPr/>
        <p:nvPr/>
      </p:nvGrpSpPr>
      <p:grpSpPr>
        <a:xfrm>
          <a:off x="0" y="0"/>
          <a:ext cx="0" cy="0"/>
          <a:chOff x="0" y="0"/>
          <a:chExt cx="0" cy="0"/>
        </a:xfrm>
      </p:grpSpPr>
      <p:sp>
        <p:nvSpPr>
          <p:cNvPr id="88" name="Google Shape;88;p17"/>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6D1D6B"/>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7"/>
          <p:cNvSpPr/>
          <p:nvPr>
            <p:ph idx="2" type="pic"/>
          </p:nvPr>
        </p:nvSpPr>
        <p:spPr>
          <a:xfrm>
            <a:off x="677334" y="609600"/>
            <a:ext cx="8596668" cy="3845718"/>
          </a:xfrm>
          <a:prstGeom prst="rect">
            <a:avLst/>
          </a:prstGeom>
          <a:noFill/>
          <a:ln>
            <a:noFill/>
          </a:ln>
        </p:spPr>
        <p:txBody>
          <a:bodyPr anchorCtr="0" anchor="t" bIns="45700" lIns="91425" spcFirstLastPara="1" rIns="91425" wrap="square" tIns="45700">
            <a:normAutofit/>
          </a:bodyPr>
          <a:lstStyle>
            <a:lvl1pPr lvl="0" marR="0" rtl="0" algn="ctr">
              <a:lnSpc>
                <a:spcPct val="100000"/>
              </a:lnSpc>
              <a:spcBef>
                <a:spcPts val="1000"/>
              </a:spcBef>
              <a:spcAft>
                <a:spcPts val="0"/>
              </a:spcAft>
              <a:buClr>
                <a:srgbClr val="6D1D6B"/>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lnSpc>
                <a:spcPct val="100000"/>
              </a:lnSpc>
              <a:spcBef>
                <a:spcPts val="1000"/>
              </a:spcBef>
              <a:spcAft>
                <a:spcPts val="0"/>
              </a:spcAft>
              <a:buClr>
                <a:srgbClr val="6D1D6B"/>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lnSpc>
                <a:spcPct val="100000"/>
              </a:lnSpc>
              <a:spcBef>
                <a:spcPts val="1000"/>
              </a:spcBef>
              <a:spcAft>
                <a:spcPts val="0"/>
              </a:spcAft>
              <a:buClr>
                <a:srgbClr val="6D1D6B"/>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lnSpc>
                <a:spcPct val="100000"/>
              </a:lnSpc>
              <a:spcBef>
                <a:spcPts val="1000"/>
              </a:spcBef>
              <a:spcAft>
                <a:spcPts val="0"/>
              </a:spcAft>
              <a:buClr>
                <a:srgbClr val="6D1D6B"/>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lnSpc>
                <a:spcPct val="100000"/>
              </a:lnSpc>
              <a:spcBef>
                <a:spcPts val="1000"/>
              </a:spcBef>
              <a:spcAft>
                <a:spcPts val="0"/>
              </a:spcAft>
              <a:buClr>
                <a:srgbClr val="6D1D6B"/>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lnSpc>
                <a:spcPct val="100000"/>
              </a:lnSpc>
              <a:spcBef>
                <a:spcPts val="1000"/>
              </a:spcBef>
              <a:spcAft>
                <a:spcPts val="0"/>
              </a:spcAft>
              <a:buClr>
                <a:srgbClr val="6D1D6B"/>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lnSpc>
                <a:spcPct val="100000"/>
              </a:lnSpc>
              <a:spcBef>
                <a:spcPts val="1000"/>
              </a:spcBef>
              <a:spcAft>
                <a:spcPts val="0"/>
              </a:spcAft>
              <a:buClr>
                <a:srgbClr val="6D1D6B"/>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lnSpc>
                <a:spcPct val="100000"/>
              </a:lnSpc>
              <a:spcBef>
                <a:spcPts val="1000"/>
              </a:spcBef>
              <a:spcAft>
                <a:spcPts val="0"/>
              </a:spcAft>
              <a:buClr>
                <a:srgbClr val="6D1D6B"/>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lnSpc>
                <a:spcPct val="100000"/>
              </a:lnSpc>
              <a:spcBef>
                <a:spcPts val="1000"/>
              </a:spcBef>
              <a:spcAft>
                <a:spcPts val="0"/>
              </a:spcAft>
              <a:buClr>
                <a:srgbClr val="6D1D6B"/>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90" name="Google Shape;90;p17"/>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91" name="Google Shape;91;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grpSp>
        <p:nvGrpSpPr>
          <p:cNvPr id="10" name="Google Shape;10;p8"/>
          <p:cNvGrpSpPr/>
          <p:nvPr/>
        </p:nvGrpSpPr>
        <p:grpSpPr>
          <a:xfrm>
            <a:off x="0" y="-8467"/>
            <a:ext cx="12192000" cy="6866467"/>
            <a:chOff x="0" y="-8467"/>
            <a:chExt cx="12192000" cy="6866467"/>
          </a:xfrm>
        </p:grpSpPr>
        <p:cxnSp>
          <p:nvCxnSpPr>
            <p:cNvPr id="11" name="Google Shape;11;p8"/>
            <p:cNvCxnSpPr/>
            <p:nvPr/>
          </p:nvCxnSpPr>
          <p:spPr>
            <a:xfrm>
              <a:off x="9371012" y="0"/>
              <a:ext cx="1219200" cy="6858000"/>
            </a:xfrm>
            <a:prstGeom prst="straightConnector1">
              <a:avLst/>
            </a:prstGeom>
            <a:noFill/>
            <a:ln cap="flat" cmpd="sng" w="9525">
              <a:solidFill>
                <a:schemeClr val="accent1">
                  <a:alpha val="69411"/>
                </a:schemeClr>
              </a:solidFill>
              <a:prstDash val="solid"/>
              <a:round/>
              <a:headEnd len="sm" w="sm" type="none"/>
              <a:tailEnd len="sm" w="sm" type="none"/>
            </a:ln>
          </p:spPr>
        </p:cxnSp>
        <p:cxnSp>
          <p:nvCxnSpPr>
            <p:cNvPr id="12" name="Google Shape;12;p8"/>
            <p:cNvCxnSpPr/>
            <p:nvPr/>
          </p:nvCxnSpPr>
          <p:spPr>
            <a:xfrm flipH="1">
              <a:off x="7425267" y="3681413"/>
              <a:ext cx="4763558" cy="3176587"/>
            </a:xfrm>
            <a:prstGeom prst="straightConnector1">
              <a:avLst/>
            </a:prstGeom>
            <a:noFill/>
            <a:ln cap="flat" cmpd="sng" w="9525">
              <a:solidFill>
                <a:schemeClr val="accent1">
                  <a:alpha val="69411"/>
                </a:schemeClr>
              </a:solidFill>
              <a:prstDash val="solid"/>
              <a:round/>
              <a:headEnd len="sm" w="sm" type="none"/>
              <a:tailEnd len="sm" w="sm" type="none"/>
            </a:ln>
          </p:spPr>
        </p:cxnSp>
        <p:sp>
          <p:nvSpPr>
            <p:cNvPr id="13" name="Google Shape;13;p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294"/>
              </a:schemeClr>
            </a:solidFill>
            <a:ln>
              <a:noFill/>
            </a:ln>
          </p:spPr>
        </p:sp>
        <p:sp>
          <p:nvSpPr>
            <p:cNvPr id="14" name="Google Shape;14;p8"/>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8"/>
            <p:cNvSpPr/>
            <p:nvPr/>
          </p:nvSpPr>
          <p:spPr>
            <a:xfrm>
              <a:off x="8932333" y="3048000"/>
              <a:ext cx="3259667" cy="3810000"/>
            </a:xfrm>
            <a:prstGeom prst="triangle">
              <a:avLst>
                <a:gd fmla="val 100000" name="adj"/>
              </a:avLst>
            </a:prstGeom>
            <a:solidFill>
              <a:schemeClr val="accent1">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8"/>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6D1D6B">
                <a:alpha val="49411"/>
              </a:srgbClr>
            </a:solidFill>
            <a:ln>
              <a:noFill/>
            </a:ln>
          </p:spPr>
        </p:sp>
        <p:sp>
          <p:nvSpPr>
            <p:cNvPr id="17" name="Google Shape;17;p8"/>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6D1D6B">
                <a:alpha val="69411"/>
              </a:srgbClr>
            </a:solidFill>
            <a:ln>
              <a:noFill/>
            </a:ln>
          </p:spPr>
        </p:sp>
        <p:sp>
          <p:nvSpPr>
            <p:cNvPr id="18" name="Google Shape;18;p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491347">
                <a:alpha val="80000"/>
              </a:srgbClr>
            </a:solidFill>
            <a:ln>
              <a:noFill/>
            </a:ln>
          </p:spPr>
        </p:sp>
        <p:sp>
          <p:nvSpPr>
            <p:cNvPr id="19" name="Google Shape;19;p8"/>
            <p:cNvSpPr/>
            <p:nvPr/>
          </p:nvSpPr>
          <p:spPr>
            <a:xfrm>
              <a:off x="10371666" y="3589867"/>
              <a:ext cx="1817159" cy="3268133"/>
            </a:xfrm>
            <a:prstGeom prst="triangle">
              <a:avLst>
                <a:gd fmla="val 100000" name="adj"/>
              </a:avLst>
            </a:prstGeom>
            <a:solidFill>
              <a:srgbClr val="491347">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8"/>
            <p:cNvSpPr/>
            <p:nvPr/>
          </p:nvSpPr>
          <p:spPr>
            <a:xfrm>
              <a:off x="0" y="4013200"/>
              <a:ext cx="448733" cy="2844800"/>
            </a:xfrm>
            <a:prstGeom prst="triangle">
              <a:avLst>
                <a:gd fmla="val 0" name="adj"/>
              </a:avLst>
            </a:prstGeom>
            <a:solidFill>
              <a:srgbClr val="6D1D6B">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 name="Google Shape;21;p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6D1D6B"/>
              </a:buClr>
              <a:buSzPts val="3600"/>
              <a:buFont typeface="Trebuchet MS"/>
              <a:buNone/>
              <a:defRPr b="0" i="0" sz="3600" u="none" cap="none" strike="noStrike">
                <a:solidFill>
                  <a:srgbClr val="6D1D6B"/>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22" name="Google Shape;22;p8"/>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rgbClr val="6D1D6B"/>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rgbClr val="6D1D6B"/>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rgbClr val="6D1D6B"/>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rgbClr val="6D1D6B"/>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rgbClr val="6D1D6B"/>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rgbClr val="6D1D6B"/>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rgbClr val="6D1D6B"/>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rgbClr val="6D1D6B"/>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rgbClr val="6D1D6B"/>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6D1D6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docs.google.com/document/d/11w1_Dv1zmEpPfV8-Q75FJ4v7FoLaejhNeuGxK4tjTlc/edit" TargetMode="External"/><Relationship Id="rId4" Type="http://schemas.openxmlformats.org/officeDocument/2006/relationships/hyperlink" Target="https://docs.google.com/document/d/1647wi_C4gzIzsi_8k9gdFV9EvcZv_mw8obgWjKyV3xc/edi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callutheran.edu/students/writing-center/" TargetMode="Externa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ritingcenter.fas.harvard.edu/pages/ending-essay-conclusions" TargetMode="External"/><Relationship Id="rId4" Type="http://schemas.openxmlformats.org/officeDocument/2006/relationships/hyperlink" Target="https://writingcenter.unc.edu/tips-and-tools/thesis-statemen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46" name="Shape 146"/>
        <p:cNvGrpSpPr/>
        <p:nvPr/>
      </p:nvGrpSpPr>
      <p:grpSpPr>
        <a:xfrm>
          <a:off x="0" y="0"/>
          <a:ext cx="0" cy="0"/>
          <a:chOff x="0" y="0"/>
          <a:chExt cx="0" cy="0"/>
        </a:xfrm>
      </p:grpSpPr>
      <p:pic>
        <p:nvPicPr>
          <p:cNvPr id="147" name="Google Shape;147;p1"/>
          <p:cNvPicPr preferRelativeResize="0"/>
          <p:nvPr/>
        </p:nvPicPr>
        <p:blipFill>
          <a:blip r:embed="rId3">
            <a:alphaModFix/>
          </a:blip>
          <a:stretch>
            <a:fillRect/>
          </a:stretch>
        </p:blipFill>
        <p:spPr>
          <a:xfrm>
            <a:off x="681775" y="0"/>
            <a:ext cx="9390149" cy="6858000"/>
          </a:xfrm>
          <a:prstGeom prst="rect">
            <a:avLst/>
          </a:prstGeom>
          <a:noFill/>
          <a:ln>
            <a:noFill/>
          </a:ln>
        </p:spPr>
      </p:pic>
      <p:sp>
        <p:nvSpPr>
          <p:cNvPr id="148" name="Google Shape;148;p1"/>
          <p:cNvSpPr txBox="1"/>
          <p:nvPr>
            <p:ph idx="1" type="subTitle"/>
          </p:nvPr>
        </p:nvSpPr>
        <p:spPr>
          <a:xfrm>
            <a:off x="1039350" y="2036250"/>
            <a:ext cx="3868500" cy="2587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40"/>
              <a:buNone/>
            </a:pPr>
            <a:r>
              <a:rPr b="1" i="1" lang="en-US">
                <a:solidFill>
                  <a:srgbClr val="000000"/>
                </a:solidFill>
                <a:latin typeface="Comic Sans MS"/>
                <a:ea typeface="Comic Sans MS"/>
                <a:cs typeface="Comic Sans MS"/>
                <a:sym typeface="Comic Sans MS"/>
              </a:rPr>
              <a:t>Presentation by</a:t>
            </a:r>
            <a:endParaRPr b="1" i="1">
              <a:solidFill>
                <a:srgbClr val="000000"/>
              </a:solidFill>
              <a:latin typeface="Comic Sans MS"/>
              <a:ea typeface="Comic Sans MS"/>
              <a:cs typeface="Comic Sans MS"/>
              <a:sym typeface="Comic Sans MS"/>
            </a:endParaRPr>
          </a:p>
          <a:p>
            <a:pPr indent="0" lvl="0" marL="0" rtl="0" algn="l">
              <a:lnSpc>
                <a:spcPct val="90000"/>
              </a:lnSpc>
              <a:spcBef>
                <a:spcPts val="1000"/>
              </a:spcBef>
              <a:spcAft>
                <a:spcPts val="0"/>
              </a:spcAft>
              <a:buSzPts val="1440"/>
              <a:buNone/>
            </a:pPr>
            <a:r>
              <a:rPr b="1" i="1" lang="en-US">
                <a:solidFill>
                  <a:srgbClr val="000000"/>
                </a:solidFill>
                <a:latin typeface="Comic Sans MS"/>
                <a:ea typeface="Comic Sans MS"/>
                <a:cs typeface="Comic Sans MS"/>
                <a:sym typeface="Comic Sans MS"/>
              </a:rPr>
              <a:t>The Writing Center</a:t>
            </a:r>
            <a:endParaRPr b="1" i="1">
              <a:solidFill>
                <a:srgbClr val="000000"/>
              </a:solidFill>
              <a:latin typeface="Comic Sans MS"/>
              <a:ea typeface="Comic Sans MS"/>
              <a:cs typeface="Comic Sans MS"/>
              <a:sym typeface="Comic Sans MS"/>
            </a:endParaRPr>
          </a:p>
          <a:p>
            <a:pPr indent="0" lvl="0" marL="0" rtl="0" algn="l">
              <a:lnSpc>
                <a:spcPct val="90000"/>
              </a:lnSpc>
              <a:spcBef>
                <a:spcPts val="1000"/>
              </a:spcBef>
              <a:spcAft>
                <a:spcPts val="0"/>
              </a:spcAft>
              <a:buSzPts val="1440"/>
              <a:buNone/>
            </a:pPr>
            <a:r>
              <a:rPr b="1" i="1" lang="en-US">
                <a:solidFill>
                  <a:srgbClr val="000000"/>
                </a:solidFill>
                <a:latin typeface="Comic Sans MS"/>
                <a:ea typeface="Comic Sans MS"/>
                <a:cs typeface="Comic Sans MS"/>
                <a:sym typeface="Comic Sans MS"/>
              </a:rPr>
              <a:t>Brenda Solis</a:t>
            </a:r>
            <a:endParaRPr b="1" i="1">
              <a:solidFill>
                <a:srgbClr val="000000"/>
              </a:solidFill>
              <a:latin typeface="Comic Sans MS"/>
              <a:ea typeface="Comic Sans MS"/>
              <a:cs typeface="Comic Sans MS"/>
              <a:sym typeface="Comic Sans MS"/>
            </a:endParaRPr>
          </a:p>
          <a:p>
            <a:pPr indent="0" lvl="0" marL="0" rtl="0" algn="l">
              <a:lnSpc>
                <a:spcPct val="90000"/>
              </a:lnSpc>
              <a:spcBef>
                <a:spcPts val="1000"/>
              </a:spcBef>
              <a:spcAft>
                <a:spcPts val="0"/>
              </a:spcAft>
              <a:buSzPts val="1440"/>
              <a:buNone/>
            </a:pPr>
            <a:r>
              <a:rPr b="1" i="1" lang="en-US">
                <a:solidFill>
                  <a:srgbClr val="000000"/>
                </a:solidFill>
                <a:latin typeface="Comic Sans MS"/>
                <a:ea typeface="Comic Sans MS"/>
                <a:cs typeface="Comic Sans MS"/>
                <a:sym typeface="Comic Sans MS"/>
              </a:rPr>
              <a:t>Tammy Whitlow</a:t>
            </a:r>
            <a:endParaRPr b="1" i="1">
              <a:solidFill>
                <a:srgbClr val="000000"/>
              </a:solidFill>
              <a:latin typeface="Comic Sans MS"/>
              <a:ea typeface="Comic Sans MS"/>
              <a:cs typeface="Comic Sans MS"/>
              <a:sym typeface="Comic Sans MS"/>
            </a:endParaRPr>
          </a:p>
          <a:p>
            <a:pPr indent="0" lvl="0" marL="0" rtl="0" algn="l">
              <a:lnSpc>
                <a:spcPct val="90000"/>
              </a:lnSpc>
              <a:spcBef>
                <a:spcPts val="1000"/>
              </a:spcBef>
              <a:spcAft>
                <a:spcPts val="0"/>
              </a:spcAft>
              <a:buSzPts val="1440"/>
              <a:buNone/>
            </a:pPr>
            <a:r>
              <a:rPr b="1" i="1" lang="en-US">
                <a:solidFill>
                  <a:srgbClr val="000000"/>
                </a:solidFill>
                <a:latin typeface="Comic Sans MS"/>
                <a:ea typeface="Comic Sans MS"/>
                <a:cs typeface="Comic Sans MS"/>
                <a:sym typeface="Comic Sans MS"/>
              </a:rPr>
              <a:t>Olivia Becker</a:t>
            </a:r>
            <a:endParaRPr b="1" i="1">
              <a:solidFill>
                <a:srgbClr val="000000"/>
              </a:solidFill>
              <a:latin typeface="Comic Sans MS"/>
              <a:ea typeface="Comic Sans MS"/>
              <a:cs typeface="Comic Sans MS"/>
              <a:sym typeface="Comic Sans MS"/>
            </a:endParaRPr>
          </a:p>
          <a:p>
            <a:pPr indent="0" lvl="0" marL="0" rtl="0" algn="l">
              <a:lnSpc>
                <a:spcPct val="90000"/>
              </a:lnSpc>
              <a:spcBef>
                <a:spcPts val="1000"/>
              </a:spcBef>
              <a:spcAft>
                <a:spcPts val="0"/>
              </a:spcAft>
              <a:buSzPts val="1440"/>
              <a:buNone/>
            </a:pPr>
            <a:r>
              <a:rPr b="1" i="1" lang="en-US">
                <a:solidFill>
                  <a:srgbClr val="000000"/>
                </a:solidFill>
                <a:latin typeface="Comic Sans MS"/>
                <a:ea typeface="Comic Sans MS"/>
                <a:cs typeface="Comic Sans MS"/>
                <a:sym typeface="Comic Sans MS"/>
              </a:rPr>
              <a:t>Brianna Zaragoza</a:t>
            </a:r>
            <a:endParaRPr b="1" i="1">
              <a:solidFill>
                <a:srgbClr val="000000"/>
              </a:solidFill>
              <a:latin typeface="Comic Sans MS"/>
              <a:ea typeface="Comic Sans MS"/>
              <a:cs typeface="Comic Sans MS"/>
              <a:sym typeface="Comic Sans MS"/>
            </a:endParaRPr>
          </a:p>
          <a:p>
            <a:pPr indent="0" lvl="0" marL="0" rtl="0" algn="l">
              <a:lnSpc>
                <a:spcPct val="90000"/>
              </a:lnSpc>
              <a:spcBef>
                <a:spcPts val="1000"/>
              </a:spcBef>
              <a:spcAft>
                <a:spcPts val="0"/>
              </a:spcAft>
              <a:buSzPts val="1440"/>
              <a:buNone/>
            </a:pPr>
            <a:r>
              <a:t/>
            </a:r>
            <a:endParaRPr b="1" i="1">
              <a:solidFill>
                <a:srgbClr val="000000"/>
              </a:solidFill>
              <a:latin typeface="Comic Sans MS"/>
              <a:ea typeface="Comic Sans MS"/>
              <a:cs typeface="Comic Sans MS"/>
              <a:sym typeface="Comic Sans MS"/>
            </a:endParaRPr>
          </a:p>
        </p:txBody>
      </p:sp>
      <p:sp>
        <p:nvSpPr>
          <p:cNvPr id="149" name="Google Shape;149;p1"/>
          <p:cNvSpPr txBox="1"/>
          <p:nvPr>
            <p:ph type="ctrTitle"/>
          </p:nvPr>
        </p:nvSpPr>
        <p:spPr>
          <a:xfrm>
            <a:off x="795150" y="0"/>
            <a:ext cx="4356900" cy="2195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6D1D6B"/>
              </a:buClr>
              <a:buSzPts val="5400"/>
              <a:buFont typeface="Trebuchet MS"/>
              <a:buNone/>
            </a:pPr>
            <a:r>
              <a:rPr lang="en-US" sz="7200"/>
              <a:t>Essay Structure</a:t>
            </a:r>
            <a:endParaRPr sz="7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g72e3bc6d52_0_6"/>
          <p:cNvSpPr txBox="1"/>
          <p:nvPr>
            <p:ph type="ctrTitle"/>
          </p:nvPr>
        </p:nvSpPr>
        <p:spPr>
          <a:xfrm>
            <a:off x="1840450" y="318551"/>
            <a:ext cx="7767000" cy="1396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Quick Review</a:t>
            </a:r>
            <a:endParaRPr/>
          </a:p>
          <a:p>
            <a:pPr indent="0" lvl="0" marL="0" rtl="0" algn="ctr">
              <a:spcBef>
                <a:spcPts val="0"/>
              </a:spcBef>
              <a:spcAft>
                <a:spcPts val="0"/>
              </a:spcAft>
              <a:buNone/>
            </a:pPr>
            <a:r>
              <a:rPr i="1" lang="en-US"/>
              <a:t> </a:t>
            </a:r>
            <a:r>
              <a:rPr i="1" lang="en-US" sz="3200"/>
              <a:t>Introductions should include...</a:t>
            </a:r>
            <a:endParaRPr i="1" sz="3200"/>
          </a:p>
        </p:txBody>
      </p:sp>
      <p:sp>
        <p:nvSpPr>
          <p:cNvPr id="222" name="Google Shape;222;g72e3bc6d52_0_6"/>
          <p:cNvSpPr txBox="1"/>
          <p:nvPr>
            <p:ph idx="1" type="subTitle"/>
          </p:nvPr>
        </p:nvSpPr>
        <p:spPr>
          <a:xfrm>
            <a:off x="716500" y="1964950"/>
            <a:ext cx="5613300" cy="3995700"/>
          </a:xfrm>
          <a:prstGeom prst="rect">
            <a:avLst/>
          </a:prstGeom>
        </p:spPr>
        <p:txBody>
          <a:bodyPr anchorCtr="0" anchor="t" bIns="45700" lIns="91425" spcFirstLastPara="1" rIns="91425" wrap="square" tIns="45700">
            <a:noAutofit/>
          </a:bodyPr>
          <a:lstStyle/>
          <a:p>
            <a:pPr indent="-381000" lvl="0" marL="457200" rtl="0" algn="l">
              <a:lnSpc>
                <a:spcPct val="80000"/>
              </a:lnSpc>
              <a:spcBef>
                <a:spcPts val="1000"/>
              </a:spcBef>
              <a:spcAft>
                <a:spcPts val="0"/>
              </a:spcAft>
              <a:buClr>
                <a:srgbClr val="000000"/>
              </a:buClr>
              <a:buSzPts val="2400"/>
              <a:buFont typeface="Trebuchet MS"/>
              <a:buChar char="➔"/>
            </a:pPr>
            <a:r>
              <a:rPr lang="en-US" sz="2400">
                <a:solidFill>
                  <a:srgbClr val="000000"/>
                </a:solidFill>
              </a:rPr>
              <a:t>Topic</a:t>
            </a:r>
            <a:endParaRPr sz="2400">
              <a:solidFill>
                <a:srgbClr val="000000"/>
              </a:solidFill>
            </a:endParaRPr>
          </a:p>
          <a:p>
            <a:pPr indent="0" lvl="0" marL="0" rtl="0" algn="l">
              <a:lnSpc>
                <a:spcPct val="80000"/>
              </a:lnSpc>
              <a:spcBef>
                <a:spcPts val="1000"/>
              </a:spcBef>
              <a:spcAft>
                <a:spcPts val="0"/>
              </a:spcAft>
              <a:buNone/>
            </a:pPr>
            <a:r>
              <a:t/>
            </a:r>
            <a:endParaRPr sz="2400">
              <a:solidFill>
                <a:srgbClr val="000000"/>
              </a:solidFill>
            </a:endParaRPr>
          </a:p>
          <a:p>
            <a:pPr indent="-381000" lvl="0" marL="457200" rtl="0" algn="l">
              <a:spcBef>
                <a:spcPts val="0"/>
              </a:spcBef>
              <a:spcAft>
                <a:spcPts val="0"/>
              </a:spcAft>
              <a:buClr>
                <a:schemeClr val="dk1"/>
              </a:buClr>
              <a:buSzPts val="2400"/>
              <a:buFont typeface="Trebuchet MS"/>
              <a:buChar char="➔"/>
            </a:pPr>
            <a:r>
              <a:rPr lang="en-US" sz="2400">
                <a:solidFill>
                  <a:schemeClr val="dk1"/>
                </a:solidFill>
              </a:rPr>
              <a:t>Why is it important?</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lnSpc>
                <a:spcPct val="80000"/>
              </a:lnSpc>
              <a:spcBef>
                <a:spcPts val="1000"/>
              </a:spcBef>
              <a:spcAft>
                <a:spcPts val="0"/>
              </a:spcAft>
              <a:buClr>
                <a:srgbClr val="000000"/>
              </a:buClr>
              <a:buSzPts val="2400"/>
              <a:buFont typeface="Trebuchet MS"/>
              <a:buChar char="➔"/>
            </a:pPr>
            <a:r>
              <a:rPr lang="en-US" sz="2400">
                <a:solidFill>
                  <a:srgbClr val="000000"/>
                </a:solidFill>
              </a:rPr>
              <a:t>Go from </a:t>
            </a:r>
            <a:r>
              <a:rPr b="1" i="1" lang="en-US" sz="2400">
                <a:solidFill>
                  <a:srgbClr val="000000"/>
                </a:solidFill>
              </a:rPr>
              <a:t>general to specific</a:t>
            </a:r>
            <a:endParaRPr b="1" i="1" sz="2400">
              <a:solidFill>
                <a:srgbClr val="000000"/>
              </a:solidFill>
            </a:endParaRPr>
          </a:p>
          <a:p>
            <a:pPr indent="0" lvl="0" marL="0" rtl="0" algn="l">
              <a:lnSpc>
                <a:spcPct val="80000"/>
              </a:lnSpc>
              <a:spcBef>
                <a:spcPts val="1000"/>
              </a:spcBef>
              <a:spcAft>
                <a:spcPts val="0"/>
              </a:spcAft>
              <a:buClr>
                <a:schemeClr val="dk1"/>
              </a:buClr>
              <a:buSzPts val="1100"/>
              <a:buFont typeface="Arial"/>
              <a:buNone/>
            </a:pPr>
            <a:r>
              <a:t/>
            </a:r>
            <a:endParaRPr b="1" i="1" sz="2400">
              <a:solidFill>
                <a:srgbClr val="000000"/>
              </a:solidFill>
            </a:endParaRPr>
          </a:p>
          <a:p>
            <a:pPr indent="-381000" lvl="0" marL="457200" rtl="0" algn="l">
              <a:lnSpc>
                <a:spcPct val="80000"/>
              </a:lnSpc>
              <a:spcBef>
                <a:spcPts val="1000"/>
              </a:spcBef>
              <a:spcAft>
                <a:spcPts val="0"/>
              </a:spcAft>
              <a:buClr>
                <a:srgbClr val="000000"/>
              </a:buClr>
              <a:buSzPts val="2400"/>
              <a:buFont typeface="Trebuchet MS"/>
              <a:buChar char="➔"/>
            </a:pPr>
            <a:r>
              <a:rPr lang="en-US" sz="2400">
                <a:solidFill>
                  <a:srgbClr val="000000"/>
                </a:solidFill>
              </a:rPr>
              <a:t>Expose a problem</a:t>
            </a:r>
            <a:endParaRPr sz="2400">
              <a:solidFill>
                <a:srgbClr val="000000"/>
              </a:solidFill>
            </a:endParaRPr>
          </a:p>
          <a:p>
            <a:pPr indent="0" lvl="0" marL="0" rtl="0" algn="l">
              <a:lnSpc>
                <a:spcPct val="80000"/>
              </a:lnSpc>
              <a:spcBef>
                <a:spcPts val="1000"/>
              </a:spcBef>
              <a:spcAft>
                <a:spcPts val="0"/>
              </a:spcAft>
              <a:buClr>
                <a:schemeClr val="dk1"/>
              </a:buClr>
              <a:buSzPts val="1100"/>
              <a:buFont typeface="Arial"/>
              <a:buNone/>
            </a:pPr>
            <a:r>
              <a:t/>
            </a:r>
            <a:endParaRPr sz="2400">
              <a:solidFill>
                <a:srgbClr val="000000"/>
              </a:solidFill>
            </a:endParaRPr>
          </a:p>
          <a:p>
            <a:pPr indent="-381000" lvl="0" marL="457200" rtl="0" algn="l">
              <a:lnSpc>
                <a:spcPct val="80000"/>
              </a:lnSpc>
              <a:spcBef>
                <a:spcPts val="1000"/>
              </a:spcBef>
              <a:spcAft>
                <a:spcPts val="0"/>
              </a:spcAft>
              <a:buClr>
                <a:srgbClr val="000000"/>
              </a:buClr>
              <a:buSzPts val="2400"/>
              <a:buFont typeface="Trebuchet MS"/>
              <a:buChar char="➔"/>
            </a:pPr>
            <a:r>
              <a:rPr lang="en-US" sz="2400">
                <a:solidFill>
                  <a:srgbClr val="000000"/>
                </a:solidFill>
              </a:rPr>
              <a:t>Take a stand on an issue</a:t>
            </a:r>
            <a:endParaRPr sz="2400">
              <a:solidFill>
                <a:srgbClr val="000000"/>
              </a:solidFill>
            </a:endParaRPr>
          </a:p>
          <a:p>
            <a:pPr indent="0" lvl="0" marL="457200" rtl="0" algn="l">
              <a:lnSpc>
                <a:spcPct val="80000"/>
              </a:lnSpc>
              <a:spcBef>
                <a:spcPts val="1000"/>
              </a:spcBef>
              <a:spcAft>
                <a:spcPts val="0"/>
              </a:spcAft>
              <a:buNone/>
            </a:pPr>
            <a:r>
              <a:t/>
            </a:r>
            <a:endParaRPr sz="2400">
              <a:solidFill>
                <a:srgbClr val="000000"/>
              </a:solidFill>
            </a:endParaRPr>
          </a:p>
          <a:p>
            <a:pPr indent="-381000" lvl="0" marL="457200" rtl="0" algn="l">
              <a:lnSpc>
                <a:spcPct val="80000"/>
              </a:lnSpc>
              <a:spcBef>
                <a:spcPts val="1000"/>
              </a:spcBef>
              <a:spcAft>
                <a:spcPts val="0"/>
              </a:spcAft>
              <a:buClr>
                <a:srgbClr val="000000"/>
              </a:buClr>
              <a:buSzPts val="2400"/>
              <a:buFont typeface="Arial"/>
              <a:buChar char="➔"/>
            </a:pPr>
            <a:r>
              <a:rPr lang="en-US" sz="2400">
                <a:solidFill>
                  <a:srgbClr val="000000"/>
                </a:solidFill>
              </a:rPr>
              <a:t>Thesis - Roadmap</a:t>
            </a:r>
            <a:endParaRPr sz="2400">
              <a:solidFill>
                <a:srgbClr val="000000"/>
              </a:solidFill>
            </a:endParaRPr>
          </a:p>
          <a:p>
            <a:pPr indent="0" lvl="0" marL="457200" rtl="0" algn="l">
              <a:lnSpc>
                <a:spcPct val="80000"/>
              </a:lnSpc>
              <a:spcBef>
                <a:spcPts val="1000"/>
              </a:spcBef>
              <a:spcAft>
                <a:spcPts val="0"/>
              </a:spcAft>
              <a:buClr>
                <a:schemeClr val="dk1"/>
              </a:buClr>
              <a:buSzPts val="1100"/>
              <a:buFont typeface="Arial"/>
              <a:buNone/>
            </a:pPr>
            <a:r>
              <a:t/>
            </a:r>
            <a:endParaRPr b="1" i="1" sz="2400">
              <a:solidFill>
                <a:srgbClr val="000000"/>
              </a:solidFill>
            </a:endParaRPr>
          </a:p>
          <a:p>
            <a:pPr indent="0" lvl="0" marL="0" rtl="0" algn="l">
              <a:spcBef>
                <a:spcPts val="1000"/>
              </a:spcBef>
              <a:spcAft>
                <a:spcPts val="0"/>
              </a:spcAft>
              <a:buNone/>
            </a:pPr>
            <a:r>
              <a:t/>
            </a:r>
            <a:endParaRPr sz="3200">
              <a:solidFill>
                <a:srgbClr val="000000"/>
              </a:solidFill>
            </a:endParaRPr>
          </a:p>
          <a:p>
            <a:pPr indent="0" lvl="0" marL="0" rtl="0" algn="l">
              <a:spcBef>
                <a:spcPts val="1000"/>
              </a:spcBef>
              <a:spcAft>
                <a:spcPts val="0"/>
              </a:spcAft>
              <a:buNone/>
            </a:pPr>
            <a:r>
              <a:t/>
            </a:r>
            <a:endParaRPr sz="3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27" name="Shape 227"/>
        <p:cNvGrpSpPr/>
        <p:nvPr/>
      </p:nvGrpSpPr>
      <p:grpSpPr>
        <a:xfrm>
          <a:off x="0" y="0"/>
          <a:ext cx="0" cy="0"/>
          <a:chOff x="0" y="0"/>
          <a:chExt cx="0" cy="0"/>
        </a:xfrm>
      </p:grpSpPr>
      <p:sp>
        <p:nvSpPr>
          <p:cNvPr id="228" name="Google Shape;228;g70ea31d8cb_0_102"/>
          <p:cNvSpPr txBox="1"/>
          <p:nvPr>
            <p:ph type="ctrTitle"/>
          </p:nvPr>
        </p:nvSpPr>
        <p:spPr>
          <a:xfrm>
            <a:off x="1319600" y="92625"/>
            <a:ext cx="7767000" cy="10779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000"/>
              <a:t>Body Paragraphs</a:t>
            </a:r>
            <a:endParaRPr sz="6000"/>
          </a:p>
        </p:txBody>
      </p:sp>
      <p:sp>
        <p:nvSpPr>
          <p:cNvPr id="229" name="Google Shape;229;g70ea31d8cb_0_102"/>
          <p:cNvSpPr txBox="1"/>
          <p:nvPr/>
        </p:nvSpPr>
        <p:spPr>
          <a:xfrm>
            <a:off x="966925" y="1170525"/>
            <a:ext cx="6112500" cy="1230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200">
                <a:latin typeface="Roboto"/>
                <a:ea typeface="Roboto"/>
                <a:cs typeface="Roboto"/>
                <a:sym typeface="Roboto"/>
              </a:rPr>
              <a:t>TOPIC SENTENCE</a:t>
            </a:r>
            <a:endParaRPr b="1" sz="1200">
              <a:latin typeface="Roboto"/>
              <a:ea typeface="Roboto"/>
              <a:cs typeface="Roboto"/>
              <a:sym typeface="Roboto"/>
            </a:endParaRPr>
          </a:p>
          <a:p>
            <a:pPr indent="-298450" lvl="0" marL="457200" rtl="0" algn="l">
              <a:lnSpc>
                <a:spcPct val="115000"/>
              </a:lnSpc>
              <a:spcBef>
                <a:spcPts val="1600"/>
              </a:spcBef>
              <a:spcAft>
                <a:spcPts val="0"/>
              </a:spcAft>
              <a:buClr>
                <a:srgbClr val="000000"/>
              </a:buClr>
              <a:buSzPts val="1100"/>
              <a:buFont typeface="Roboto"/>
              <a:buChar char="●"/>
            </a:pPr>
            <a:r>
              <a:rPr lang="en-US" sz="1100">
                <a:latin typeface="Roboto"/>
                <a:ea typeface="Roboto"/>
                <a:cs typeface="Roboto"/>
                <a:sym typeface="Roboto"/>
              </a:rPr>
              <a:t>Informs reader the main idea/thesis the paragraph will focus on</a:t>
            </a:r>
            <a:endParaRPr sz="1100">
              <a:latin typeface="Roboto"/>
              <a:ea typeface="Roboto"/>
              <a:cs typeface="Roboto"/>
              <a:sym typeface="Roboto"/>
            </a:endParaRPr>
          </a:p>
          <a:p>
            <a:pPr indent="-298450" lvl="0" marL="457200" rtl="0" algn="l">
              <a:lnSpc>
                <a:spcPct val="115000"/>
              </a:lnSpc>
              <a:spcBef>
                <a:spcPts val="0"/>
              </a:spcBef>
              <a:spcAft>
                <a:spcPts val="0"/>
              </a:spcAft>
              <a:buClr>
                <a:srgbClr val="000000"/>
              </a:buClr>
              <a:buSzPts val="1100"/>
              <a:buFont typeface="Roboto"/>
              <a:buChar char="●"/>
            </a:pPr>
            <a:r>
              <a:rPr lang="en-US" sz="1100">
                <a:latin typeface="Roboto"/>
                <a:ea typeface="Roboto"/>
                <a:cs typeface="Roboto"/>
                <a:sym typeface="Roboto"/>
              </a:rPr>
              <a:t>Organizes entire paragraph</a:t>
            </a:r>
            <a:endParaRPr sz="1100">
              <a:latin typeface="Roboto"/>
              <a:ea typeface="Roboto"/>
              <a:cs typeface="Roboto"/>
              <a:sym typeface="Roboto"/>
            </a:endParaRPr>
          </a:p>
        </p:txBody>
      </p:sp>
      <p:sp>
        <p:nvSpPr>
          <p:cNvPr id="230" name="Google Shape;230;g70ea31d8cb_0_102"/>
          <p:cNvSpPr txBox="1"/>
          <p:nvPr/>
        </p:nvSpPr>
        <p:spPr>
          <a:xfrm>
            <a:off x="967150" y="2674775"/>
            <a:ext cx="6112500" cy="2704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200" u="sng">
                <a:solidFill>
                  <a:srgbClr val="666666"/>
                </a:solidFill>
                <a:latin typeface="Roboto"/>
                <a:ea typeface="Roboto"/>
                <a:cs typeface="Roboto"/>
                <a:sym typeface="Roboto"/>
              </a:rPr>
              <a:t>I</a:t>
            </a:r>
            <a:r>
              <a:rPr b="1" lang="en-US" sz="1200" u="sng">
                <a:latin typeface="Roboto"/>
                <a:ea typeface="Roboto"/>
                <a:cs typeface="Roboto"/>
                <a:sym typeface="Roboto"/>
              </a:rPr>
              <a:t>NTEGRATE </a:t>
            </a:r>
            <a:r>
              <a:rPr b="1" lang="en-US" sz="1200">
                <a:latin typeface="Roboto"/>
                <a:ea typeface="Roboto"/>
                <a:cs typeface="Roboto"/>
                <a:sym typeface="Roboto"/>
              </a:rPr>
              <a:t> SUPPORTING EVIDENCE</a:t>
            </a:r>
            <a:r>
              <a:rPr b="1" lang="en-US" sz="1300">
                <a:latin typeface="Roboto"/>
                <a:ea typeface="Roboto"/>
                <a:cs typeface="Roboto"/>
                <a:sym typeface="Roboto"/>
              </a:rPr>
              <a:t> </a:t>
            </a:r>
            <a:endParaRPr b="1" sz="1300">
              <a:latin typeface="Roboto"/>
              <a:ea typeface="Roboto"/>
              <a:cs typeface="Roboto"/>
              <a:sym typeface="Roboto"/>
            </a:endParaRPr>
          </a:p>
          <a:p>
            <a:pPr indent="-298450" lvl="0" marL="457200" rtl="0" algn="l">
              <a:lnSpc>
                <a:spcPct val="115000"/>
              </a:lnSpc>
              <a:spcBef>
                <a:spcPts val="1600"/>
              </a:spcBef>
              <a:spcAft>
                <a:spcPts val="0"/>
              </a:spcAft>
              <a:buClr>
                <a:srgbClr val="000000"/>
              </a:buClr>
              <a:buSzPts val="1100"/>
              <a:buFont typeface="Roboto"/>
              <a:buChar char="●"/>
            </a:pPr>
            <a:r>
              <a:rPr lang="en-US" sz="1100">
                <a:latin typeface="Roboto"/>
                <a:ea typeface="Roboto"/>
                <a:cs typeface="Roboto"/>
                <a:sym typeface="Roboto"/>
              </a:rPr>
              <a:t>Integrate </a:t>
            </a:r>
            <a:r>
              <a:rPr i="1" lang="en-US" sz="1100">
                <a:latin typeface="Roboto"/>
                <a:ea typeface="Roboto"/>
                <a:cs typeface="Roboto"/>
                <a:sym typeface="Roboto"/>
              </a:rPr>
              <a:t>new understandings/learnings </a:t>
            </a:r>
            <a:r>
              <a:rPr lang="en-US" sz="1100">
                <a:latin typeface="Roboto"/>
                <a:ea typeface="Roboto"/>
                <a:cs typeface="Roboto"/>
                <a:sym typeface="Roboto"/>
              </a:rPr>
              <a:t> into your paper</a:t>
            </a:r>
            <a:endParaRPr sz="1100">
              <a:latin typeface="Roboto"/>
              <a:ea typeface="Roboto"/>
              <a:cs typeface="Roboto"/>
              <a:sym typeface="Roboto"/>
            </a:endParaRPr>
          </a:p>
          <a:p>
            <a:pPr indent="-298450" lvl="0" marL="457200" rtl="0" algn="l">
              <a:lnSpc>
                <a:spcPct val="115000"/>
              </a:lnSpc>
              <a:spcBef>
                <a:spcPts val="0"/>
              </a:spcBef>
              <a:spcAft>
                <a:spcPts val="0"/>
              </a:spcAft>
              <a:buClr>
                <a:srgbClr val="000000"/>
              </a:buClr>
              <a:buSzPts val="1100"/>
              <a:buFont typeface="Roboto"/>
              <a:buChar char="●"/>
            </a:pPr>
            <a:r>
              <a:rPr lang="en-US" sz="1100">
                <a:latin typeface="Roboto"/>
                <a:ea typeface="Roboto"/>
                <a:cs typeface="Roboto"/>
                <a:sym typeface="Roboto"/>
              </a:rPr>
              <a:t>Proves your idea is based off research</a:t>
            </a:r>
            <a:endParaRPr sz="1100">
              <a:latin typeface="Roboto"/>
              <a:ea typeface="Roboto"/>
              <a:cs typeface="Roboto"/>
              <a:sym typeface="Roboto"/>
            </a:endParaRPr>
          </a:p>
          <a:p>
            <a:pPr indent="-298450" lvl="0" marL="457200" rtl="0" algn="l">
              <a:lnSpc>
                <a:spcPct val="115000"/>
              </a:lnSpc>
              <a:spcBef>
                <a:spcPts val="0"/>
              </a:spcBef>
              <a:spcAft>
                <a:spcPts val="0"/>
              </a:spcAft>
              <a:buClr>
                <a:srgbClr val="000000"/>
              </a:buClr>
              <a:buSzPts val="1100"/>
              <a:buFont typeface="Roboto"/>
              <a:buChar char="●"/>
            </a:pPr>
            <a:r>
              <a:rPr lang="en-US" sz="1100">
                <a:latin typeface="Roboto"/>
                <a:ea typeface="Roboto"/>
                <a:cs typeface="Roboto"/>
                <a:sym typeface="Roboto"/>
              </a:rPr>
              <a:t>Use proper in-text citations,  appropriate signal phrases, and transitions</a:t>
            </a:r>
            <a:endParaRPr sz="1100">
              <a:latin typeface="Roboto"/>
              <a:ea typeface="Roboto"/>
              <a:cs typeface="Roboto"/>
              <a:sym typeface="Roboto"/>
            </a:endParaRPr>
          </a:p>
          <a:p>
            <a:pPr indent="0" lvl="0" marL="0" rtl="0" algn="l">
              <a:lnSpc>
                <a:spcPct val="115000"/>
              </a:lnSpc>
              <a:spcBef>
                <a:spcPts val="1600"/>
              </a:spcBef>
              <a:spcAft>
                <a:spcPts val="0"/>
              </a:spcAft>
              <a:buNone/>
            </a:pPr>
            <a:r>
              <a:rPr b="1" lang="en-US" sz="1200">
                <a:latin typeface="Roboto"/>
                <a:ea typeface="Roboto"/>
                <a:cs typeface="Roboto"/>
                <a:sym typeface="Roboto"/>
              </a:rPr>
              <a:t>PROVIDE </a:t>
            </a:r>
            <a:r>
              <a:rPr b="1" lang="en-US" sz="1200" u="sng">
                <a:latin typeface="Roboto"/>
                <a:ea typeface="Roboto"/>
                <a:cs typeface="Roboto"/>
                <a:sym typeface="Roboto"/>
              </a:rPr>
              <a:t>ANALYSIS OR FURTHER EXPLANATION</a:t>
            </a:r>
            <a:r>
              <a:rPr b="1" lang="en-US" sz="1200">
                <a:latin typeface="Roboto"/>
                <a:ea typeface="Roboto"/>
                <a:cs typeface="Roboto"/>
                <a:sym typeface="Roboto"/>
              </a:rPr>
              <a:t> </a:t>
            </a:r>
            <a:endParaRPr b="1" sz="1200">
              <a:latin typeface="Roboto"/>
              <a:ea typeface="Roboto"/>
              <a:cs typeface="Roboto"/>
              <a:sym typeface="Roboto"/>
            </a:endParaRPr>
          </a:p>
          <a:p>
            <a:pPr indent="-298450" lvl="0" marL="457200" rtl="0" algn="l">
              <a:lnSpc>
                <a:spcPct val="115000"/>
              </a:lnSpc>
              <a:spcBef>
                <a:spcPts val="1600"/>
              </a:spcBef>
              <a:spcAft>
                <a:spcPts val="0"/>
              </a:spcAft>
              <a:buClr>
                <a:srgbClr val="000000"/>
              </a:buClr>
              <a:buSzPts val="1100"/>
              <a:buFont typeface="Roboto"/>
              <a:buChar char="●"/>
            </a:pPr>
            <a:r>
              <a:rPr lang="en-US" sz="1100">
                <a:latin typeface="Roboto"/>
                <a:ea typeface="Roboto"/>
                <a:cs typeface="Roboto"/>
                <a:sym typeface="Roboto"/>
              </a:rPr>
              <a:t>Give examples</a:t>
            </a:r>
            <a:endParaRPr sz="1100">
              <a:latin typeface="Roboto"/>
              <a:ea typeface="Roboto"/>
              <a:cs typeface="Roboto"/>
              <a:sym typeface="Roboto"/>
            </a:endParaRPr>
          </a:p>
          <a:p>
            <a:pPr indent="-298450" lvl="0" marL="457200" rtl="0" algn="l">
              <a:lnSpc>
                <a:spcPct val="115000"/>
              </a:lnSpc>
              <a:spcBef>
                <a:spcPts val="0"/>
              </a:spcBef>
              <a:spcAft>
                <a:spcPts val="0"/>
              </a:spcAft>
              <a:buClr>
                <a:srgbClr val="000000"/>
              </a:buClr>
              <a:buSzPts val="1100"/>
              <a:buFont typeface="Roboto"/>
              <a:buChar char="●"/>
            </a:pPr>
            <a:r>
              <a:rPr lang="en-US" sz="1100">
                <a:latin typeface="Roboto"/>
                <a:ea typeface="Roboto"/>
                <a:cs typeface="Roboto"/>
                <a:sym typeface="Roboto"/>
              </a:rPr>
              <a:t>Explain the examples</a:t>
            </a:r>
            <a:endParaRPr sz="1100">
              <a:latin typeface="Roboto"/>
              <a:ea typeface="Roboto"/>
              <a:cs typeface="Roboto"/>
              <a:sym typeface="Roboto"/>
            </a:endParaRPr>
          </a:p>
          <a:p>
            <a:pPr indent="-298450" lvl="0" marL="457200" rtl="0" algn="l">
              <a:lnSpc>
                <a:spcPct val="115000"/>
              </a:lnSpc>
              <a:spcBef>
                <a:spcPts val="0"/>
              </a:spcBef>
              <a:spcAft>
                <a:spcPts val="0"/>
              </a:spcAft>
              <a:buClr>
                <a:srgbClr val="666666"/>
              </a:buClr>
              <a:buSzPts val="1100"/>
              <a:buFont typeface="Roboto"/>
              <a:buChar char="●"/>
            </a:pPr>
            <a:r>
              <a:rPr lang="en-US" sz="1100">
                <a:latin typeface="Roboto"/>
                <a:ea typeface="Roboto"/>
                <a:cs typeface="Roboto"/>
                <a:sym typeface="Roboto"/>
              </a:rPr>
              <a:t>Cite facts, statistics, quote authors, paraphrase, summarize</a:t>
            </a:r>
            <a:endParaRPr sz="1100">
              <a:latin typeface="Roboto"/>
              <a:ea typeface="Roboto"/>
              <a:cs typeface="Roboto"/>
              <a:sym typeface="Roboto"/>
            </a:endParaRPr>
          </a:p>
        </p:txBody>
      </p:sp>
      <p:sp>
        <p:nvSpPr>
          <p:cNvPr id="231" name="Google Shape;231;g70ea31d8cb_0_102"/>
          <p:cNvSpPr txBox="1"/>
          <p:nvPr/>
        </p:nvSpPr>
        <p:spPr>
          <a:xfrm>
            <a:off x="967150" y="5675325"/>
            <a:ext cx="6112500" cy="1077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200">
                <a:latin typeface="Roboto"/>
                <a:ea typeface="Roboto"/>
                <a:cs typeface="Roboto"/>
                <a:sym typeface="Roboto"/>
              </a:rPr>
              <a:t>CONCLUDE</a:t>
            </a:r>
            <a:endParaRPr b="1" sz="1200">
              <a:latin typeface="Roboto"/>
              <a:ea typeface="Roboto"/>
              <a:cs typeface="Roboto"/>
              <a:sym typeface="Roboto"/>
            </a:endParaRPr>
          </a:p>
          <a:p>
            <a:pPr indent="-298450" lvl="0" marL="457200" rtl="0" algn="l">
              <a:lnSpc>
                <a:spcPct val="115000"/>
              </a:lnSpc>
              <a:spcBef>
                <a:spcPts val="1600"/>
              </a:spcBef>
              <a:spcAft>
                <a:spcPts val="0"/>
              </a:spcAft>
              <a:buClr>
                <a:srgbClr val="000000"/>
              </a:buClr>
              <a:buSzPts val="1100"/>
              <a:buFont typeface="Roboto"/>
              <a:buChar char="●"/>
            </a:pPr>
            <a:r>
              <a:rPr lang="en-US" sz="1100">
                <a:latin typeface="Roboto"/>
                <a:ea typeface="Roboto"/>
                <a:cs typeface="Roboto"/>
                <a:sym typeface="Roboto"/>
              </a:rPr>
              <a:t>Close the paragraph (remind reader of relevant points)</a:t>
            </a:r>
            <a:endParaRPr sz="1100">
              <a:latin typeface="Roboto"/>
              <a:ea typeface="Roboto"/>
              <a:cs typeface="Roboto"/>
              <a:sym typeface="Roboto"/>
            </a:endParaRPr>
          </a:p>
          <a:p>
            <a:pPr indent="-298450" lvl="0" marL="457200" rtl="0" algn="l">
              <a:lnSpc>
                <a:spcPct val="115000"/>
              </a:lnSpc>
              <a:spcBef>
                <a:spcPts val="0"/>
              </a:spcBef>
              <a:spcAft>
                <a:spcPts val="0"/>
              </a:spcAft>
              <a:buClr>
                <a:srgbClr val="000000"/>
              </a:buClr>
              <a:buSzPts val="1100"/>
              <a:buFont typeface="Roboto"/>
              <a:buChar char="●"/>
            </a:pPr>
            <a:r>
              <a:rPr lang="en-US" sz="1100">
                <a:latin typeface="Roboto"/>
                <a:ea typeface="Roboto"/>
                <a:cs typeface="Roboto"/>
                <a:sym typeface="Roboto"/>
              </a:rPr>
              <a:t>Transition to the next paragraph</a:t>
            </a:r>
            <a:endParaRPr sz="1100">
              <a:latin typeface="Roboto"/>
              <a:ea typeface="Roboto"/>
              <a:cs typeface="Roboto"/>
              <a:sym typeface="Roboto"/>
            </a:endParaRPr>
          </a:p>
        </p:txBody>
      </p:sp>
      <p:sp>
        <p:nvSpPr>
          <p:cNvPr id="232" name="Google Shape;232;g70ea31d8cb_0_102"/>
          <p:cNvSpPr/>
          <p:nvPr/>
        </p:nvSpPr>
        <p:spPr>
          <a:xfrm>
            <a:off x="3913225" y="2401423"/>
            <a:ext cx="190500" cy="239400"/>
          </a:xfrm>
          <a:prstGeom prst="downArrow">
            <a:avLst>
              <a:gd fmla="val 50000" name="adj1"/>
              <a:gd fmla="val 60930" name="adj2"/>
            </a:avLst>
          </a:prstGeom>
          <a:solidFill>
            <a:srgbClr val="00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70ea31d8cb_0_102"/>
          <p:cNvSpPr/>
          <p:nvPr/>
        </p:nvSpPr>
        <p:spPr>
          <a:xfrm>
            <a:off x="3913225" y="5413250"/>
            <a:ext cx="190500" cy="239400"/>
          </a:xfrm>
          <a:prstGeom prst="downArrow">
            <a:avLst>
              <a:gd fmla="val 50000" name="adj1"/>
              <a:gd fmla="val 42954" name="adj2"/>
            </a:avLst>
          </a:prstGeom>
          <a:solidFill>
            <a:srgbClr val="00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 name="Google Shape;234;g70ea31d8cb_0_102"/>
          <p:cNvPicPr preferRelativeResize="0"/>
          <p:nvPr/>
        </p:nvPicPr>
        <p:blipFill>
          <a:blip r:embed="rId3">
            <a:alphaModFix/>
          </a:blip>
          <a:stretch>
            <a:fillRect/>
          </a:stretch>
        </p:blipFill>
        <p:spPr>
          <a:xfrm>
            <a:off x="7252300" y="2076013"/>
            <a:ext cx="4807551" cy="27059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39" name="Shape 239"/>
        <p:cNvGrpSpPr/>
        <p:nvPr/>
      </p:nvGrpSpPr>
      <p:grpSpPr>
        <a:xfrm>
          <a:off x="0" y="0"/>
          <a:ext cx="0" cy="0"/>
          <a:chOff x="0" y="0"/>
          <a:chExt cx="0" cy="0"/>
        </a:xfrm>
      </p:grpSpPr>
      <p:sp>
        <p:nvSpPr>
          <p:cNvPr id="240" name="Google Shape;240;g70ea31d8cb_0_115"/>
          <p:cNvSpPr txBox="1"/>
          <p:nvPr>
            <p:ph type="ctrTitle"/>
          </p:nvPr>
        </p:nvSpPr>
        <p:spPr>
          <a:xfrm>
            <a:off x="1319600" y="92627"/>
            <a:ext cx="7772400" cy="1249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sz="6000">
              <a:solidFill>
                <a:srgbClr val="000000"/>
              </a:solidFill>
              <a:latin typeface="Arial"/>
              <a:ea typeface="Arial"/>
              <a:cs typeface="Arial"/>
              <a:sym typeface="Arial"/>
            </a:endParaRPr>
          </a:p>
          <a:p>
            <a:pPr indent="0" lvl="0" marL="0" rtl="0" algn="ctr">
              <a:spcBef>
                <a:spcPts val="0"/>
              </a:spcBef>
              <a:spcAft>
                <a:spcPts val="0"/>
              </a:spcAft>
              <a:buNone/>
            </a:pPr>
            <a:r>
              <a:t/>
            </a:r>
            <a:endParaRPr sz="6000">
              <a:solidFill>
                <a:srgbClr val="000000"/>
              </a:solidFill>
              <a:latin typeface="Arial"/>
              <a:ea typeface="Arial"/>
              <a:cs typeface="Arial"/>
              <a:sym typeface="Arial"/>
            </a:endParaRPr>
          </a:p>
          <a:p>
            <a:pPr indent="0" lvl="0" marL="0" rtl="0" algn="ctr">
              <a:spcBef>
                <a:spcPts val="0"/>
              </a:spcBef>
              <a:spcAft>
                <a:spcPts val="0"/>
              </a:spcAft>
              <a:buNone/>
            </a:pPr>
            <a:r>
              <a:t/>
            </a:r>
            <a:endParaRPr sz="6000">
              <a:solidFill>
                <a:srgbClr val="000000"/>
              </a:solidFill>
              <a:latin typeface="Arial"/>
              <a:ea typeface="Arial"/>
              <a:cs typeface="Arial"/>
              <a:sym typeface="Arial"/>
            </a:endParaRPr>
          </a:p>
          <a:p>
            <a:pPr indent="0" lvl="0" marL="0" rtl="0" algn="ctr">
              <a:spcBef>
                <a:spcPts val="0"/>
              </a:spcBef>
              <a:spcAft>
                <a:spcPts val="0"/>
              </a:spcAft>
              <a:buNone/>
            </a:pPr>
            <a:r>
              <a:rPr lang="en-US" sz="6000">
                <a:solidFill>
                  <a:schemeClr val="dk2"/>
                </a:solidFill>
                <a:latin typeface="Arial"/>
                <a:ea typeface="Arial"/>
                <a:cs typeface="Arial"/>
                <a:sym typeface="Arial"/>
              </a:rPr>
              <a:t>Link Paragraphs</a:t>
            </a:r>
            <a:r>
              <a:rPr lang="en-US" sz="6000">
                <a:solidFill>
                  <a:srgbClr val="000000"/>
                </a:solidFill>
                <a:latin typeface="Arial"/>
                <a:ea typeface="Arial"/>
                <a:cs typeface="Arial"/>
                <a:sym typeface="Arial"/>
              </a:rPr>
              <a:t>	</a:t>
            </a:r>
            <a:endParaRPr sz="6000"/>
          </a:p>
        </p:txBody>
      </p:sp>
      <p:pic>
        <p:nvPicPr>
          <p:cNvPr id="241" name="Google Shape;241;g70ea31d8cb_0_115"/>
          <p:cNvPicPr preferRelativeResize="0"/>
          <p:nvPr/>
        </p:nvPicPr>
        <p:blipFill>
          <a:blip r:embed="rId3">
            <a:alphaModFix/>
          </a:blip>
          <a:stretch>
            <a:fillRect/>
          </a:stretch>
        </p:blipFill>
        <p:spPr>
          <a:xfrm>
            <a:off x="1146925" y="1609050"/>
            <a:ext cx="7945076" cy="3492754"/>
          </a:xfrm>
          <a:prstGeom prst="rect">
            <a:avLst/>
          </a:prstGeom>
          <a:noFill/>
          <a:ln>
            <a:noFill/>
          </a:ln>
        </p:spPr>
      </p:pic>
      <p:cxnSp>
        <p:nvCxnSpPr>
          <p:cNvPr id="242" name="Google Shape;242;g70ea31d8cb_0_115"/>
          <p:cNvCxnSpPr/>
          <p:nvPr/>
        </p:nvCxnSpPr>
        <p:spPr>
          <a:xfrm>
            <a:off x="3686750" y="2780700"/>
            <a:ext cx="5170800" cy="15600"/>
          </a:xfrm>
          <a:prstGeom prst="straightConnector1">
            <a:avLst/>
          </a:prstGeom>
          <a:noFill/>
          <a:ln cap="flat" cmpd="sng" w="19050">
            <a:solidFill>
              <a:schemeClr val="dk2"/>
            </a:solidFill>
            <a:prstDash val="solid"/>
            <a:round/>
            <a:headEnd len="med" w="med" type="none"/>
            <a:tailEnd len="med" w="med" type="none"/>
          </a:ln>
        </p:spPr>
      </p:cxnSp>
      <p:cxnSp>
        <p:nvCxnSpPr>
          <p:cNvPr id="243" name="Google Shape;243;g70ea31d8cb_0_115"/>
          <p:cNvCxnSpPr/>
          <p:nvPr/>
        </p:nvCxnSpPr>
        <p:spPr>
          <a:xfrm flipH="1" rot="10800000">
            <a:off x="1319600" y="3030775"/>
            <a:ext cx="4897800" cy="11700"/>
          </a:xfrm>
          <a:prstGeom prst="straightConnector1">
            <a:avLst/>
          </a:prstGeom>
          <a:noFill/>
          <a:ln cap="flat" cmpd="sng" w="19050">
            <a:solidFill>
              <a:schemeClr val="dk2"/>
            </a:solidFill>
            <a:prstDash val="solid"/>
            <a:round/>
            <a:headEnd len="med" w="med" type="none"/>
            <a:tailEnd len="med" w="med" type="none"/>
          </a:ln>
        </p:spPr>
      </p:cxnSp>
      <p:cxnSp>
        <p:nvCxnSpPr>
          <p:cNvPr id="244" name="Google Shape;244;g70ea31d8cb_0_115"/>
          <p:cNvCxnSpPr/>
          <p:nvPr/>
        </p:nvCxnSpPr>
        <p:spPr>
          <a:xfrm flipH="1" rot="10800000">
            <a:off x="1319600" y="3421200"/>
            <a:ext cx="7389000" cy="15600"/>
          </a:xfrm>
          <a:prstGeom prst="straightConnector1">
            <a:avLst/>
          </a:prstGeom>
          <a:noFill/>
          <a:ln cap="flat" cmpd="sng" w="19050">
            <a:solidFill>
              <a:schemeClr val="dk2"/>
            </a:solidFill>
            <a:prstDash val="solid"/>
            <a:round/>
            <a:headEnd len="med" w="med" type="none"/>
            <a:tailEnd len="med" w="med" type="none"/>
          </a:ln>
        </p:spPr>
      </p:cxnSp>
      <p:cxnSp>
        <p:nvCxnSpPr>
          <p:cNvPr id="245" name="Google Shape;245;g70ea31d8cb_0_115"/>
          <p:cNvCxnSpPr/>
          <p:nvPr/>
        </p:nvCxnSpPr>
        <p:spPr>
          <a:xfrm flipH="1" rot="10800000">
            <a:off x="1374725" y="3698525"/>
            <a:ext cx="7439100" cy="35100"/>
          </a:xfrm>
          <a:prstGeom prst="straightConnector1">
            <a:avLst/>
          </a:prstGeom>
          <a:noFill/>
          <a:ln cap="flat" cmpd="sng" w="19050">
            <a:solidFill>
              <a:schemeClr val="dk2"/>
            </a:solidFill>
            <a:prstDash val="solid"/>
            <a:round/>
            <a:headEnd len="med" w="med" type="none"/>
            <a:tailEnd len="med" w="med" type="none"/>
          </a:ln>
        </p:spPr>
      </p:cxnSp>
      <p:cxnSp>
        <p:nvCxnSpPr>
          <p:cNvPr id="246" name="Google Shape;246;g70ea31d8cb_0_115"/>
          <p:cNvCxnSpPr/>
          <p:nvPr/>
        </p:nvCxnSpPr>
        <p:spPr>
          <a:xfrm flipH="1" rot="10800000">
            <a:off x="1327850" y="3921100"/>
            <a:ext cx="2124600" cy="15600"/>
          </a:xfrm>
          <a:prstGeom prst="straightConnector1">
            <a:avLst/>
          </a:prstGeom>
          <a:noFill/>
          <a:ln cap="flat" cmpd="sng" w="19050">
            <a:solidFill>
              <a:schemeClr val="dk2"/>
            </a:solidFill>
            <a:prstDash val="solid"/>
            <a:round/>
            <a:headEnd len="med" w="med" type="none"/>
            <a:tailEnd len="med" w="med" type="none"/>
          </a:ln>
        </p:spPr>
      </p:cxnSp>
      <p:sp>
        <p:nvSpPr>
          <p:cNvPr id="247" name="Google Shape;247;g70ea31d8cb_0_115"/>
          <p:cNvSpPr/>
          <p:nvPr/>
        </p:nvSpPr>
        <p:spPr>
          <a:xfrm>
            <a:off x="1327850" y="3159600"/>
            <a:ext cx="843600" cy="4218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52" name="Shape 252"/>
        <p:cNvGrpSpPr/>
        <p:nvPr/>
      </p:nvGrpSpPr>
      <p:grpSpPr>
        <a:xfrm>
          <a:off x="0" y="0"/>
          <a:ext cx="0" cy="0"/>
          <a:chOff x="0" y="0"/>
          <a:chExt cx="0" cy="0"/>
        </a:xfrm>
      </p:grpSpPr>
      <p:sp>
        <p:nvSpPr>
          <p:cNvPr id="253" name="Google Shape;253;g811207e72e_0_1"/>
          <p:cNvSpPr txBox="1"/>
          <p:nvPr>
            <p:ph type="ctrTitle"/>
          </p:nvPr>
        </p:nvSpPr>
        <p:spPr>
          <a:xfrm>
            <a:off x="1319600" y="92627"/>
            <a:ext cx="7772400" cy="1249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sz="6000">
              <a:solidFill>
                <a:srgbClr val="000000"/>
              </a:solidFill>
              <a:latin typeface="Arial"/>
              <a:ea typeface="Arial"/>
              <a:cs typeface="Arial"/>
              <a:sym typeface="Arial"/>
            </a:endParaRPr>
          </a:p>
          <a:p>
            <a:pPr indent="0" lvl="0" marL="0" rtl="0" algn="ctr">
              <a:spcBef>
                <a:spcPts val="0"/>
              </a:spcBef>
              <a:spcAft>
                <a:spcPts val="0"/>
              </a:spcAft>
              <a:buNone/>
            </a:pPr>
            <a:r>
              <a:t/>
            </a:r>
            <a:endParaRPr sz="6000">
              <a:solidFill>
                <a:srgbClr val="000000"/>
              </a:solidFill>
              <a:latin typeface="Arial"/>
              <a:ea typeface="Arial"/>
              <a:cs typeface="Arial"/>
              <a:sym typeface="Arial"/>
            </a:endParaRPr>
          </a:p>
          <a:p>
            <a:pPr indent="0" lvl="0" marL="0" rtl="0" algn="ctr">
              <a:spcBef>
                <a:spcPts val="0"/>
              </a:spcBef>
              <a:spcAft>
                <a:spcPts val="0"/>
              </a:spcAft>
              <a:buNone/>
            </a:pPr>
            <a:r>
              <a:t/>
            </a:r>
            <a:endParaRPr sz="6000">
              <a:solidFill>
                <a:srgbClr val="000000"/>
              </a:solidFill>
              <a:latin typeface="Arial"/>
              <a:ea typeface="Arial"/>
              <a:cs typeface="Arial"/>
              <a:sym typeface="Arial"/>
            </a:endParaRPr>
          </a:p>
          <a:p>
            <a:pPr indent="0" lvl="0" marL="0" rtl="0" algn="ctr">
              <a:spcBef>
                <a:spcPts val="0"/>
              </a:spcBef>
              <a:spcAft>
                <a:spcPts val="0"/>
              </a:spcAft>
              <a:buNone/>
            </a:pPr>
            <a:r>
              <a:rPr lang="en-US" sz="6000">
                <a:solidFill>
                  <a:schemeClr val="dk2"/>
                </a:solidFill>
                <a:latin typeface="Arial"/>
                <a:ea typeface="Arial"/>
                <a:cs typeface="Arial"/>
                <a:sym typeface="Arial"/>
              </a:rPr>
              <a:t>Link Paragraphs</a:t>
            </a:r>
            <a:r>
              <a:rPr lang="en-US" sz="6000">
                <a:solidFill>
                  <a:srgbClr val="000000"/>
                </a:solidFill>
                <a:latin typeface="Arial"/>
                <a:ea typeface="Arial"/>
                <a:cs typeface="Arial"/>
                <a:sym typeface="Arial"/>
              </a:rPr>
              <a:t>	</a:t>
            </a:r>
            <a:endParaRPr sz="6000"/>
          </a:p>
        </p:txBody>
      </p:sp>
      <p:sp>
        <p:nvSpPr>
          <p:cNvPr id="254" name="Google Shape;254;g811207e72e_0_1"/>
          <p:cNvSpPr txBox="1"/>
          <p:nvPr/>
        </p:nvSpPr>
        <p:spPr>
          <a:xfrm>
            <a:off x="1979900" y="1342425"/>
            <a:ext cx="6451800" cy="52800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US"/>
              <a:t>As the global operations of a multinational corporation surge, the need for expatriates grows, too. An expatriate, also referred to as an “expat,” is a person assigned to work in a foreign country for a certain period of time. Hiring people from another country can aid in completing strategically critical tasks as these people provide and transfer knowledge, skills, and expertise. They might also help companies establish operations internationally and succeed in competitive markets. </a:t>
            </a:r>
            <a:r>
              <a:rPr lang="en-US">
                <a:highlight>
                  <a:schemeClr val="lt2"/>
                </a:highlight>
              </a:rPr>
              <a:t>The role of expats makes it vital to study the factors that increase their overall success level.</a:t>
            </a:r>
            <a:endParaRPr>
              <a:highlight>
                <a:schemeClr val="lt2"/>
              </a:highlight>
            </a:endParaRPr>
          </a:p>
          <a:p>
            <a:pPr indent="0" lvl="0" marL="0" rtl="0" algn="l">
              <a:spcBef>
                <a:spcPts val="0"/>
              </a:spcBef>
              <a:spcAft>
                <a:spcPts val="0"/>
              </a:spcAft>
              <a:buNone/>
            </a:pPr>
            <a:r>
              <a:t/>
            </a:r>
            <a:endParaRPr/>
          </a:p>
          <a:p>
            <a:pPr indent="457200" lvl="0" marL="0" rtl="0" algn="l">
              <a:spcBef>
                <a:spcPts val="0"/>
              </a:spcBef>
              <a:spcAft>
                <a:spcPts val="0"/>
              </a:spcAft>
              <a:buNone/>
            </a:pPr>
            <a:r>
              <a:rPr lang="en-US">
                <a:highlight>
                  <a:schemeClr val="lt2"/>
                </a:highlight>
              </a:rPr>
              <a:t>In addition to a good salary, the expatriation package can include attractive benefits, such as relocation assistance, a housing allowance, and school tuition for their children.</a:t>
            </a:r>
            <a:r>
              <a:rPr lang="en-US"/>
              <a:t> Some expats may accept an assignment abroad simply as a chance for career development. </a:t>
            </a:r>
            <a:r>
              <a:rPr lang="en-US">
                <a:highlight>
                  <a:schemeClr val="lt2"/>
                </a:highlight>
              </a:rPr>
              <a:t>A standardized approach to international assignments is not effective (Codings et ah, 2007), but all companies strive for the same result: more employee motivation and retention and less employee dissatisfaction and turnover. </a:t>
            </a:r>
            <a:endParaRPr>
              <a:highlight>
                <a:schemeClr val="lt2"/>
              </a:highlight>
            </a:endParaRPr>
          </a:p>
          <a:p>
            <a:pPr indent="0" lvl="0" marL="0" rtl="0" algn="l">
              <a:spcBef>
                <a:spcPts val="0"/>
              </a:spcBef>
              <a:spcAft>
                <a:spcPts val="0"/>
              </a:spcAft>
              <a:buNone/>
            </a:pPr>
            <a:r>
              <a:t/>
            </a:r>
            <a:endParaRPr/>
          </a:p>
          <a:p>
            <a:pPr indent="457200" lvl="0" marL="0" rtl="0" algn="l">
              <a:spcBef>
                <a:spcPts val="0"/>
              </a:spcBef>
              <a:spcAft>
                <a:spcPts val="0"/>
              </a:spcAft>
              <a:buNone/>
            </a:pPr>
            <a:r>
              <a:rPr lang="en-US">
                <a:highlight>
                  <a:schemeClr val="lt2"/>
                </a:highlight>
              </a:rPr>
              <a:t>The transfer process can be an emotionally difficult phase for the expat since it involves separation from friends and family and adjusting to an unfamiliar culture and work environment. </a:t>
            </a:r>
            <a:r>
              <a:rPr lang="en-US"/>
              <a:t>The focal concerns of expatriates relate to their uncertainties and anxieties (Jassawalla et al., 2004). Employees face many obstacles in the host country such as culture shock, homesickness, and isolation. These challenges can cause them to feel dissatisfied, to underperform, or to quit the assignment all together.</a:t>
            </a:r>
            <a:endParaRPr/>
          </a:p>
        </p:txBody>
      </p:sp>
      <p:sp>
        <p:nvSpPr>
          <p:cNvPr id="255" name="Google Shape;255;g811207e72e_0_1"/>
          <p:cNvSpPr txBox="1"/>
          <p:nvPr/>
        </p:nvSpPr>
        <p:spPr>
          <a:xfrm>
            <a:off x="1202900" y="1857900"/>
            <a:ext cx="515400" cy="7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256" name="Google Shape;256;g811207e72e_0_1"/>
          <p:cNvSpPr txBox="1"/>
          <p:nvPr/>
        </p:nvSpPr>
        <p:spPr>
          <a:xfrm>
            <a:off x="1355300" y="2010300"/>
            <a:ext cx="515400" cy="7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257" name="Google Shape;257;g811207e72e_0_1"/>
          <p:cNvSpPr txBox="1"/>
          <p:nvPr/>
        </p:nvSpPr>
        <p:spPr>
          <a:xfrm>
            <a:off x="1202900" y="1857900"/>
            <a:ext cx="515400" cy="737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Trebuchet MS"/>
                <a:ea typeface="Trebuchet MS"/>
                <a:cs typeface="Trebuchet MS"/>
                <a:sym typeface="Trebuchet MS"/>
              </a:rPr>
              <a:t>1</a:t>
            </a:r>
            <a:endParaRPr sz="3000">
              <a:latin typeface="Trebuchet MS"/>
              <a:ea typeface="Trebuchet MS"/>
              <a:cs typeface="Trebuchet MS"/>
              <a:sym typeface="Trebuchet MS"/>
            </a:endParaRPr>
          </a:p>
        </p:txBody>
      </p:sp>
      <p:sp>
        <p:nvSpPr>
          <p:cNvPr id="258" name="Google Shape;258;g811207e72e_0_1"/>
          <p:cNvSpPr txBox="1"/>
          <p:nvPr/>
        </p:nvSpPr>
        <p:spPr>
          <a:xfrm>
            <a:off x="1202900" y="5104275"/>
            <a:ext cx="515400" cy="737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Trebuchet MS"/>
                <a:ea typeface="Trebuchet MS"/>
                <a:cs typeface="Trebuchet MS"/>
                <a:sym typeface="Trebuchet MS"/>
              </a:rPr>
              <a:t>3</a:t>
            </a:r>
            <a:endParaRPr sz="3000">
              <a:latin typeface="Trebuchet MS"/>
              <a:ea typeface="Trebuchet MS"/>
              <a:cs typeface="Trebuchet MS"/>
              <a:sym typeface="Trebuchet MS"/>
            </a:endParaRPr>
          </a:p>
        </p:txBody>
      </p:sp>
      <p:sp>
        <p:nvSpPr>
          <p:cNvPr id="259" name="Google Shape;259;g811207e72e_0_1"/>
          <p:cNvSpPr txBox="1"/>
          <p:nvPr/>
        </p:nvSpPr>
        <p:spPr>
          <a:xfrm>
            <a:off x="1202900" y="3415275"/>
            <a:ext cx="515400" cy="737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Trebuchet MS"/>
                <a:ea typeface="Trebuchet MS"/>
                <a:cs typeface="Trebuchet MS"/>
                <a:sym typeface="Trebuchet MS"/>
              </a:rPr>
              <a:t>2</a:t>
            </a:r>
            <a:endParaRPr sz="3000">
              <a:latin typeface="Trebuchet MS"/>
              <a:ea typeface="Trebuchet MS"/>
              <a:cs typeface="Trebuchet MS"/>
              <a:sym typeface="Trebuchet MS"/>
            </a:endParaRPr>
          </a:p>
        </p:txBody>
      </p:sp>
      <p:sp>
        <p:nvSpPr>
          <p:cNvPr id="260" name="Google Shape;260;g811207e72e_0_1"/>
          <p:cNvSpPr/>
          <p:nvPr/>
        </p:nvSpPr>
        <p:spPr>
          <a:xfrm>
            <a:off x="2421400" y="3248250"/>
            <a:ext cx="1155900" cy="3282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64" name="Shape 264"/>
        <p:cNvGrpSpPr/>
        <p:nvPr/>
      </p:nvGrpSpPr>
      <p:grpSpPr>
        <a:xfrm>
          <a:off x="0" y="0"/>
          <a:ext cx="0" cy="0"/>
          <a:chOff x="0" y="0"/>
          <a:chExt cx="0" cy="0"/>
        </a:xfrm>
      </p:grpSpPr>
      <p:sp>
        <p:nvSpPr>
          <p:cNvPr id="265" name="Google Shape;265;p5"/>
          <p:cNvSpPr txBox="1"/>
          <p:nvPr>
            <p:ph type="title"/>
          </p:nvPr>
        </p:nvSpPr>
        <p:spPr>
          <a:xfrm>
            <a:off x="677325" y="201975"/>
            <a:ext cx="8596800" cy="1437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6D1D6B"/>
              </a:buClr>
              <a:buSzPts val="3600"/>
              <a:buFont typeface="Trebuchet MS"/>
              <a:buNone/>
            </a:pPr>
            <a:r>
              <a:rPr lang="en-US" sz="6000"/>
              <a:t>Transitions</a:t>
            </a:r>
            <a:endParaRPr sz="6000"/>
          </a:p>
          <a:p>
            <a:pPr indent="0" lvl="0" marL="0" rtl="0" algn="ctr">
              <a:lnSpc>
                <a:spcPct val="100000"/>
              </a:lnSpc>
              <a:spcBef>
                <a:spcPts val="0"/>
              </a:spcBef>
              <a:spcAft>
                <a:spcPts val="0"/>
              </a:spcAft>
              <a:buClr>
                <a:srgbClr val="6D1D6B"/>
              </a:buClr>
              <a:buSzPts val="3600"/>
              <a:buFont typeface="Trebuchet MS"/>
              <a:buNone/>
            </a:pPr>
            <a:r>
              <a:rPr b="1" i="1" lang="en-US" sz="2400"/>
              <a:t>CONNECT IDEAS AND THOUGHTS TOGETHER</a:t>
            </a:r>
            <a:endParaRPr b="1" i="1"/>
          </a:p>
        </p:txBody>
      </p:sp>
      <p:sp>
        <p:nvSpPr>
          <p:cNvPr id="266" name="Google Shape;266;p5"/>
          <p:cNvSpPr txBox="1"/>
          <p:nvPr>
            <p:ph idx="1" type="body"/>
          </p:nvPr>
        </p:nvSpPr>
        <p:spPr>
          <a:xfrm>
            <a:off x="677325" y="1758999"/>
            <a:ext cx="8596800" cy="42822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SzPts val="2400"/>
              <a:buChar char="➔"/>
            </a:pPr>
            <a:r>
              <a:rPr lang="en-US" sz="2400"/>
              <a:t>From one paragraph to the next paragraph</a:t>
            </a:r>
            <a:endParaRPr sz="2400"/>
          </a:p>
          <a:p>
            <a:pPr indent="0" lvl="0" marL="457200" rtl="0" algn="l">
              <a:lnSpc>
                <a:spcPct val="100000"/>
              </a:lnSpc>
              <a:spcBef>
                <a:spcPts val="0"/>
              </a:spcBef>
              <a:spcAft>
                <a:spcPts val="0"/>
              </a:spcAft>
              <a:buSzPts val="1440"/>
              <a:buNone/>
            </a:pPr>
            <a:r>
              <a:t/>
            </a:r>
            <a:endParaRPr sz="2400"/>
          </a:p>
          <a:p>
            <a:pPr indent="-381000" lvl="0" marL="457200" rtl="0" algn="l">
              <a:lnSpc>
                <a:spcPct val="100000"/>
              </a:lnSpc>
              <a:spcBef>
                <a:spcPts val="1000"/>
              </a:spcBef>
              <a:spcAft>
                <a:spcPts val="0"/>
              </a:spcAft>
              <a:buSzPts val="2400"/>
              <a:buChar char="➔"/>
            </a:pPr>
            <a:r>
              <a:rPr lang="en-US" sz="2400"/>
              <a:t>Within a sentence</a:t>
            </a:r>
            <a:endParaRPr sz="2400"/>
          </a:p>
          <a:p>
            <a:pPr indent="-251459" lvl="0" marL="342900" rtl="0" algn="l">
              <a:lnSpc>
                <a:spcPct val="100000"/>
              </a:lnSpc>
              <a:spcBef>
                <a:spcPts val="1000"/>
              </a:spcBef>
              <a:spcAft>
                <a:spcPts val="0"/>
              </a:spcAft>
              <a:buSzPts val="1440"/>
              <a:buNone/>
            </a:pPr>
            <a:r>
              <a:t/>
            </a:r>
            <a:endParaRPr/>
          </a:p>
          <a:p>
            <a:pPr indent="-251459" lvl="0" marL="342900" rtl="0" algn="l">
              <a:lnSpc>
                <a:spcPct val="100000"/>
              </a:lnSpc>
              <a:spcBef>
                <a:spcPts val="1000"/>
              </a:spcBef>
              <a:spcAft>
                <a:spcPts val="0"/>
              </a:spcAft>
              <a:buSzPts val="1440"/>
              <a:buNone/>
            </a:pPr>
            <a:r>
              <a:t/>
            </a:r>
            <a:endParaRPr/>
          </a:p>
          <a:p>
            <a:pPr indent="0" lvl="0" marL="0" rtl="0" algn="l">
              <a:lnSpc>
                <a:spcPct val="100000"/>
              </a:lnSpc>
              <a:spcBef>
                <a:spcPts val="1000"/>
              </a:spcBef>
              <a:spcAft>
                <a:spcPts val="0"/>
              </a:spcAft>
              <a:buSzPts val="1440"/>
              <a:buNone/>
            </a:pPr>
            <a:r>
              <a:t/>
            </a:r>
            <a:endParaRPr/>
          </a:p>
        </p:txBody>
      </p:sp>
      <p:graphicFrame>
        <p:nvGraphicFramePr>
          <p:cNvPr id="267" name="Google Shape;267;p5"/>
          <p:cNvGraphicFramePr/>
          <p:nvPr/>
        </p:nvGraphicFramePr>
        <p:xfrm>
          <a:off x="132747" y="3653101"/>
          <a:ext cx="3000000" cy="3000000"/>
        </p:xfrm>
        <a:graphic>
          <a:graphicData uri="http://schemas.openxmlformats.org/drawingml/2006/table">
            <a:tbl>
              <a:tblPr bandRow="1" firstRow="1">
                <a:noFill/>
                <a:tableStyleId>{EA341EEF-3F67-4E88-9A7B-5C558BC340E7}</a:tableStyleId>
              </a:tblPr>
              <a:tblGrid>
                <a:gridCol w="1464700"/>
                <a:gridCol w="1546225"/>
                <a:gridCol w="1464700"/>
                <a:gridCol w="1464700"/>
                <a:gridCol w="1521875"/>
                <a:gridCol w="1407525"/>
                <a:gridCol w="1464700"/>
                <a:gridCol w="1464700"/>
              </a:tblGrid>
              <a:tr h="618975">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Addition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Opposition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Condition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Effect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Conclusion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Time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Sequence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Location</a:t>
                      </a:r>
                      <a:endParaRPr sz="1400" u="none" cap="none" strike="noStrike"/>
                    </a:p>
                  </a:txBody>
                  <a:tcPr marT="45725" marB="45725" marR="91450" marL="91450"/>
                </a:tc>
              </a:tr>
              <a:tr h="990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additionally</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On the contrary...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a:t>For the purpose of...</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US" sz="1200"/>
                        <a:t>therefore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In the final analysis...</a:t>
                      </a:r>
                      <a:endParaRPr sz="1400" u="none" cap="none" strike="noStrike"/>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At the present time...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a:t>to begin with,</a:t>
                      </a:r>
                      <a:endParaRPr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In the</a:t>
                      </a:r>
                      <a:r>
                        <a:rPr lang="en-US"/>
                        <a:t> center of...</a:t>
                      </a:r>
                      <a:endParaRPr sz="1400" u="none" cap="none" strike="noStrike"/>
                    </a:p>
                  </a:txBody>
                  <a:tcPr marT="45725" marB="45725" marR="91450" marL="91450"/>
                </a:tc>
              </a:tr>
              <a:tr h="7975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furthermore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a:t>whereas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a:t>In the event that...</a:t>
                      </a:r>
                      <a:endParaRPr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a:t>consequently</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a:t>As has been noted...</a:t>
                      </a:r>
                      <a:endParaRPr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a:t>occasionally</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a:t>during</a:t>
                      </a:r>
                      <a:endParaRPr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u="none" cap="none" strike="noStrike"/>
                        <a:t>alongside</a:t>
                      </a:r>
                      <a:endParaRPr u="none" cap="none" strike="noStrike"/>
                    </a:p>
                  </a:txBody>
                  <a:tcPr marT="45725" marB="45725" marR="91450" marL="91450"/>
                </a:tc>
              </a:tr>
              <a:tr h="797500">
                <a:tc>
                  <a:txBody>
                    <a:bodyPr/>
                    <a:lstStyle/>
                    <a:p>
                      <a:pPr indent="0" lvl="0" marL="0" marR="0" rtl="0" algn="l">
                        <a:lnSpc>
                          <a:spcPct val="100000"/>
                        </a:lnSpc>
                        <a:spcBef>
                          <a:spcPts val="0"/>
                        </a:spcBef>
                        <a:spcAft>
                          <a:spcPts val="0"/>
                        </a:spcAft>
                        <a:buClr>
                          <a:srgbClr val="000000"/>
                        </a:buClr>
                        <a:buSzPts val="1400"/>
                        <a:buFont typeface="Arial"/>
                        <a:buNone/>
                      </a:pPr>
                      <a:r>
                        <a:rPr lang="en-US"/>
                        <a:t>In the same way..</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a:t>despite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a:t>due to</a:t>
                      </a:r>
                      <a:endParaRPr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u="none" cap="none" strike="noStrike"/>
                        <a:t>As a result</a:t>
                      </a:r>
                      <a:endParaRPr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To sum it up...</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a:t>henceforth</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a:t>eventually</a:t>
                      </a:r>
                      <a:endParaRPr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u="none" cap="none" strike="noStrike"/>
                        <a:t>between</a:t>
                      </a:r>
                      <a:endParaRPr u="none" cap="none" strike="noStrike"/>
                    </a:p>
                  </a:txBody>
                  <a:tcPr marT="45725" marB="45725" marR="91450" marL="91450"/>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71" name="Shape 271"/>
        <p:cNvGrpSpPr/>
        <p:nvPr/>
      </p:nvGrpSpPr>
      <p:grpSpPr>
        <a:xfrm>
          <a:off x="0" y="0"/>
          <a:ext cx="0" cy="0"/>
          <a:chOff x="0" y="0"/>
          <a:chExt cx="0" cy="0"/>
        </a:xfrm>
      </p:grpSpPr>
      <p:sp>
        <p:nvSpPr>
          <p:cNvPr id="272" name="Google Shape;272;p6"/>
          <p:cNvSpPr txBox="1"/>
          <p:nvPr>
            <p:ph type="title"/>
          </p:nvPr>
        </p:nvSpPr>
        <p:spPr>
          <a:xfrm>
            <a:off x="627634" y="212025"/>
            <a:ext cx="8596800" cy="1320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6D1D6B"/>
              </a:buClr>
              <a:buSzPts val="3600"/>
              <a:buFont typeface="Trebuchet MS"/>
              <a:buNone/>
            </a:pPr>
            <a:r>
              <a:rPr lang="en-US" sz="6000"/>
              <a:t>Conclusion</a:t>
            </a:r>
            <a:endParaRPr sz="6000"/>
          </a:p>
        </p:txBody>
      </p:sp>
      <p:pic>
        <p:nvPicPr>
          <p:cNvPr id="273" name="Google Shape;273;p6"/>
          <p:cNvPicPr preferRelativeResize="0"/>
          <p:nvPr/>
        </p:nvPicPr>
        <p:blipFill>
          <a:blip r:embed="rId3">
            <a:alphaModFix/>
          </a:blip>
          <a:stretch>
            <a:fillRect/>
          </a:stretch>
        </p:blipFill>
        <p:spPr>
          <a:xfrm>
            <a:off x="840950" y="1232738"/>
            <a:ext cx="5122150" cy="5504325"/>
          </a:xfrm>
          <a:prstGeom prst="rect">
            <a:avLst/>
          </a:prstGeom>
          <a:noFill/>
          <a:ln>
            <a:noFill/>
          </a:ln>
        </p:spPr>
      </p:pic>
      <p:sp>
        <p:nvSpPr>
          <p:cNvPr id="274" name="Google Shape;274;p6"/>
          <p:cNvSpPr/>
          <p:nvPr/>
        </p:nvSpPr>
        <p:spPr>
          <a:xfrm rot="1726059">
            <a:off x="2024335" y="3973853"/>
            <a:ext cx="698169" cy="237919"/>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6"/>
          <p:cNvSpPr/>
          <p:nvPr/>
        </p:nvSpPr>
        <p:spPr>
          <a:xfrm rot="3639152">
            <a:off x="1190572" y="2835283"/>
            <a:ext cx="2365821" cy="237891"/>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6"/>
          <p:cNvSpPr/>
          <p:nvPr/>
        </p:nvSpPr>
        <p:spPr>
          <a:xfrm rot="4662949">
            <a:off x="2655602" y="3047591"/>
            <a:ext cx="1204170" cy="304803"/>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6"/>
          <p:cNvSpPr/>
          <p:nvPr/>
        </p:nvSpPr>
        <p:spPr>
          <a:xfrm rot="7073482">
            <a:off x="3470499" y="3047680"/>
            <a:ext cx="1663544" cy="304642"/>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6"/>
          <p:cNvSpPr/>
          <p:nvPr/>
        </p:nvSpPr>
        <p:spPr>
          <a:xfrm rot="9084864">
            <a:off x="4125672" y="3972113"/>
            <a:ext cx="551757" cy="241366"/>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6"/>
          <p:cNvSpPr txBox="1"/>
          <p:nvPr/>
        </p:nvSpPr>
        <p:spPr>
          <a:xfrm>
            <a:off x="5963100" y="2656950"/>
            <a:ext cx="4280700" cy="20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3000">
                <a:latin typeface="Trebuchet MS"/>
                <a:ea typeface="Trebuchet MS"/>
                <a:cs typeface="Trebuchet MS"/>
                <a:sym typeface="Trebuchet MS"/>
              </a:rPr>
              <a:t>Connect</a:t>
            </a:r>
            <a:r>
              <a:rPr lang="en-US" sz="3000">
                <a:latin typeface="Trebuchet MS"/>
                <a:ea typeface="Trebuchet MS"/>
                <a:cs typeface="Trebuchet MS"/>
                <a:sym typeface="Trebuchet MS"/>
              </a:rPr>
              <a:t> new understandings/insights</a:t>
            </a:r>
            <a:r>
              <a:rPr b="1" i="1" lang="en-US" sz="3000">
                <a:latin typeface="Trebuchet MS"/>
                <a:ea typeface="Trebuchet MS"/>
                <a:cs typeface="Trebuchet MS"/>
                <a:sym typeface="Trebuchet MS"/>
              </a:rPr>
              <a:t> </a:t>
            </a:r>
            <a:r>
              <a:rPr lang="en-US" sz="3000">
                <a:latin typeface="Trebuchet MS"/>
                <a:ea typeface="Trebuchet MS"/>
                <a:cs typeface="Trebuchet MS"/>
                <a:sym typeface="Trebuchet MS"/>
              </a:rPr>
              <a:t>about your topic to end your paper.</a:t>
            </a:r>
            <a:endParaRPr sz="3000">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83" name="Shape 283"/>
        <p:cNvGrpSpPr/>
        <p:nvPr/>
      </p:nvGrpSpPr>
      <p:grpSpPr>
        <a:xfrm>
          <a:off x="0" y="0"/>
          <a:ext cx="0" cy="0"/>
          <a:chOff x="0" y="0"/>
          <a:chExt cx="0" cy="0"/>
        </a:xfrm>
      </p:grpSpPr>
      <p:sp>
        <p:nvSpPr>
          <p:cNvPr id="284" name="Google Shape;284;g70fdd0f34f_0_7"/>
          <p:cNvSpPr txBox="1"/>
          <p:nvPr>
            <p:ph type="title"/>
          </p:nvPr>
        </p:nvSpPr>
        <p:spPr>
          <a:xfrm>
            <a:off x="677334" y="112625"/>
            <a:ext cx="8596800" cy="1320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D1D6B"/>
              </a:buClr>
              <a:buSzPts val="3600"/>
              <a:buFont typeface="Trebuchet MS"/>
              <a:buNone/>
            </a:pPr>
            <a:r>
              <a:rPr lang="en-US" sz="6000"/>
              <a:t>Conclusion</a:t>
            </a:r>
            <a:endParaRPr sz="6000"/>
          </a:p>
        </p:txBody>
      </p:sp>
      <p:sp>
        <p:nvSpPr>
          <p:cNvPr id="285" name="Google Shape;285;g70fdd0f34f_0_7"/>
          <p:cNvSpPr txBox="1"/>
          <p:nvPr>
            <p:ph idx="1" type="body"/>
          </p:nvPr>
        </p:nvSpPr>
        <p:spPr>
          <a:xfrm>
            <a:off x="934500" y="1042450"/>
            <a:ext cx="4143000" cy="5423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Char char="►"/>
            </a:pPr>
            <a:r>
              <a:rPr b="1" lang="en-US" sz="2400"/>
              <a:t>Restate</a:t>
            </a:r>
            <a:r>
              <a:rPr lang="en-US" sz="2400"/>
              <a:t> thesis</a:t>
            </a:r>
            <a:r>
              <a:rPr lang="en-US" sz="2400"/>
              <a:t> or topic in different words</a:t>
            </a:r>
            <a:endParaRPr sz="2400"/>
          </a:p>
          <a:p>
            <a:pPr indent="0" lvl="0" marL="342900" rtl="0" algn="l">
              <a:lnSpc>
                <a:spcPct val="100000"/>
              </a:lnSpc>
              <a:spcBef>
                <a:spcPts val="0"/>
              </a:spcBef>
              <a:spcAft>
                <a:spcPts val="0"/>
              </a:spcAft>
              <a:buSzPts val="1440"/>
              <a:buNone/>
            </a:pPr>
            <a:r>
              <a:t/>
            </a:r>
            <a:endParaRPr sz="2400"/>
          </a:p>
          <a:p>
            <a:pPr indent="-342900" lvl="0" marL="342900" rtl="0" algn="l">
              <a:lnSpc>
                <a:spcPct val="100000"/>
              </a:lnSpc>
              <a:spcBef>
                <a:spcPts val="1000"/>
              </a:spcBef>
              <a:spcAft>
                <a:spcPts val="0"/>
              </a:spcAft>
              <a:buSzPts val="2400"/>
              <a:buChar char="►"/>
            </a:pPr>
            <a:r>
              <a:rPr b="1" lang="en-US" sz="2400"/>
              <a:t>Summarize</a:t>
            </a:r>
            <a:r>
              <a:rPr lang="en-US" sz="2400"/>
              <a:t> the main points </a:t>
            </a:r>
            <a:endParaRPr sz="2400"/>
          </a:p>
          <a:p>
            <a:pPr indent="0" lvl="0" marL="342900" rtl="0" algn="l">
              <a:lnSpc>
                <a:spcPct val="100000"/>
              </a:lnSpc>
              <a:spcBef>
                <a:spcPts val="1000"/>
              </a:spcBef>
              <a:spcAft>
                <a:spcPts val="0"/>
              </a:spcAft>
              <a:buSzPts val="1440"/>
              <a:buNone/>
            </a:pPr>
            <a:r>
              <a:t/>
            </a:r>
            <a:endParaRPr sz="2400"/>
          </a:p>
          <a:p>
            <a:pPr indent="-342900" lvl="0" marL="342900" rtl="0" algn="l">
              <a:lnSpc>
                <a:spcPct val="100000"/>
              </a:lnSpc>
              <a:spcBef>
                <a:spcPts val="1000"/>
              </a:spcBef>
              <a:spcAft>
                <a:spcPts val="0"/>
              </a:spcAft>
              <a:buSzPts val="2400"/>
              <a:buChar char="►"/>
            </a:pPr>
            <a:r>
              <a:rPr lang="en-US" sz="2400"/>
              <a:t>Give reader </a:t>
            </a:r>
            <a:r>
              <a:rPr b="1" lang="en-US" sz="2400"/>
              <a:t>new insights</a:t>
            </a:r>
            <a:r>
              <a:rPr lang="en-US" sz="2400"/>
              <a:t> or </a:t>
            </a:r>
            <a:r>
              <a:rPr b="1" lang="en-US" sz="2400"/>
              <a:t>something to think about</a:t>
            </a:r>
            <a:endParaRPr b="1" sz="2400"/>
          </a:p>
          <a:p>
            <a:pPr indent="0" lvl="0" marL="342900" rtl="0" algn="l">
              <a:lnSpc>
                <a:spcPct val="100000"/>
              </a:lnSpc>
              <a:spcBef>
                <a:spcPts val="1000"/>
              </a:spcBef>
              <a:spcAft>
                <a:spcPts val="0"/>
              </a:spcAft>
              <a:buSzPts val="1440"/>
              <a:buNone/>
            </a:pPr>
            <a:r>
              <a:t/>
            </a:r>
            <a:endParaRPr sz="2400"/>
          </a:p>
          <a:p>
            <a:pPr indent="-342900" lvl="0" marL="342900" rtl="0" algn="l">
              <a:lnSpc>
                <a:spcPct val="100000"/>
              </a:lnSpc>
              <a:spcBef>
                <a:spcPts val="1000"/>
              </a:spcBef>
              <a:spcAft>
                <a:spcPts val="0"/>
              </a:spcAft>
              <a:buSzPts val="2400"/>
              <a:buChar char="►"/>
            </a:pPr>
            <a:r>
              <a:rPr lang="en-US" sz="2400"/>
              <a:t>State f</a:t>
            </a:r>
            <a:r>
              <a:rPr b="1" lang="en-US" sz="2400"/>
              <a:t>inal words</a:t>
            </a:r>
            <a:r>
              <a:rPr lang="en-US" sz="2400"/>
              <a:t> </a:t>
            </a:r>
            <a:r>
              <a:rPr lang="en-US" sz="2400"/>
              <a:t>about your topic</a:t>
            </a:r>
            <a:endParaRPr sz="2400"/>
          </a:p>
        </p:txBody>
      </p:sp>
      <p:pic>
        <p:nvPicPr>
          <p:cNvPr id="286" name="Google Shape;286;g70fdd0f34f_0_7"/>
          <p:cNvPicPr preferRelativeResize="0"/>
          <p:nvPr/>
        </p:nvPicPr>
        <p:blipFill>
          <a:blip r:embed="rId3">
            <a:alphaModFix/>
          </a:blip>
          <a:stretch>
            <a:fillRect/>
          </a:stretch>
        </p:blipFill>
        <p:spPr>
          <a:xfrm>
            <a:off x="5131125" y="1042450"/>
            <a:ext cx="4142997" cy="56697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90" name="Shape 290"/>
        <p:cNvGrpSpPr/>
        <p:nvPr/>
      </p:nvGrpSpPr>
      <p:grpSpPr>
        <a:xfrm>
          <a:off x="0" y="0"/>
          <a:ext cx="0" cy="0"/>
          <a:chOff x="0" y="0"/>
          <a:chExt cx="0" cy="0"/>
        </a:xfrm>
      </p:grpSpPr>
      <p:sp>
        <p:nvSpPr>
          <p:cNvPr id="291" name="Google Shape;291;g70fdd0f34f_0_20"/>
          <p:cNvSpPr txBox="1"/>
          <p:nvPr>
            <p:ph type="title"/>
          </p:nvPr>
        </p:nvSpPr>
        <p:spPr>
          <a:xfrm>
            <a:off x="677334" y="218925"/>
            <a:ext cx="8596800" cy="1320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D1D6B"/>
              </a:buClr>
              <a:buSzPts val="3600"/>
              <a:buFont typeface="Trebuchet MS"/>
              <a:buNone/>
            </a:pPr>
            <a:r>
              <a:rPr lang="en-US" sz="6000"/>
              <a:t>Conclusion</a:t>
            </a:r>
            <a:endParaRPr sz="6000"/>
          </a:p>
        </p:txBody>
      </p:sp>
      <p:sp>
        <p:nvSpPr>
          <p:cNvPr id="292" name="Google Shape;292;g70fdd0f34f_0_20"/>
          <p:cNvSpPr txBox="1"/>
          <p:nvPr>
            <p:ph idx="1" type="body"/>
          </p:nvPr>
        </p:nvSpPr>
        <p:spPr>
          <a:xfrm>
            <a:off x="677325" y="1539825"/>
            <a:ext cx="4441200" cy="52107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1000"/>
              </a:spcBef>
              <a:spcAft>
                <a:spcPts val="0"/>
              </a:spcAft>
              <a:buSzPts val="2400"/>
              <a:buChar char="►"/>
            </a:pPr>
            <a:r>
              <a:rPr b="1" lang="en-US" sz="2400"/>
              <a:t>DO NOT </a:t>
            </a:r>
            <a:r>
              <a:rPr lang="en-US" sz="2400"/>
              <a:t>start a new topic or idea</a:t>
            </a:r>
            <a:endParaRPr sz="2400"/>
          </a:p>
          <a:p>
            <a:pPr indent="0" lvl="0" marL="457200" rtl="0" algn="l">
              <a:lnSpc>
                <a:spcPct val="100000"/>
              </a:lnSpc>
              <a:spcBef>
                <a:spcPts val="1000"/>
              </a:spcBef>
              <a:spcAft>
                <a:spcPts val="0"/>
              </a:spcAft>
              <a:buNone/>
            </a:pPr>
            <a:r>
              <a:t/>
            </a:r>
            <a:endParaRPr b="1" sz="2400"/>
          </a:p>
          <a:p>
            <a:pPr indent="-342900" lvl="0" marL="342900" rtl="0" algn="l">
              <a:lnSpc>
                <a:spcPct val="100000"/>
              </a:lnSpc>
              <a:spcBef>
                <a:spcPts val="1000"/>
              </a:spcBef>
              <a:spcAft>
                <a:spcPts val="0"/>
              </a:spcAft>
              <a:buSzPts val="2400"/>
              <a:buChar char="►"/>
            </a:pPr>
            <a:r>
              <a:rPr b="1" lang="en-US" sz="2400"/>
              <a:t>DO NOT </a:t>
            </a:r>
            <a:r>
              <a:rPr lang="en-US" sz="2400"/>
              <a:t>use overused phrases: in conclusion, in summary, in closing</a:t>
            </a:r>
            <a:endParaRPr sz="2400"/>
          </a:p>
          <a:p>
            <a:pPr indent="0" lvl="0" marL="457200" rtl="0" algn="l">
              <a:lnSpc>
                <a:spcPct val="100000"/>
              </a:lnSpc>
              <a:spcBef>
                <a:spcPts val="1000"/>
              </a:spcBef>
              <a:spcAft>
                <a:spcPts val="0"/>
              </a:spcAft>
              <a:buNone/>
            </a:pPr>
            <a:r>
              <a:t/>
            </a:r>
            <a:endParaRPr sz="2400"/>
          </a:p>
          <a:p>
            <a:pPr indent="-342900" lvl="0" marL="342900" rtl="0" algn="l">
              <a:lnSpc>
                <a:spcPct val="100000"/>
              </a:lnSpc>
              <a:spcBef>
                <a:spcPts val="1000"/>
              </a:spcBef>
              <a:spcAft>
                <a:spcPts val="0"/>
              </a:spcAft>
              <a:buSzPts val="2400"/>
              <a:buChar char="►"/>
            </a:pPr>
            <a:r>
              <a:rPr b="1" lang="en-US" sz="2400"/>
              <a:t>DO NOT </a:t>
            </a:r>
            <a:r>
              <a:rPr lang="en-US" sz="2400"/>
              <a:t>restate your thesis word for word. Say it in another way.</a:t>
            </a:r>
            <a:endParaRPr sz="2400"/>
          </a:p>
          <a:p>
            <a:pPr indent="0" lvl="0" marL="457200" rtl="0" algn="l">
              <a:lnSpc>
                <a:spcPct val="150000"/>
              </a:lnSpc>
              <a:spcBef>
                <a:spcPts val="0"/>
              </a:spcBef>
              <a:spcAft>
                <a:spcPts val="0"/>
              </a:spcAft>
              <a:buNone/>
            </a:pPr>
            <a:r>
              <a:t/>
            </a:r>
            <a:endParaRPr sz="1050">
              <a:solidFill>
                <a:srgbClr val="333333"/>
              </a:solidFill>
              <a:highlight>
                <a:srgbClr val="FFFFFF"/>
              </a:highlight>
              <a:latin typeface="Roboto"/>
              <a:ea typeface="Roboto"/>
              <a:cs typeface="Roboto"/>
              <a:sym typeface="Roboto"/>
            </a:endParaRPr>
          </a:p>
          <a:p>
            <a:pPr indent="0" lvl="0" marL="457200" rtl="0" algn="l">
              <a:lnSpc>
                <a:spcPct val="100000"/>
              </a:lnSpc>
              <a:spcBef>
                <a:spcPts val="3000"/>
              </a:spcBef>
              <a:spcAft>
                <a:spcPts val="0"/>
              </a:spcAft>
              <a:buNone/>
            </a:pPr>
            <a:r>
              <a:t/>
            </a:r>
            <a:endParaRPr b="1" sz="2400"/>
          </a:p>
        </p:txBody>
      </p:sp>
      <p:pic>
        <p:nvPicPr>
          <p:cNvPr id="293" name="Google Shape;293;g70fdd0f34f_0_20"/>
          <p:cNvPicPr preferRelativeResize="0"/>
          <p:nvPr/>
        </p:nvPicPr>
        <p:blipFill>
          <a:blip r:embed="rId3">
            <a:alphaModFix/>
          </a:blip>
          <a:stretch>
            <a:fillRect/>
          </a:stretch>
        </p:blipFill>
        <p:spPr>
          <a:xfrm>
            <a:off x="5118525" y="1328600"/>
            <a:ext cx="4349450" cy="4881550"/>
          </a:xfrm>
          <a:prstGeom prst="rect">
            <a:avLst/>
          </a:prstGeom>
          <a:noFill/>
          <a:ln>
            <a:noFill/>
          </a:ln>
        </p:spPr>
      </p:pic>
      <p:sp>
        <p:nvSpPr>
          <p:cNvPr id="294" name="Google Shape;294;g70fdd0f34f_0_20"/>
          <p:cNvSpPr/>
          <p:nvPr/>
        </p:nvSpPr>
        <p:spPr>
          <a:xfrm rot="1259923">
            <a:off x="7018355" y="1429435"/>
            <a:ext cx="1845139" cy="1494531"/>
          </a:xfrm>
          <a:prstGeom prst="wedgeEllipseCallout">
            <a:avLst>
              <a:gd fmla="val -24784" name="adj1"/>
              <a:gd fmla="val 71703" name="adj2"/>
            </a:avLst>
          </a:prstGeom>
          <a:solidFill>
            <a:srgbClr val="EEE7EE"/>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t>PLEASE DO NOT…..</a:t>
            </a:r>
            <a:endParaRPr b="1"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g72f93481c4_0_6"/>
          <p:cNvSpPr txBox="1"/>
          <p:nvPr>
            <p:ph type="title"/>
          </p:nvPr>
        </p:nvSpPr>
        <p:spPr>
          <a:xfrm>
            <a:off x="305109" y="499150"/>
            <a:ext cx="8596800" cy="13209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5400"/>
              <a:t>Basic Essay Structure</a:t>
            </a:r>
            <a:endParaRPr sz="5400"/>
          </a:p>
        </p:txBody>
      </p:sp>
      <p:pic>
        <p:nvPicPr>
          <p:cNvPr id="301" name="Google Shape;301;g72f93481c4_0_6"/>
          <p:cNvPicPr preferRelativeResize="0"/>
          <p:nvPr/>
        </p:nvPicPr>
        <p:blipFill>
          <a:blip r:embed="rId3">
            <a:alphaModFix/>
          </a:blip>
          <a:stretch>
            <a:fillRect/>
          </a:stretch>
        </p:blipFill>
        <p:spPr>
          <a:xfrm>
            <a:off x="0" y="2092800"/>
            <a:ext cx="8846051" cy="4765200"/>
          </a:xfrm>
          <a:prstGeom prst="rect">
            <a:avLst/>
          </a:prstGeom>
          <a:noFill/>
          <a:ln>
            <a:noFill/>
          </a:ln>
        </p:spPr>
      </p:pic>
      <p:sp>
        <p:nvSpPr>
          <p:cNvPr id="302" name="Google Shape;302;g72f93481c4_0_6"/>
          <p:cNvSpPr txBox="1"/>
          <p:nvPr/>
        </p:nvSpPr>
        <p:spPr>
          <a:xfrm>
            <a:off x="8217625" y="3586888"/>
            <a:ext cx="2481600" cy="394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Trebuchet MS"/>
                <a:ea typeface="Trebuchet MS"/>
                <a:cs typeface="Trebuchet MS"/>
                <a:sym typeface="Trebuchet MS"/>
              </a:rPr>
              <a:t>INTRODUCTION</a:t>
            </a:r>
            <a:endParaRPr b="1" sz="2400">
              <a:latin typeface="Trebuchet MS"/>
              <a:ea typeface="Trebuchet MS"/>
              <a:cs typeface="Trebuchet MS"/>
              <a:sym typeface="Trebuchet MS"/>
            </a:endParaRPr>
          </a:p>
        </p:txBody>
      </p:sp>
      <p:sp>
        <p:nvSpPr>
          <p:cNvPr id="303" name="Google Shape;303;g72f93481c4_0_6"/>
          <p:cNvSpPr txBox="1"/>
          <p:nvPr/>
        </p:nvSpPr>
        <p:spPr>
          <a:xfrm>
            <a:off x="8217625" y="4532600"/>
            <a:ext cx="2948400" cy="394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Trebuchet MS"/>
                <a:ea typeface="Trebuchet MS"/>
                <a:cs typeface="Trebuchet MS"/>
                <a:sym typeface="Trebuchet MS"/>
              </a:rPr>
              <a:t>BODY PARAGRAPHS</a:t>
            </a:r>
            <a:endParaRPr b="1" sz="2400">
              <a:latin typeface="Trebuchet MS"/>
              <a:ea typeface="Trebuchet MS"/>
              <a:cs typeface="Trebuchet MS"/>
              <a:sym typeface="Trebuchet MS"/>
            </a:endParaRPr>
          </a:p>
        </p:txBody>
      </p:sp>
      <p:sp>
        <p:nvSpPr>
          <p:cNvPr id="304" name="Google Shape;304;g72f93481c4_0_6"/>
          <p:cNvSpPr txBox="1"/>
          <p:nvPr/>
        </p:nvSpPr>
        <p:spPr>
          <a:xfrm>
            <a:off x="8157375" y="5478300"/>
            <a:ext cx="2297400" cy="394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Trebuchet MS"/>
                <a:ea typeface="Trebuchet MS"/>
                <a:cs typeface="Trebuchet MS"/>
                <a:sym typeface="Trebuchet MS"/>
              </a:rPr>
              <a:t>CONCLUSION</a:t>
            </a:r>
            <a:endParaRPr b="1" sz="2400">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pic>
        <p:nvPicPr>
          <p:cNvPr id="310" name="Google Shape;310;g71088cc98e_0_5"/>
          <p:cNvPicPr preferRelativeResize="0"/>
          <p:nvPr/>
        </p:nvPicPr>
        <p:blipFill>
          <a:blip r:embed="rId3">
            <a:alphaModFix/>
          </a:blip>
          <a:stretch>
            <a:fillRect/>
          </a:stretch>
        </p:blipFill>
        <p:spPr>
          <a:xfrm>
            <a:off x="0" y="0"/>
            <a:ext cx="10281344" cy="6858000"/>
          </a:xfrm>
          <a:prstGeom prst="rect">
            <a:avLst/>
          </a:prstGeom>
          <a:noFill/>
          <a:ln>
            <a:noFill/>
          </a:ln>
        </p:spPr>
      </p:pic>
      <p:sp>
        <p:nvSpPr>
          <p:cNvPr id="311" name="Google Shape;311;g71088cc98e_0_5"/>
          <p:cNvSpPr txBox="1"/>
          <p:nvPr>
            <p:ph type="title"/>
          </p:nvPr>
        </p:nvSpPr>
        <p:spPr>
          <a:xfrm>
            <a:off x="1157709" y="3442250"/>
            <a:ext cx="8596800" cy="13209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6000"/>
              <a:t>Take a closer look</a:t>
            </a:r>
            <a:endParaRPr sz="6000"/>
          </a:p>
        </p:txBody>
      </p:sp>
      <p:sp>
        <p:nvSpPr>
          <p:cNvPr id="312" name="Google Shape;312;g71088cc98e_0_5"/>
          <p:cNvSpPr txBox="1"/>
          <p:nvPr/>
        </p:nvSpPr>
        <p:spPr>
          <a:xfrm>
            <a:off x="8415125" y="6410725"/>
            <a:ext cx="15348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rebuchet MS"/>
                <a:ea typeface="Trebuchet MS"/>
                <a:cs typeface="Trebuchet MS"/>
                <a:sym typeface="Trebuchet MS"/>
              </a:rPr>
              <a:t> Sample Essays</a:t>
            </a:r>
            <a:endParaRPr>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54" name="Shape 154"/>
        <p:cNvGrpSpPr/>
        <p:nvPr/>
      </p:nvGrpSpPr>
      <p:grpSpPr>
        <a:xfrm>
          <a:off x="0" y="0"/>
          <a:ext cx="0" cy="0"/>
          <a:chOff x="0" y="0"/>
          <a:chExt cx="0" cy="0"/>
        </a:xfrm>
      </p:grpSpPr>
      <p:sp>
        <p:nvSpPr>
          <p:cNvPr id="155" name="Google Shape;155;g70ea31d8cb_0_0"/>
          <p:cNvSpPr txBox="1"/>
          <p:nvPr>
            <p:ph idx="1" type="subTitle"/>
          </p:nvPr>
        </p:nvSpPr>
        <p:spPr>
          <a:xfrm>
            <a:off x="2979925" y="4770750"/>
            <a:ext cx="5096700" cy="14343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sz="3200">
                <a:solidFill>
                  <a:srgbClr val="000000"/>
                </a:solidFill>
              </a:rPr>
              <a:t>In the beginning….</a:t>
            </a:r>
            <a:endParaRPr sz="3200">
              <a:solidFill>
                <a:srgbClr val="000000"/>
              </a:solidFill>
            </a:endParaRPr>
          </a:p>
          <a:p>
            <a:pPr indent="0" lvl="0" marL="0" rtl="0" algn="ctr">
              <a:spcBef>
                <a:spcPts val="1000"/>
              </a:spcBef>
              <a:spcAft>
                <a:spcPts val="0"/>
              </a:spcAft>
              <a:buNone/>
            </a:pPr>
            <a:r>
              <a:rPr lang="en-US" sz="3200">
                <a:solidFill>
                  <a:srgbClr val="000000"/>
                </a:solidFill>
              </a:rPr>
              <a:t>To start your paper…</a:t>
            </a:r>
            <a:endParaRPr sz="3200">
              <a:solidFill>
                <a:srgbClr val="000000"/>
              </a:solidFill>
            </a:endParaRPr>
          </a:p>
          <a:p>
            <a:pPr indent="0" lvl="0" marL="0" rtl="0" algn="r">
              <a:spcBef>
                <a:spcPts val="1000"/>
              </a:spcBef>
              <a:spcAft>
                <a:spcPts val="0"/>
              </a:spcAft>
              <a:buNone/>
            </a:pPr>
            <a:r>
              <a:t/>
            </a:r>
            <a:endParaRPr sz="3200">
              <a:solidFill>
                <a:srgbClr val="000000"/>
              </a:solidFill>
            </a:endParaRPr>
          </a:p>
        </p:txBody>
      </p:sp>
      <p:sp>
        <p:nvSpPr>
          <p:cNvPr id="156" name="Google Shape;156;g70ea31d8cb_0_0"/>
          <p:cNvSpPr txBox="1"/>
          <p:nvPr>
            <p:ph type="ctrTitle"/>
          </p:nvPr>
        </p:nvSpPr>
        <p:spPr>
          <a:xfrm>
            <a:off x="2053823" y="3124350"/>
            <a:ext cx="5897700" cy="1646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r>
              <a:rPr lang="en-US" sz="7200"/>
              <a:t>Introduction</a:t>
            </a:r>
            <a:endParaRPr sz="7200"/>
          </a:p>
        </p:txBody>
      </p:sp>
      <p:pic>
        <p:nvPicPr>
          <p:cNvPr id="157" name="Google Shape;157;g70ea31d8cb_0_0"/>
          <p:cNvPicPr preferRelativeResize="0"/>
          <p:nvPr/>
        </p:nvPicPr>
        <p:blipFill>
          <a:blip r:embed="rId3">
            <a:alphaModFix/>
          </a:blip>
          <a:stretch>
            <a:fillRect/>
          </a:stretch>
        </p:blipFill>
        <p:spPr>
          <a:xfrm>
            <a:off x="2979925" y="629725"/>
            <a:ext cx="4729609" cy="2947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g72e927628b_0_0"/>
          <p:cNvSpPr txBox="1"/>
          <p:nvPr>
            <p:ph type="title"/>
          </p:nvPr>
        </p:nvSpPr>
        <p:spPr>
          <a:xfrm>
            <a:off x="677334" y="609600"/>
            <a:ext cx="8596800" cy="13209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5400"/>
              <a:t>Activity</a:t>
            </a:r>
            <a:endParaRPr sz="5400"/>
          </a:p>
        </p:txBody>
      </p:sp>
      <p:sp>
        <p:nvSpPr>
          <p:cNvPr id="319" name="Google Shape;319;g72e927628b_0_0"/>
          <p:cNvSpPr txBox="1"/>
          <p:nvPr>
            <p:ph idx="1" type="body"/>
          </p:nvPr>
        </p:nvSpPr>
        <p:spPr>
          <a:xfrm>
            <a:off x="614909" y="2108564"/>
            <a:ext cx="8596800" cy="3880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400"/>
              <a:t>Mixed-up version (students)</a:t>
            </a:r>
            <a:endParaRPr/>
          </a:p>
          <a:p>
            <a:pPr indent="0" lvl="0" marL="0" rtl="0" algn="l">
              <a:spcBef>
                <a:spcPts val="1000"/>
              </a:spcBef>
              <a:spcAft>
                <a:spcPts val="0"/>
              </a:spcAft>
              <a:buNone/>
            </a:pPr>
            <a:r>
              <a:rPr lang="en-US" sz="2400" u="sng">
                <a:solidFill>
                  <a:schemeClr val="hlink"/>
                </a:solidFill>
                <a:latin typeface="Arial"/>
                <a:ea typeface="Arial"/>
                <a:cs typeface="Arial"/>
                <a:sym typeface="Arial"/>
                <a:hlinkClick r:id="rId3"/>
              </a:rPr>
              <a:t>https://docs.google.com/document/d/11w1_Dv1zmEpPfV8-Q75FJ4v7FoLaejhNeuGxK4tjTlc/edit</a:t>
            </a:r>
            <a:endParaRPr sz="2400"/>
          </a:p>
          <a:p>
            <a:pPr indent="0" lvl="0" marL="0" rtl="0" algn="l">
              <a:spcBef>
                <a:spcPts val="1000"/>
              </a:spcBef>
              <a:spcAft>
                <a:spcPts val="0"/>
              </a:spcAft>
              <a:buNone/>
            </a:pPr>
            <a:r>
              <a:t/>
            </a:r>
            <a:endParaRPr sz="2400"/>
          </a:p>
          <a:p>
            <a:pPr indent="0" lvl="0" marL="0" rtl="0" algn="l">
              <a:spcBef>
                <a:spcPts val="1000"/>
              </a:spcBef>
              <a:spcAft>
                <a:spcPts val="0"/>
              </a:spcAft>
              <a:buNone/>
            </a:pPr>
            <a:r>
              <a:rPr lang="en-US" sz="2400"/>
              <a:t>Correct Version</a:t>
            </a:r>
            <a:endParaRPr sz="2400"/>
          </a:p>
          <a:p>
            <a:pPr indent="0" lvl="0" marL="0" rtl="0" algn="l">
              <a:spcBef>
                <a:spcPts val="1000"/>
              </a:spcBef>
              <a:spcAft>
                <a:spcPts val="0"/>
              </a:spcAft>
              <a:buNone/>
            </a:pPr>
            <a:r>
              <a:rPr lang="en-US" sz="2400" u="sng">
                <a:solidFill>
                  <a:schemeClr val="hlink"/>
                </a:solidFill>
                <a:latin typeface="Arial"/>
                <a:ea typeface="Arial"/>
                <a:cs typeface="Arial"/>
                <a:sym typeface="Arial"/>
                <a:hlinkClick r:id="rId4"/>
              </a:rPr>
              <a:t>https://docs.google.com/document/d/1647wi_C4gzIzsi_8k9gdFV9EvcZv_mw8obgWjKyV3xc/edit</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324" name="Shape 324"/>
        <p:cNvGrpSpPr/>
        <p:nvPr/>
      </p:nvGrpSpPr>
      <p:grpSpPr>
        <a:xfrm>
          <a:off x="0" y="0"/>
          <a:ext cx="0" cy="0"/>
          <a:chOff x="0" y="0"/>
          <a:chExt cx="0" cy="0"/>
        </a:xfrm>
      </p:grpSpPr>
      <p:sp>
        <p:nvSpPr>
          <p:cNvPr id="325" name="Google Shape;325;g70fdd0f34f_0_40"/>
          <p:cNvSpPr txBox="1"/>
          <p:nvPr>
            <p:ph idx="1" type="body"/>
          </p:nvPr>
        </p:nvSpPr>
        <p:spPr>
          <a:xfrm>
            <a:off x="677325" y="2160600"/>
            <a:ext cx="9012000" cy="4605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t/>
            </a:r>
            <a:endParaRPr b="1" i="1" sz="3000">
              <a:solidFill>
                <a:schemeClr val="accent1"/>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t/>
            </a:r>
            <a:endParaRPr b="1" i="1" sz="3000">
              <a:solidFill>
                <a:schemeClr val="accent1"/>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rPr b="1" i="1" lang="en-US" sz="3600">
                <a:solidFill>
                  <a:srgbClr val="6D1D6B"/>
                </a:solidFill>
                <a:latin typeface="Century Gothic"/>
                <a:ea typeface="Century Gothic"/>
                <a:cs typeface="Century Gothic"/>
                <a:sym typeface="Century Gothic"/>
              </a:rPr>
              <a:t>Make an appointment today.</a:t>
            </a:r>
            <a:endParaRPr b="1" i="1" sz="3600">
              <a:solidFill>
                <a:srgbClr val="6D1D6B"/>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t/>
            </a:r>
            <a:endParaRPr b="1" i="1" sz="3600">
              <a:solidFill>
                <a:srgbClr val="6D1D6B"/>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rPr b="1" i="1" lang="en-US" sz="3600">
                <a:solidFill>
                  <a:srgbClr val="6D1D6B"/>
                </a:solidFill>
                <a:latin typeface="Century Gothic"/>
                <a:ea typeface="Century Gothic"/>
                <a:cs typeface="Century Gothic"/>
                <a:sym typeface="Century Gothic"/>
              </a:rPr>
              <a:t>ONLINE </a:t>
            </a:r>
            <a:endParaRPr b="1" i="1" sz="3600">
              <a:solidFill>
                <a:srgbClr val="6D1D6B"/>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t/>
            </a:r>
            <a:endParaRPr b="1" i="1" sz="3600">
              <a:solidFill>
                <a:srgbClr val="6D1D6B"/>
              </a:solidFill>
              <a:latin typeface="Century Gothic"/>
              <a:ea typeface="Century Gothic"/>
              <a:cs typeface="Century Gothic"/>
              <a:sym typeface="Century Gothic"/>
            </a:endParaRPr>
          </a:p>
          <a:p>
            <a:pPr indent="0" lvl="0" marL="0" rtl="0" algn="ctr">
              <a:spcBef>
                <a:spcPts val="0"/>
              </a:spcBef>
              <a:spcAft>
                <a:spcPts val="0"/>
              </a:spcAft>
              <a:buNone/>
            </a:pPr>
            <a:r>
              <a:rPr b="1" i="1" lang="en-US" sz="3600">
                <a:solidFill>
                  <a:srgbClr val="6D1D6B"/>
                </a:solidFill>
                <a:latin typeface="Century Gothic"/>
                <a:ea typeface="Century Gothic"/>
                <a:cs typeface="Century Gothic"/>
                <a:sym typeface="Century Gothic"/>
              </a:rPr>
              <a:t>The Writing Center!</a:t>
            </a:r>
            <a:endParaRPr b="1" i="1" sz="3600">
              <a:solidFill>
                <a:srgbClr val="6D1D6B"/>
              </a:solidFill>
              <a:latin typeface="Century Gothic"/>
              <a:ea typeface="Century Gothic"/>
              <a:cs typeface="Century Gothic"/>
              <a:sym typeface="Century Gothic"/>
            </a:endParaRPr>
          </a:p>
          <a:p>
            <a:pPr indent="0" lvl="0" marL="0" rtl="0" algn="ctr">
              <a:spcBef>
                <a:spcPts val="0"/>
              </a:spcBef>
              <a:spcAft>
                <a:spcPts val="0"/>
              </a:spcAft>
              <a:buNone/>
            </a:pPr>
            <a:r>
              <a:rPr b="1" i="1" lang="en-US" sz="2400" u="sng">
                <a:solidFill>
                  <a:schemeClr val="hlink"/>
                </a:solidFill>
                <a:latin typeface="Century Gothic"/>
                <a:ea typeface="Century Gothic"/>
                <a:cs typeface="Century Gothic"/>
                <a:sym typeface="Century Gothic"/>
                <a:hlinkClick r:id="rId3"/>
              </a:rPr>
              <a:t>https://www.callutheran.edu/students/writing-center/</a:t>
            </a:r>
            <a:endParaRPr b="1" i="1" sz="3000">
              <a:solidFill>
                <a:srgbClr val="6D1D6B"/>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rPr b="1" i="1" lang="en-US" sz="2400">
                <a:solidFill>
                  <a:srgbClr val="6D1D6B"/>
                </a:solidFill>
                <a:latin typeface="Century Gothic"/>
                <a:ea typeface="Century Gothic"/>
                <a:cs typeface="Century Gothic"/>
                <a:sym typeface="Century Gothic"/>
              </a:rPr>
              <a:t>805-493-3257</a:t>
            </a:r>
            <a:endParaRPr b="1" i="1" sz="3000">
              <a:solidFill>
                <a:srgbClr val="6D1D6B"/>
              </a:solidFill>
              <a:latin typeface="Century Gothic"/>
              <a:ea typeface="Century Gothic"/>
              <a:cs typeface="Century Gothic"/>
              <a:sym typeface="Century Gothic"/>
            </a:endParaRPr>
          </a:p>
          <a:p>
            <a:pPr indent="0" lvl="0" marL="0" rtl="0" algn="l">
              <a:spcBef>
                <a:spcPts val="1000"/>
              </a:spcBef>
              <a:spcAft>
                <a:spcPts val="0"/>
              </a:spcAft>
              <a:buNone/>
            </a:pPr>
            <a:r>
              <a:t/>
            </a:r>
            <a:endParaRPr/>
          </a:p>
        </p:txBody>
      </p:sp>
      <p:pic>
        <p:nvPicPr>
          <p:cNvPr id="326" name="Google Shape;326;g70fdd0f34f_0_40"/>
          <p:cNvPicPr preferRelativeResize="0"/>
          <p:nvPr/>
        </p:nvPicPr>
        <p:blipFill>
          <a:blip r:embed="rId4">
            <a:alphaModFix/>
          </a:blip>
          <a:stretch>
            <a:fillRect/>
          </a:stretch>
        </p:blipFill>
        <p:spPr>
          <a:xfrm>
            <a:off x="2246500" y="250413"/>
            <a:ext cx="6105525" cy="2752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331" name="Shape 331"/>
        <p:cNvGrpSpPr/>
        <p:nvPr/>
      </p:nvGrpSpPr>
      <p:grpSpPr>
        <a:xfrm>
          <a:off x="0" y="0"/>
          <a:ext cx="0" cy="0"/>
          <a:chOff x="0" y="0"/>
          <a:chExt cx="0" cy="0"/>
        </a:xfrm>
      </p:grpSpPr>
      <p:sp>
        <p:nvSpPr>
          <p:cNvPr id="332" name="Google Shape;332;p7"/>
          <p:cNvSpPr txBox="1"/>
          <p:nvPr>
            <p:ph type="title"/>
          </p:nvPr>
        </p:nvSpPr>
        <p:spPr>
          <a:xfrm>
            <a:off x="576159" y="259275"/>
            <a:ext cx="8596800" cy="1320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6D1D6B"/>
              </a:buClr>
              <a:buSzPts val="3600"/>
              <a:buFont typeface="Trebuchet MS"/>
              <a:buNone/>
            </a:pPr>
            <a:r>
              <a:rPr i="1" lang="en-US" sz="6000"/>
              <a:t>References</a:t>
            </a:r>
            <a:endParaRPr sz="6000"/>
          </a:p>
        </p:txBody>
      </p:sp>
      <p:sp>
        <p:nvSpPr>
          <p:cNvPr id="333" name="Google Shape;333;p7"/>
          <p:cNvSpPr txBox="1"/>
          <p:nvPr>
            <p:ph idx="1" type="body"/>
          </p:nvPr>
        </p:nvSpPr>
        <p:spPr>
          <a:xfrm>
            <a:off x="497500" y="1580175"/>
            <a:ext cx="9441300" cy="4946400"/>
          </a:xfrm>
          <a:prstGeom prst="rect">
            <a:avLst/>
          </a:prstGeom>
          <a:noFill/>
          <a:ln>
            <a:noFill/>
          </a:ln>
        </p:spPr>
        <p:txBody>
          <a:bodyPr anchorCtr="0" anchor="t" bIns="45700" lIns="91425" spcFirstLastPara="1" rIns="91425" wrap="square" tIns="45700">
            <a:normAutofit/>
          </a:bodyPr>
          <a:lstStyle/>
          <a:p>
            <a:pPr indent="-192023" lvl="0" marL="649224" rtl="0" algn="l">
              <a:lnSpc>
                <a:spcPct val="100000"/>
              </a:lnSpc>
              <a:spcBef>
                <a:spcPts val="0"/>
              </a:spcBef>
              <a:spcAft>
                <a:spcPts val="0"/>
              </a:spcAft>
              <a:buNone/>
            </a:pPr>
            <a:r>
              <a:rPr lang="en-US" sz="1600">
                <a:latin typeface="Arial"/>
                <a:ea typeface="Arial"/>
                <a:cs typeface="Arial"/>
                <a:sym typeface="Arial"/>
              </a:rPr>
              <a:t>American Academic English (2018). Thesis statements. https://www.academic-englishuk.com/thesis-statements</a:t>
            </a:r>
            <a:endParaRPr sz="1600">
              <a:latin typeface="Arial"/>
              <a:ea typeface="Arial"/>
              <a:cs typeface="Arial"/>
              <a:sym typeface="Arial"/>
            </a:endParaRPr>
          </a:p>
          <a:p>
            <a:pPr indent="-192023" lvl="0" marL="649224" rtl="0" algn="l">
              <a:lnSpc>
                <a:spcPct val="100000"/>
              </a:lnSpc>
              <a:spcBef>
                <a:spcPts val="0"/>
              </a:spcBef>
              <a:spcAft>
                <a:spcPts val="0"/>
              </a:spcAft>
              <a:buNone/>
            </a:pPr>
            <a:r>
              <a:t/>
            </a:r>
            <a:endParaRPr sz="1600">
              <a:latin typeface="Arial"/>
              <a:ea typeface="Arial"/>
              <a:cs typeface="Arial"/>
              <a:sym typeface="Arial"/>
            </a:endParaRPr>
          </a:p>
          <a:p>
            <a:pPr indent="-192023" lvl="0" marL="649224" rtl="0" algn="l">
              <a:lnSpc>
                <a:spcPct val="100000"/>
              </a:lnSpc>
              <a:spcBef>
                <a:spcPts val="0"/>
              </a:spcBef>
              <a:spcAft>
                <a:spcPts val="0"/>
              </a:spcAft>
              <a:buNone/>
            </a:pPr>
            <a:r>
              <a:rPr lang="en-US" sz="1600">
                <a:latin typeface="Arial"/>
                <a:ea typeface="Arial"/>
                <a:cs typeface="Arial"/>
                <a:sym typeface="Arial"/>
              </a:rPr>
              <a:t>Hacker, D., &amp; Sommers, N. (2019). </a:t>
            </a:r>
            <a:r>
              <a:rPr i="1" lang="en-US" sz="1600">
                <a:latin typeface="Arial"/>
                <a:ea typeface="Arial"/>
                <a:cs typeface="Arial"/>
                <a:sym typeface="Arial"/>
              </a:rPr>
              <a:t>Instructor’s edition rules for writers</a:t>
            </a:r>
            <a:r>
              <a:rPr lang="en-US" sz="1600">
                <a:latin typeface="Arial"/>
                <a:ea typeface="Arial"/>
                <a:cs typeface="Arial"/>
                <a:sym typeface="Arial"/>
              </a:rPr>
              <a:t> (9</a:t>
            </a:r>
            <a:r>
              <a:rPr baseline="30000" lang="en-US" sz="1600">
                <a:latin typeface="Arial"/>
                <a:ea typeface="Arial"/>
                <a:cs typeface="Arial"/>
                <a:sym typeface="Arial"/>
              </a:rPr>
              <a:t>th</a:t>
            </a:r>
            <a:r>
              <a:rPr lang="en-US" sz="1600">
                <a:latin typeface="Arial"/>
                <a:ea typeface="Arial"/>
                <a:cs typeface="Arial"/>
                <a:sym typeface="Arial"/>
              </a:rPr>
              <a:t> ed.). Boston, MA: Bedford/St. Martin’s.</a:t>
            </a:r>
            <a:endParaRPr sz="1600">
              <a:latin typeface="Arial"/>
              <a:ea typeface="Arial"/>
              <a:cs typeface="Arial"/>
              <a:sym typeface="Arial"/>
            </a:endParaRPr>
          </a:p>
          <a:p>
            <a:pPr indent="-192023" lvl="0" marL="649224" rtl="0" algn="l">
              <a:lnSpc>
                <a:spcPct val="100000"/>
              </a:lnSpc>
              <a:spcBef>
                <a:spcPts val="0"/>
              </a:spcBef>
              <a:spcAft>
                <a:spcPts val="0"/>
              </a:spcAft>
              <a:buNone/>
            </a:pPr>
            <a:r>
              <a:t/>
            </a:r>
            <a:endParaRPr sz="1600">
              <a:latin typeface="Arial"/>
              <a:ea typeface="Arial"/>
              <a:cs typeface="Arial"/>
              <a:sym typeface="Arial"/>
            </a:endParaRPr>
          </a:p>
          <a:p>
            <a:pPr indent="-192023" lvl="0" marL="649224" rtl="0" algn="l">
              <a:lnSpc>
                <a:spcPct val="100000"/>
              </a:lnSpc>
              <a:spcBef>
                <a:spcPts val="0"/>
              </a:spcBef>
              <a:spcAft>
                <a:spcPts val="0"/>
              </a:spcAft>
              <a:buNone/>
            </a:pPr>
            <a:r>
              <a:rPr lang="en-US" sz="1600">
                <a:latin typeface="Arial"/>
                <a:ea typeface="Arial"/>
                <a:cs typeface="Arial"/>
                <a:sym typeface="Arial"/>
              </a:rPr>
              <a:t>Harvard University Writing Center (2020). Ending the essay: Conclusions. Harvard University. </a:t>
            </a:r>
            <a:r>
              <a:rPr lang="en-US" sz="1600" u="sng">
                <a:solidFill>
                  <a:schemeClr val="hlink"/>
                </a:solidFill>
                <a:latin typeface="Arial"/>
                <a:ea typeface="Arial"/>
                <a:cs typeface="Arial"/>
                <a:sym typeface="Arial"/>
                <a:hlinkClick r:id="rId3"/>
              </a:rPr>
              <a:t>https://writingcenter.fas.harvard.edu/pages/ending-essay-conclusions</a:t>
            </a:r>
            <a:endParaRPr sz="1600">
              <a:latin typeface="Arial"/>
              <a:ea typeface="Arial"/>
              <a:cs typeface="Arial"/>
              <a:sym typeface="Arial"/>
            </a:endParaRPr>
          </a:p>
          <a:p>
            <a:pPr indent="-192023" lvl="0" marL="649224" rtl="0" algn="l">
              <a:lnSpc>
                <a:spcPct val="100000"/>
              </a:lnSpc>
              <a:spcBef>
                <a:spcPts val="0"/>
              </a:spcBef>
              <a:spcAft>
                <a:spcPts val="0"/>
              </a:spcAft>
              <a:buNone/>
            </a:pPr>
            <a:r>
              <a:t/>
            </a:r>
            <a:endParaRPr sz="1600">
              <a:latin typeface="Arial"/>
              <a:ea typeface="Arial"/>
              <a:cs typeface="Arial"/>
              <a:sym typeface="Arial"/>
            </a:endParaRPr>
          </a:p>
          <a:p>
            <a:pPr indent="-192023" lvl="0" marL="649224" rtl="0" algn="l">
              <a:lnSpc>
                <a:spcPct val="100000"/>
              </a:lnSpc>
              <a:spcBef>
                <a:spcPts val="0"/>
              </a:spcBef>
              <a:spcAft>
                <a:spcPts val="0"/>
              </a:spcAft>
              <a:buNone/>
            </a:pPr>
            <a:r>
              <a:rPr lang="en-US" sz="1600">
                <a:latin typeface="Arial"/>
                <a:ea typeface="Arial"/>
                <a:cs typeface="Arial"/>
                <a:sym typeface="Arial"/>
              </a:rPr>
              <a:t>Kassar, A. N., Rouhana, A., &amp; Lythreatis, S. (2015). Cross-cultural Training: Its Effects on the Satisfaction and Turnover of Expatriate Employees. </a:t>
            </a:r>
            <a:r>
              <a:rPr i="1" lang="en-US" sz="1600">
                <a:latin typeface="Arial"/>
                <a:ea typeface="Arial"/>
                <a:cs typeface="Arial"/>
                <a:sym typeface="Arial"/>
              </a:rPr>
              <a:t>SAM Advanced Management Journal (07497075). 80</a:t>
            </a:r>
            <a:r>
              <a:rPr lang="en-US" sz="1600">
                <a:latin typeface="Arial"/>
                <a:ea typeface="Arial"/>
                <a:cs typeface="Arial"/>
                <a:sym typeface="Arial"/>
              </a:rPr>
              <a:t>(4), 4-18.</a:t>
            </a:r>
            <a:endParaRPr sz="1600">
              <a:latin typeface="Arial"/>
              <a:ea typeface="Arial"/>
              <a:cs typeface="Arial"/>
              <a:sym typeface="Arial"/>
            </a:endParaRPr>
          </a:p>
          <a:p>
            <a:pPr indent="-192023" lvl="0" marL="649224" rtl="0" algn="l">
              <a:lnSpc>
                <a:spcPct val="100000"/>
              </a:lnSpc>
              <a:spcBef>
                <a:spcPts val="0"/>
              </a:spcBef>
              <a:spcAft>
                <a:spcPts val="0"/>
              </a:spcAft>
              <a:buNone/>
            </a:pPr>
            <a:r>
              <a:t/>
            </a:r>
            <a:endParaRPr sz="1600">
              <a:latin typeface="Arial"/>
              <a:ea typeface="Arial"/>
              <a:cs typeface="Arial"/>
              <a:sym typeface="Arial"/>
            </a:endParaRPr>
          </a:p>
          <a:p>
            <a:pPr indent="-192023" lvl="0" marL="649224" rtl="0" algn="l">
              <a:lnSpc>
                <a:spcPct val="100000"/>
              </a:lnSpc>
              <a:spcBef>
                <a:spcPts val="0"/>
              </a:spcBef>
              <a:spcAft>
                <a:spcPts val="0"/>
              </a:spcAft>
              <a:buNone/>
            </a:pPr>
            <a:r>
              <a:rPr lang="en-US" sz="1600">
                <a:latin typeface="Arial"/>
                <a:ea typeface="Arial"/>
                <a:cs typeface="Arial"/>
                <a:sym typeface="Arial"/>
              </a:rPr>
              <a:t>Silverman, J., Hughes, E., &amp; Wienbroer, D. R. (2005). </a:t>
            </a:r>
            <a:r>
              <a:rPr i="1" lang="en-US" sz="1600">
                <a:latin typeface="Arial"/>
                <a:ea typeface="Arial"/>
                <a:cs typeface="Arial"/>
                <a:sym typeface="Arial"/>
              </a:rPr>
              <a:t>Shortcuts for the student writer</a:t>
            </a:r>
            <a:r>
              <a:rPr lang="en-US" sz="1600">
                <a:latin typeface="Arial"/>
                <a:ea typeface="Arial"/>
                <a:cs typeface="Arial"/>
                <a:sym typeface="Arial"/>
              </a:rPr>
              <a:t>. New York, NY: The McGraw-Hill Companies.</a:t>
            </a:r>
            <a:endParaRPr sz="1600">
              <a:latin typeface="Arial"/>
              <a:ea typeface="Arial"/>
              <a:cs typeface="Arial"/>
              <a:sym typeface="Arial"/>
            </a:endParaRPr>
          </a:p>
          <a:p>
            <a:pPr indent="-192023" lvl="0" marL="649224" rtl="0" algn="l">
              <a:lnSpc>
                <a:spcPct val="100000"/>
              </a:lnSpc>
              <a:spcBef>
                <a:spcPts val="1000"/>
              </a:spcBef>
              <a:spcAft>
                <a:spcPts val="0"/>
              </a:spcAft>
              <a:buNone/>
            </a:pPr>
            <a:r>
              <a:rPr lang="en-US" sz="1600">
                <a:latin typeface="Arial"/>
                <a:ea typeface="Arial"/>
                <a:cs typeface="Arial"/>
                <a:sym typeface="Arial"/>
              </a:rPr>
              <a:t>The Writing Center University of North Carolina at Chapel Hill (2020). Thesis statements. University of North Carolina at Chapel Hill. </a:t>
            </a:r>
            <a:r>
              <a:rPr lang="en-US" sz="1600" u="sng">
                <a:solidFill>
                  <a:schemeClr val="hlink"/>
                </a:solidFill>
                <a:latin typeface="Arial"/>
                <a:ea typeface="Arial"/>
                <a:cs typeface="Arial"/>
                <a:sym typeface="Arial"/>
                <a:hlinkClick r:id="rId4"/>
              </a:rPr>
              <a:t>https://writingcenter.unc.edu/tips-and-tools/thesis-statements/</a:t>
            </a:r>
            <a:endParaRPr sz="1600">
              <a:latin typeface="Arial"/>
              <a:ea typeface="Arial"/>
              <a:cs typeface="Arial"/>
              <a:sym typeface="Arial"/>
            </a:endParaRPr>
          </a:p>
          <a:p>
            <a:pPr indent="-192023" lvl="0" marL="649224" rtl="0" algn="l">
              <a:lnSpc>
                <a:spcPct val="100000"/>
              </a:lnSpc>
              <a:spcBef>
                <a:spcPts val="1000"/>
              </a:spcBef>
              <a:spcAft>
                <a:spcPts val="0"/>
              </a:spcAft>
              <a:buNone/>
            </a:pPr>
            <a:r>
              <a:t/>
            </a:r>
            <a:endParaRPr>
              <a:latin typeface="Arial"/>
              <a:ea typeface="Arial"/>
              <a:cs typeface="Arial"/>
              <a:sym typeface="Arial"/>
            </a:endParaRPr>
          </a:p>
          <a:p>
            <a:pPr indent="-192023" lvl="0" marL="649224" rtl="0" algn="l">
              <a:lnSpc>
                <a:spcPct val="100000"/>
              </a:lnSpc>
              <a:spcBef>
                <a:spcPts val="1000"/>
              </a:spcBef>
              <a:spcAft>
                <a:spcPts val="0"/>
              </a:spcAft>
              <a:buNone/>
            </a:pPr>
            <a:r>
              <a:t/>
            </a:r>
            <a:endParaRPr>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62" name="Shape 162"/>
        <p:cNvGrpSpPr/>
        <p:nvPr/>
      </p:nvGrpSpPr>
      <p:grpSpPr>
        <a:xfrm>
          <a:off x="0" y="0"/>
          <a:ext cx="0" cy="0"/>
          <a:chOff x="0" y="0"/>
          <a:chExt cx="0" cy="0"/>
        </a:xfrm>
      </p:grpSpPr>
      <p:sp>
        <p:nvSpPr>
          <p:cNvPr id="163" name="Google Shape;163;g72ada833fe_0_18"/>
          <p:cNvSpPr txBox="1"/>
          <p:nvPr/>
        </p:nvSpPr>
        <p:spPr>
          <a:xfrm>
            <a:off x="619475" y="1063175"/>
            <a:ext cx="4082100" cy="4369800"/>
          </a:xfrm>
          <a:prstGeom prst="rect">
            <a:avLst/>
          </a:prstGeom>
          <a:noFill/>
          <a:ln>
            <a:noFill/>
          </a:ln>
        </p:spPr>
        <p:txBody>
          <a:bodyPr anchorCtr="0" anchor="t" bIns="91425" lIns="91425" spcFirstLastPara="1" rIns="91425" wrap="square" tIns="91425">
            <a:noAutofit/>
          </a:bodyPr>
          <a:lstStyle/>
          <a:p>
            <a:pPr indent="-419100" lvl="0" marL="457200" rtl="0" algn="l">
              <a:lnSpc>
                <a:spcPct val="80000"/>
              </a:lnSpc>
              <a:spcBef>
                <a:spcPts val="1000"/>
              </a:spcBef>
              <a:spcAft>
                <a:spcPts val="0"/>
              </a:spcAft>
              <a:buClr>
                <a:srgbClr val="3F3F3F"/>
              </a:buClr>
              <a:buSzPts val="3000"/>
              <a:buFont typeface="Trebuchet MS"/>
              <a:buChar char="➔"/>
            </a:pPr>
            <a:r>
              <a:rPr lang="en-US" sz="3000">
                <a:solidFill>
                  <a:srgbClr val="3F3F3F"/>
                </a:solidFill>
                <a:latin typeface="Trebuchet MS"/>
                <a:ea typeface="Trebuchet MS"/>
                <a:cs typeface="Trebuchet MS"/>
                <a:sym typeface="Trebuchet MS"/>
              </a:rPr>
              <a:t>Give background</a:t>
            </a:r>
            <a:endParaRPr sz="3000">
              <a:solidFill>
                <a:srgbClr val="3F3F3F"/>
              </a:solidFill>
              <a:latin typeface="Trebuchet MS"/>
              <a:ea typeface="Trebuchet MS"/>
              <a:cs typeface="Trebuchet MS"/>
              <a:sym typeface="Trebuchet MS"/>
            </a:endParaRPr>
          </a:p>
          <a:p>
            <a:pPr indent="-419100" lvl="1" marL="914400" rtl="0" algn="l">
              <a:lnSpc>
                <a:spcPct val="80000"/>
              </a:lnSpc>
              <a:spcBef>
                <a:spcPts val="0"/>
              </a:spcBef>
              <a:spcAft>
                <a:spcPts val="0"/>
              </a:spcAft>
              <a:buClr>
                <a:srgbClr val="3F3F3F"/>
              </a:buClr>
              <a:buSzPts val="3000"/>
              <a:buFont typeface="Trebuchet MS"/>
              <a:buChar char="◆"/>
            </a:pPr>
            <a:r>
              <a:rPr lang="en-US" sz="3000">
                <a:solidFill>
                  <a:srgbClr val="3F3F3F"/>
                </a:solidFill>
                <a:latin typeface="Trebuchet MS"/>
                <a:ea typeface="Trebuchet MS"/>
                <a:cs typeface="Trebuchet MS"/>
                <a:sym typeface="Trebuchet MS"/>
              </a:rPr>
              <a:t>tell a story</a:t>
            </a:r>
            <a:endParaRPr sz="3000">
              <a:solidFill>
                <a:srgbClr val="3F3F3F"/>
              </a:solidFill>
              <a:latin typeface="Trebuchet MS"/>
              <a:ea typeface="Trebuchet MS"/>
              <a:cs typeface="Trebuchet MS"/>
              <a:sym typeface="Trebuchet MS"/>
            </a:endParaRPr>
          </a:p>
          <a:p>
            <a:pPr indent="-419100" lvl="1" marL="914400" rtl="0" algn="l">
              <a:lnSpc>
                <a:spcPct val="80000"/>
              </a:lnSpc>
              <a:spcBef>
                <a:spcPts val="0"/>
              </a:spcBef>
              <a:spcAft>
                <a:spcPts val="0"/>
              </a:spcAft>
              <a:buClr>
                <a:srgbClr val="3F3F3F"/>
              </a:buClr>
              <a:buSzPts val="3000"/>
              <a:buFont typeface="Trebuchet MS"/>
              <a:buChar char="◆"/>
            </a:pPr>
            <a:r>
              <a:rPr lang="en-US" sz="3000">
                <a:solidFill>
                  <a:srgbClr val="3F3F3F"/>
                </a:solidFill>
                <a:latin typeface="Trebuchet MS"/>
                <a:ea typeface="Trebuchet MS"/>
                <a:cs typeface="Trebuchet MS"/>
                <a:sym typeface="Trebuchet MS"/>
              </a:rPr>
              <a:t>explain an example</a:t>
            </a:r>
            <a:endParaRPr sz="30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sz="3000">
              <a:solidFill>
                <a:srgbClr val="3F3F3F"/>
              </a:solidFill>
              <a:latin typeface="Trebuchet MS"/>
              <a:ea typeface="Trebuchet MS"/>
              <a:cs typeface="Trebuchet MS"/>
              <a:sym typeface="Trebuchet MS"/>
            </a:endParaRPr>
          </a:p>
          <a:p>
            <a:pPr indent="-419100" lvl="0" marL="457200" rtl="0" algn="l">
              <a:lnSpc>
                <a:spcPct val="80000"/>
              </a:lnSpc>
              <a:spcBef>
                <a:spcPts val="1000"/>
              </a:spcBef>
              <a:spcAft>
                <a:spcPts val="0"/>
              </a:spcAft>
              <a:buClr>
                <a:srgbClr val="3F3F3F"/>
              </a:buClr>
              <a:buSzPts val="3000"/>
              <a:buFont typeface="Trebuchet MS"/>
              <a:buChar char="➔"/>
            </a:pPr>
            <a:r>
              <a:rPr lang="en-US" sz="3000">
                <a:solidFill>
                  <a:srgbClr val="3F3F3F"/>
                </a:solidFill>
                <a:latin typeface="Trebuchet MS"/>
                <a:ea typeface="Trebuchet MS"/>
                <a:cs typeface="Trebuchet MS"/>
                <a:sym typeface="Trebuchet MS"/>
              </a:rPr>
              <a:t>Go from </a:t>
            </a:r>
            <a:r>
              <a:rPr b="1" i="1" lang="en-US" sz="3000">
                <a:solidFill>
                  <a:srgbClr val="3F3F3F"/>
                </a:solidFill>
                <a:latin typeface="Trebuchet MS"/>
                <a:ea typeface="Trebuchet MS"/>
                <a:cs typeface="Trebuchet MS"/>
                <a:sym typeface="Trebuchet MS"/>
              </a:rPr>
              <a:t>general to specific</a:t>
            </a:r>
            <a:endParaRPr b="1" i="1" sz="3000">
              <a:solidFill>
                <a:srgbClr val="3F3F3F"/>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b="1" i="1" sz="3000">
              <a:solidFill>
                <a:srgbClr val="3F3F3F"/>
              </a:solidFill>
              <a:latin typeface="Trebuchet MS"/>
              <a:ea typeface="Trebuchet MS"/>
              <a:cs typeface="Trebuchet MS"/>
              <a:sym typeface="Trebuchet MS"/>
            </a:endParaRPr>
          </a:p>
          <a:p>
            <a:pPr indent="-419100" lvl="0" marL="457200" rtl="0" algn="l">
              <a:lnSpc>
                <a:spcPct val="80000"/>
              </a:lnSpc>
              <a:spcBef>
                <a:spcPts val="1000"/>
              </a:spcBef>
              <a:spcAft>
                <a:spcPts val="0"/>
              </a:spcAft>
              <a:buClr>
                <a:srgbClr val="3F3F3F"/>
              </a:buClr>
              <a:buSzPts val="3000"/>
              <a:buFont typeface="Trebuchet MS"/>
              <a:buChar char="➔"/>
            </a:pPr>
            <a:r>
              <a:rPr lang="en-US" sz="3000">
                <a:solidFill>
                  <a:srgbClr val="3F3F3F"/>
                </a:solidFill>
                <a:latin typeface="Trebuchet MS"/>
                <a:ea typeface="Trebuchet MS"/>
                <a:cs typeface="Trebuchet MS"/>
                <a:sym typeface="Trebuchet MS"/>
              </a:rPr>
              <a:t>Expose a problem</a:t>
            </a:r>
            <a:endParaRPr sz="3000">
              <a:solidFill>
                <a:srgbClr val="3F3F3F"/>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sz="3000">
              <a:solidFill>
                <a:srgbClr val="3F3F3F"/>
              </a:solidFill>
              <a:latin typeface="Trebuchet MS"/>
              <a:ea typeface="Trebuchet MS"/>
              <a:cs typeface="Trebuchet MS"/>
              <a:sym typeface="Trebuchet MS"/>
            </a:endParaRPr>
          </a:p>
          <a:p>
            <a:pPr indent="-419100" lvl="0" marL="457200" rtl="0" algn="l">
              <a:lnSpc>
                <a:spcPct val="80000"/>
              </a:lnSpc>
              <a:spcBef>
                <a:spcPts val="1000"/>
              </a:spcBef>
              <a:spcAft>
                <a:spcPts val="0"/>
              </a:spcAft>
              <a:buClr>
                <a:srgbClr val="3F3F3F"/>
              </a:buClr>
              <a:buSzPts val="3000"/>
              <a:buFont typeface="Trebuchet MS"/>
              <a:buChar char="➔"/>
            </a:pPr>
            <a:r>
              <a:rPr lang="en-US" sz="3000">
                <a:solidFill>
                  <a:srgbClr val="3F3F3F"/>
                </a:solidFill>
                <a:latin typeface="Trebuchet MS"/>
                <a:ea typeface="Trebuchet MS"/>
                <a:cs typeface="Trebuchet MS"/>
                <a:sym typeface="Trebuchet MS"/>
              </a:rPr>
              <a:t>Take a stand on an issue</a:t>
            </a:r>
            <a:endParaRPr sz="30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i="1" sz="3000">
              <a:solidFill>
                <a:srgbClr val="3F3F3F"/>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sz="2400">
              <a:solidFill>
                <a:srgbClr val="3F3F3F"/>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sz="2400">
              <a:solidFill>
                <a:srgbClr val="3F3F3F"/>
              </a:solidFill>
              <a:latin typeface="Trebuchet MS"/>
              <a:ea typeface="Trebuchet MS"/>
              <a:cs typeface="Trebuchet MS"/>
              <a:sym typeface="Trebuchet MS"/>
            </a:endParaRPr>
          </a:p>
        </p:txBody>
      </p:sp>
      <p:sp>
        <p:nvSpPr>
          <p:cNvPr id="164" name="Google Shape;164;g72ada833fe_0_18"/>
          <p:cNvSpPr txBox="1"/>
          <p:nvPr>
            <p:ph type="ctrTitle"/>
          </p:nvPr>
        </p:nvSpPr>
        <p:spPr>
          <a:xfrm>
            <a:off x="1413350" y="294200"/>
            <a:ext cx="7100700" cy="8424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000"/>
              <a:t>Introduction</a:t>
            </a:r>
            <a:endParaRPr sz="6000"/>
          </a:p>
        </p:txBody>
      </p:sp>
      <p:pic>
        <p:nvPicPr>
          <p:cNvPr id="165" name="Google Shape;165;g72ada833fe_0_18"/>
          <p:cNvPicPr preferRelativeResize="0"/>
          <p:nvPr/>
        </p:nvPicPr>
        <p:blipFill>
          <a:blip r:embed="rId3">
            <a:alphaModFix/>
          </a:blip>
          <a:stretch>
            <a:fillRect/>
          </a:stretch>
        </p:blipFill>
        <p:spPr>
          <a:xfrm>
            <a:off x="4806350" y="1323975"/>
            <a:ext cx="4728174" cy="4947149"/>
          </a:xfrm>
          <a:prstGeom prst="rect">
            <a:avLst/>
          </a:prstGeom>
          <a:noFill/>
          <a:ln>
            <a:noFill/>
          </a:ln>
        </p:spPr>
      </p:pic>
      <p:sp>
        <p:nvSpPr>
          <p:cNvPr id="166" name="Google Shape;166;g72ada833fe_0_18"/>
          <p:cNvSpPr/>
          <p:nvPr/>
        </p:nvSpPr>
        <p:spPr>
          <a:xfrm>
            <a:off x="5729850" y="2852175"/>
            <a:ext cx="732300" cy="282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72ada833fe_0_18"/>
          <p:cNvSpPr/>
          <p:nvPr/>
        </p:nvSpPr>
        <p:spPr>
          <a:xfrm>
            <a:off x="5948225" y="2003500"/>
            <a:ext cx="613200" cy="339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72" name="Shape 172"/>
        <p:cNvGrpSpPr/>
        <p:nvPr/>
      </p:nvGrpSpPr>
      <p:grpSpPr>
        <a:xfrm>
          <a:off x="0" y="0"/>
          <a:ext cx="0" cy="0"/>
          <a:chOff x="0" y="0"/>
          <a:chExt cx="0" cy="0"/>
        </a:xfrm>
      </p:grpSpPr>
      <p:sp>
        <p:nvSpPr>
          <p:cNvPr id="173" name="Google Shape;173;g70ea31d8cb_0_40"/>
          <p:cNvSpPr txBox="1"/>
          <p:nvPr/>
        </p:nvSpPr>
        <p:spPr>
          <a:xfrm>
            <a:off x="681100" y="1107050"/>
            <a:ext cx="4599000" cy="55155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SzPts val="3200"/>
              <a:buFont typeface="Trebuchet MS"/>
              <a:buChar char="➔"/>
            </a:pPr>
            <a:r>
              <a:rPr lang="en-US" sz="3200">
                <a:latin typeface="Trebuchet MS"/>
                <a:ea typeface="Trebuchet MS"/>
                <a:cs typeface="Trebuchet MS"/>
                <a:sym typeface="Trebuchet MS"/>
              </a:rPr>
              <a:t>What is your topic?</a:t>
            </a:r>
            <a:endParaRPr sz="3200">
              <a:latin typeface="Trebuchet MS"/>
              <a:ea typeface="Trebuchet MS"/>
              <a:cs typeface="Trebuchet MS"/>
              <a:sym typeface="Trebuchet MS"/>
            </a:endParaRPr>
          </a:p>
          <a:p>
            <a:pPr indent="0" lvl="0" marL="457200" rtl="0" algn="l">
              <a:spcBef>
                <a:spcPts val="0"/>
              </a:spcBef>
              <a:spcAft>
                <a:spcPts val="0"/>
              </a:spcAft>
              <a:buNone/>
            </a:pPr>
            <a:r>
              <a:t/>
            </a:r>
            <a:endParaRPr sz="3200">
              <a:latin typeface="Trebuchet MS"/>
              <a:ea typeface="Trebuchet MS"/>
              <a:cs typeface="Trebuchet MS"/>
              <a:sym typeface="Trebuchet MS"/>
            </a:endParaRPr>
          </a:p>
          <a:p>
            <a:pPr indent="-431800" lvl="0" marL="457200" rtl="0" algn="l">
              <a:spcBef>
                <a:spcPts val="0"/>
              </a:spcBef>
              <a:spcAft>
                <a:spcPts val="0"/>
              </a:spcAft>
              <a:buSzPts val="3200"/>
              <a:buFont typeface="Trebuchet MS"/>
              <a:buChar char="➔"/>
            </a:pPr>
            <a:r>
              <a:rPr lang="en-US" sz="3200">
                <a:latin typeface="Trebuchet MS"/>
                <a:ea typeface="Trebuchet MS"/>
                <a:cs typeface="Trebuchet MS"/>
                <a:sym typeface="Trebuchet MS"/>
              </a:rPr>
              <a:t>Why is it important?</a:t>
            </a:r>
            <a:endParaRPr sz="3200">
              <a:latin typeface="Trebuchet MS"/>
              <a:ea typeface="Trebuchet MS"/>
              <a:cs typeface="Trebuchet MS"/>
              <a:sym typeface="Trebuchet MS"/>
            </a:endParaRPr>
          </a:p>
          <a:p>
            <a:pPr indent="0" lvl="0" marL="457200" rtl="0" algn="l">
              <a:spcBef>
                <a:spcPts val="0"/>
              </a:spcBef>
              <a:spcAft>
                <a:spcPts val="0"/>
              </a:spcAft>
              <a:buNone/>
            </a:pPr>
            <a:r>
              <a:t/>
            </a:r>
            <a:endParaRPr sz="3200">
              <a:latin typeface="Trebuchet MS"/>
              <a:ea typeface="Trebuchet MS"/>
              <a:cs typeface="Trebuchet MS"/>
              <a:sym typeface="Trebuchet MS"/>
            </a:endParaRPr>
          </a:p>
          <a:p>
            <a:pPr indent="-431800" lvl="0" marL="457200" rtl="0" algn="l">
              <a:spcBef>
                <a:spcPts val="0"/>
              </a:spcBef>
              <a:spcAft>
                <a:spcPts val="0"/>
              </a:spcAft>
              <a:buSzPts val="3200"/>
              <a:buFont typeface="Trebuchet MS"/>
              <a:buChar char="➔"/>
            </a:pPr>
            <a:r>
              <a:rPr lang="en-US" sz="3200">
                <a:latin typeface="Trebuchet MS"/>
                <a:ea typeface="Trebuchet MS"/>
                <a:cs typeface="Trebuchet MS"/>
                <a:sym typeface="Trebuchet MS"/>
              </a:rPr>
              <a:t>Capture reader’s attention</a:t>
            </a:r>
            <a:endParaRPr sz="3200">
              <a:latin typeface="Trebuchet MS"/>
              <a:ea typeface="Trebuchet MS"/>
              <a:cs typeface="Trebuchet MS"/>
              <a:sym typeface="Trebuchet MS"/>
            </a:endParaRPr>
          </a:p>
          <a:p>
            <a:pPr indent="0" lvl="0" marL="457200" rtl="0" algn="l">
              <a:spcBef>
                <a:spcPts val="0"/>
              </a:spcBef>
              <a:spcAft>
                <a:spcPts val="0"/>
              </a:spcAft>
              <a:buNone/>
            </a:pPr>
            <a:r>
              <a:t/>
            </a:r>
            <a:endParaRPr sz="3200">
              <a:latin typeface="Trebuchet MS"/>
              <a:ea typeface="Trebuchet MS"/>
              <a:cs typeface="Trebuchet MS"/>
              <a:sym typeface="Trebuchet MS"/>
            </a:endParaRPr>
          </a:p>
          <a:p>
            <a:pPr indent="-431800" lvl="0" marL="457200" rtl="0" algn="l">
              <a:spcBef>
                <a:spcPts val="0"/>
              </a:spcBef>
              <a:spcAft>
                <a:spcPts val="0"/>
              </a:spcAft>
              <a:buSzPts val="3200"/>
              <a:buFont typeface="Trebuchet MS"/>
              <a:buChar char="➔"/>
            </a:pPr>
            <a:r>
              <a:rPr lang="en-US" sz="3200">
                <a:latin typeface="Trebuchet MS"/>
                <a:ea typeface="Trebuchet MS"/>
                <a:cs typeface="Trebuchet MS"/>
                <a:sym typeface="Trebuchet MS"/>
              </a:rPr>
              <a:t>How you plan to discuss </a:t>
            </a:r>
            <a:endParaRPr sz="3200">
              <a:latin typeface="Trebuchet MS"/>
              <a:ea typeface="Trebuchet MS"/>
              <a:cs typeface="Trebuchet MS"/>
              <a:sym typeface="Trebuchet MS"/>
            </a:endParaRPr>
          </a:p>
          <a:p>
            <a:pPr indent="0" lvl="0" marL="457200" rtl="0" algn="l">
              <a:spcBef>
                <a:spcPts val="0"/>
              </a:spcBef>
              <a:spcAft>
                <a:spcPts val="0"/>
              </a:spcAft>
              <a:buNone/>
            </a:pPr>
            <a:r>
              <a:rPr lang="en-US" sz="3200">
                <a:latin typeface="Trebuchet MS"/>
                <a:ea typeface="Trebuchet MS"/>
                <a:cs typeface="Trebuchet MS"/>
                <a:sym typeface="Trebuchet MS"/>
              </a:rPr>
              <a:t>topic/research (roadmap)</a:t>
            </a:r>
            <a:endParaRPr sz="3200">
              <a:latin typeface="Trebuchet MS"/>
              <a:ea typeface="Trebuchet MS"/>
              <a:cs typeface="Trebuchet MS"/>
              <a:sym typeface="Trebuchet MS"/>
            </a:endParaRPr>
          </a:p>
          <a:p>
            <a:pPr indent="0" lvl="0" marL="0" rtl="0" algn="l">
              <a:spcBef>
                <a:spcPts val="0"/>
              </a:spcBef>
              <a:spcAft>
                <a:spcPts val="0"/>
              </a:spcAft>
              <a:buNone/>
            </a:pPr>
            <a:r>
              <a:t/>
            </a:r>
            <a:endParaRPr sz="3600">
              <a:latin typeface="Trebuchet MS"/>
              <a:ea typeface="Trebuchet MS"/>
              <a:cs typeface="Trebuchet MS"/>
              <a:sym typeface="Trebuchet MS"/>
            </a:endParaRPr>
          </a:p>
        </p:txBody>
      </p:sp>
      <p:pic>
        <p:nvPicPr>
          <p:cNvPr id="174" name="Google Shape;174;g70ea31d8cb_0_40"/>
          <p:cNvPicPr preferRelativeResize="0"/>
          <p:nvPr/>
        </p:nvPicPr>
        <p:blipFill>
          <a:blip r:embed="rId3">
            <a:alphaModFix/>
          </a:blip>
          <a:stretch>
            <a:fillRect/>
          </a:stretch>
        </p:blipFill>
        <p:spPr>
          <a:xfrm>
            <a:off x="5167025" y="1362975"/>
            <a:ext cx="4014774" cy="3859425"/>
          </a:xfrm>
          <a:prstGeom prst="rect">
            <a:avLst/>
          </a:prstGeom>
          <a:noFill/>
          <a:ln>
            <a:noFill/>
          </a:ln>
        </p:spPr>
      </p:pic>
      <p:sp>
        <p:nvSpPr>
          <p:cNvPr id="175" name="Google Shape;175;g70ea31d8cb_0_40"/>
          <p:cNvSpPr txBox="1"/>
          <p:nvPr>
            <p:ph type="ctrTitle"/>
          </p:nvPr>
        </p:nvSpPr>
        <p:spPr>
          <a:xfrm>
            <a:off x="1428975" y="184850"/>
            <a:ext cx="7100700" cy="8424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000"/>
              <a:t>Introduction</a:t>
            </a:r>
            <a:endParaRPr sz="6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80" name="Shape 180"/>
        <p:cNvGrpSpPr/>
        <p:nvPr/>
      </p:nvGrpSpPr>
      <p:grpSpPr>
        <a:xfrm>
          <a:off x="0" y="0"/>
          <a:ext cx="0" cy="0"/>
          <a:chOff x="0" y="0"/>
          <a:chExt cx="0" cy="0"/>
        </a:xfrm>
      </p:grpSpPr>
      <p:sp>
        <p:nvSpPr>
          <p:cNvPr id="181" name="Google Shape;181;g70ea31d8cb_0_50"/>
          <p:cNvSpPr txBox="1"/>
          <p:nvPr>
            <p:ph type="ctrTitle"/>
          </p:nvPr>
        </p:nvSpPr>
        <p:spPr>
          <a:xfrm>
            <a:off x="1803900" y="389450"/>
            <a:ext cx="7100700" cy="14349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000"/>
              <a:t>Introduction</a:t>
            </a:r>
            <a:endParaRPr sz="6000"/>
          </a:p>
          <a:p>
            <a:pPr indent="0" lvl="0" marL="0" rtl="0" algn="ctr">
              <a:spcBef>
                <a:spcPts val="0"/>
              </a:spcBef>
              <a:spcAft>
                <a:spcPts val="0"/>
              </a:spcAft>
              <a:buNone/>
            </a:pPr>
            <a:r>
              <a:rPr b="1" i="1" lang="en-US" sz="1400">
                <a:highlight>
                  <a:srgbClr val="D9D2E9"/>
                </a:highlight>
              </a:rPr>
              <a:t>BREAK DOWN WHAT YOUR TOPIC WILL COVER.</a:t>
            </a:r>
            <a:endParaRPr b="1" i="1" sz="1400">
              <a:highlight>
                <a:srgbClr val="D9D2E9"/>
              </a:highlight>
            </a:endParaRPr>
          </a:p>
          <a:p>
            <a:pPr indent="0" lvl="0" marL="0" rtl="0" algn="ctr">
              <a:spcBef>
                <a:spcPts val="0"/>
              </a:spcBef>
              <a:spcAft>
                <a:spcPts val="0"/>
              </a:spcAft>
              <a:buNone/>
            </a:pPr>
            <a:r>
              <a:t/>
            </a:r>
            <a:endParaRPr b="1" i="1" sz="1400">
              <a:highlight>
                <a:srgbClr val="D9D2E9"/>
              </a:highlight>
            </a:endParaRPr>
          </a:p>
          <a:p>
            <a:pPr indent="0" lvl="0" marL="0" rtl="0" algn="ctr">
              <a:spcBef>
                <a:spcPts val="0"/>
              </a:spcBef>
              <a:spcAft>
                <a:spcPts val="0"/>
              </a:spcAft>
              <a:buNone/>
            </a:pPr>
            <a:r>
              <a:rPr b="1" i="1" lang="en-US" sz="2400"/>
              <a:t>THESIS </a:t>
            </a:r>
            <a:endParaRPr b="1" i="1" sz="1100"/>
          </a:p>
        </p:txBody>
      </p:sp>
      <p:sp>
        <p:nvSpPr>
          <p:cNvPr id="182" name="Google Shape;182;g70ea31d8cb_0_50"/>
          <p:cNvSpPr txBox="1"/>
          <p:nvPr/>
        </p:nvSpPr>
        <p:spPr>
          <a:xfrm>
            <a:off x="718575" y="2028900"/>
            <a:ext cx="5186400" cy="4094700"/>
          </a:xfrm>
          <a:prstGeom prst="rect">
            <a:avLst/>
          </a:prstGeom>
          <a:noFill/>
          <a:ln>
            <a:noFill/>
          </a:ln>
        </p:spPr>
        <p:txBody>
          <a:bodyPr anchorCtr="0" anchor="t" bIns="91425" lIns="91425" spcFirstLastPara="1" rIns="91425" wrap="square" tIns="91425">
            <a:noAutofit/>
          </a:bodyPr>
          <a:lstStyle/>
          <a:p>
            <a:pPr indent="-431800" lvl="0" marL="457200" rtl="0" algn="l">
              <a:lnSpc>
                <a:spcPct val="80000"/>
              </a:lnSpc>
              <a:spcBef>
                <a:spcPts val="1000"/>
              </a:spcBef>
              <a:spcAft>
                <a:spcPts val="0"/>
              </a:spcAft>
              <a:buClr>
                <a:srgbClr val="3F3F3F"/>
              </a:buClr>
              <a:buSzPts val="3200"/>
              <a:buFont typeface="Trebuchet MS"/>
              <a:buChar char="➔"/>
            </a:pPr>
            <a:r>
              <a:rPr lang="en-US" sz="3200">
                <a:solidFill>
                  <a:srgbClr val="3F3F3F"/>
                </a:solidFill>
                <a:latin typeface="Trebuchet MS"/>
                <a:ea typeface="Trebuchet MS"/>
                <a:cs typeface="Trebuchet MS"/>
                <a:sym typeface="Trebuchet MS"/>
              </a:rPr>
              <a:t>Included within your introduction (</a:t>
            </a:r>
            <a:r>
              <a:rPr lang="en-US" sz="3200">
                <a:solidFill>
                  <a:srgbClr val="3F3F3F"/>
                </a:solidFill>
                <a:latin typeface="Trebuchet MS"/>
                <a:ea typeface="Trebuchet MS"/>
                <a:cs typeface="Trebuchet MS"/>
                <a:sym typeface="Trebuchet MS"/>
              </a:rPr>
              <a:t>usually</a:t>
            </a:r>
            <a:r>
              <a:rPr lang="en-US" sz="3200">
                <a:solidFill>
                  <a:srgbClr val="3F3F3F"/>
                </a:solidFill>
                <a:latin typeface="Trebuchet MS"/>
                <a:ea typeface="Trebuchet MS"/>
                <a:cs typeface="Trebuchet MS"/>
                <a:sym typeface="Trebuchet MS"/>
              </a:rPr>
              <a:t> towards end).</a:t>
            </a:r>
            <a:endParaRPr sz="32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sz="3200">
              <a:solidFill>
                <a:srgbClr val="3F3F3F"/>
              </a:solidFill>
              <a:latin typeface="Trebuchet MS"/>
              <a:ea typeface="Trebuchet MS"/>
              <a:cs typeface="Trebuchet MS"/>
              <a:sym typeface="Trebuchet MS"/>
            </a:endParaRPr>
          </a:p>
          <a:p>
            <a:pPr indent="-431800" lvl="0" marL="457200" rtl="0" algn="l">
              <a:lnSpc>
                <a:spcPct val="80000"/>
              </a:lnSpc>
              <a:spcBef>
                <a:spcPts val="1000"/>
              </a:spcBef>
              <a:spcAft>
                <a:spcPts val="0"/>
              </a:spcAft>
              <a:buClr>
                <a:srgbClr val="3F3F3F"/>
              </a:buClr>
              <a:buSzPts val="3200"/>
              <a:buFont typeface="Trebuchet MS"/>
              <a:buChar char="➔"/>
            </a:pPr>
            <a:r>
              <a:rPr lang="en-US" sz="3200">
                <a:solidFill>
                  <a:srgbClr val="3F3F3F"/>
                </a:solidFill>
                <a:latin typeface="Trebuchet MS"/>
                <a:ea typeface="Trebuchet MS"/>
                <a:cs typeface="Trebuchet MS"/>
                <a:sym typeface="Trebuchet MS"/>
              </a:rPr>
              <a:t>Clearly informs your reader how your writing will </a:t>
            </a:r>
            <a:r>
              <a:rPr i="1" lang="en-US" sz="3200">
                <a:solidFill>
                  <a:schemeClr val="accent1"/>
                </a:solidFill>
                <a:latin typeface="Trebuchet MS"/>
                <a:ea typeface="Trebuchet MS"/>
                <a:cs typeface="Trebuchet MS"/>
                <a:sym typeface="Trebuchet MS"/>
              </a:rPr>
              <a:t>flow</a:t>
            </a:r>
            <a:r>
              <a:rPr lang="en-US" sz="3200">
                <a:solidFill>
                  <a:srgbClr val="3F3F3F"/>
                </a:solidFill>
                <a:latin typeface="Trebuchet MS"/>
                <a:ea typeface="Trebuchet MS"/>
                <a:cs typeface="Trebuchet MS"/>
                <a:sym typeface="Trebuchet MS"/>
              </a:rPr>
              <a:t> or will be </a:t>
            </a:r>
            <a:r>
              <a:rPr i="1" lang="en-US" sz="3200">
                <a:solidFill>
                  <a:schemeClr val="accent1"/>
                </a:solidFill>
                <a:latin typeface="Trebuchet MS"/>
                <a:ea typeface="Trebuchet MS"/>
                <a:cs typeface="Trebuchet MS"/>
                <a:sym typeface="Trebuchet MS"/>
              </a:rPr>
              <a:t>organized</a:t>
            </a:r>
            <a:r>
              <a:rPr lang="en-US" sz="3200">
                <a:solidFill>
                  <a:srgbClr val="3F3F3F"/>
                </a:solidFill>
                <a:latin typeface="Trebuchet MS"/>
                <a:ea typeface="Trebuchet MS"/>
                <a:cs typeface="Trebuchet MS"/>
                <a:sym typeface="Trebuchet MS"/>
              </a:rPr>
              <a:t>. </a:t>
            </a:r>
            <a:r>
              <a:rPr b="1" lang="en-US" sz="3200">
                <a:solidFill>
                  <a:srgbClr val="3F3F3F"/>
                </a:solidFill>
                <a:latin typeface="Trebuchet MS"/>
                <a:ea typeface="Trebuchet MS"/>
                <a:cs typeface="Trebuchet MS"/>
                <a:sym typeface="Trebuchet MS"/>
              </a:rPr>
              <a:t>ROADMAP!</a:t>
            </a:r>
            <a:endParaRPr b="1" sz="32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3200">
              <a:solidFill>
                <a:srgbClr val="3F3F3F"/>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sz="24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2400">
              <a:solidFill>
                <a:srgbClr val="3F3F3F"/>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sz="1480">
              <a:latin typeface="Trebuchet MS"/>
              <a:ea typeface="Trebuchet MS"/>
              <a:cs typeface="Trebuchet MS"/>
              <a:sym typeface="Trebuchet MS"/>
            </a:endParaRPr>
          </a:p>
        </p:txBody>
      </p:sp>
      <p:pic>
        <p:nvPicPr>
          <p:cNvPr id="183" name="Google Shape;183;g70ea31d8cb_0_50"/>
          <p:cNvPicPr preferRelativeResize="0"/>
          <p:nvPr/>
        </p:nvPicPr>
        <p:blipFill>
          <a:blip r:embed="rId3">
            <a:alphaModFix/>
          </a:blip>
          <a:stretch>
            <a:fillRect/>
          </a:stretch>
        </p:blipFill>
        <p:spPr>
          <a:xfrm rot="5400000">
            <a:off x="6257000" y="1834125"/>
            <a:ext cx="3102224" cy="34917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88" name="Shape 188"/>
        <p:cNvGrpSpPr/>
        <p:nvPr/>
      </p:nvGrpSpPr>
      <p:grpSpPr>
        <a:xfrm>
          <a:off x="0" y="0"/>
          <a:ext cx="0" cy="0"/>
          <a:chOff x="0" y="0"/>
          <a:chExt cx="0" cy="0"/>
        </a:xfrm>
      </p:grpSpPr>
      <p:sp>
        <p:nvSpPr>
          <p:cNvPr id="189" name="Google Shape;189;g70ea31d8cb_0_70"/>
          <p:cNvSpPr txBox="1"/>
          <p:nvPr>
            <p:ph type="ctrTitle"/>
          </p:nvPr>
        </p:nvSpPr>
        <p:spPr>
          <a:xfrm>
            <a:off x="2038800" y="63725"/>
            <a:ext cx="7100700" cy="14349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000"/>
              <a:t>Introduction</a:t>
            </a:r>
            <a:endParaRPr b="1" i="1" sz="1400">
              <a:highlight>
                <a:srgbClr val="D9D2E9"/>
              </a:highlight>
            </a:endParaRPr>
          </a:p>
          <a:p>
            <a:pPr indent="0" lvl="0" marL="0" rtl="0" algn="ctr">
              <a:spcBef>
                <a:spcPts val="0"/>
              </a:spcBef>
              <a:spcAft>
                <a:spcPts val="0"/>
              </a:spcAft>
              <a:buNone/>
            </a:pPr>
            <a:r>
              <a:t/>
            </a:r>
            <a:endParaRPr b="1" i="1" sz="1400">
              <a:highlight>
                <a:srgbClr val="D9D2E9"/>
              </a:highlight>
            </a:endParaRPr>
          </a:p>
          <a:p>
            <a:pPr indent="0" lvl="0" marL="0" rtl="0" algn="ctr">
              <a:spcBef>
                <a:spcPts val="0"/>
              </a:spcBef>
              <a:spcAft>
                <a:spcPts val="0"/>
              </a:spcAft>
              <a:buNone/>
            </a:pPr>
            <a:r>
              <a:rPr b="1" i="1" lang="en-US" sz="2400"/>
              <a:t>A </a:t>
            </a:r>
            <a:r>
              <a:rPr b="1" i="1" lang="en-US" sz="2400"/>
              <a:t>THESIS STATEMENT MUST...</a:t>
            </a:r>
            <a:endParaRPr b="1" i="1" sz="2400"/>
          </a:p>
        </p:txBody>
      </p:sp>
      <p:sp>
        <p:nvSpPr>
          <p:cNvPr id="190" name="Google Shape;190;g70ea31d8cb_0_70"/>
          <p:cNvSpPr txBox="1"/>
          <p:nvPr/>
        </p:nvSpPr>
        <p:spPr>
          <a:xfrm>
            <a:off x="802475" y="1346375"/>
            <a:ext cx="6296100" cy="4599000"/>
          </a:xfrm>
          <a:prstGeom prst="rect">
            <a:avLst/>
          </a:prstGeom>
          <a:noFill/>
          <a:ln>
            <a:noFill/>
          </a:ln>
        </p:spPr>
        <p:txBody>
          <a:bodyPr anchorCtr="0" anchor="t" bIns="91425" lIns="91425" spcFirstLastPara="1" rIns="91425" wrap="square" tIns="91425">
            <a:noAutofit/>
          </a:bodyPr>
          <a:lstStyle/>
          <a:p>
            <a:pPr indent="-381000" lvl="0" marL="457200" rtl="0" algn="l">
              <a:lnSpc>
                <a:spcPct val="80000"/>
              </a:lnSpc>
              <a:spcBef>
                <a:spcPts val="1000"/>
              </a:spcBef>
              <a:spcAft>
                <a:spcPts val="0"/>
              </a:spcAft>
              <a:buClr>
                <a:srgbClr val="3F3F3F"/>
              </a:buClr>
              <a:buSzPts val="2400"/>
              <a:buFont typeface="Trebuchet MS"/>
              <a:buChar char="➔"/>
            </a:pPr>
            <a:r>
              <a:rPr lang="en-US" sz="2400">
                <a:solidFill>
                  <a:srgbClr val="3F3F3F"/>
                </a:solidFill>
                <a:latin typeface="Trebuchet MS"/>
                <a:ea typeface="Trebuchet MS"/>
                <a:cs typeface="Trebuchet MS"/>
                <a:sym typeface="Trebuchet MS"/>
              </a:rPr>
              <a:t>Include your </a:t>
            </a:r>
            <a:r>
              <a:rPr b="1" lang="en-US" sz="2400">
                <a:solidFill>
                  <a:srgbClr val="3F3F3F"/>
                </a:solidFill>
                <a:latin typeface="Trebuchet MS"/>
                <a:ea typeface="Trebuchet MS"/>
                <a:cs typeface="Trebuchet MS"/>
                <a:sym typeface="Trebuchet MS"/>
              </a:rPr>
              <a:t>topic</a:t>
            </a:r>
            <a:endParaRPr b="1" sz="24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2400">
              <a:solidFill>
                <a:srgbClr val="3F3F3F"/>
              </a:solidFill>
              <a:latin typeface="Trebuchet MS"/>
              <a:ea typeface="Trebuchet MS"/>
              <a:cs typeface="Trebuchet MS"/>
              <a:sym typeface="Trebuchet MS"/>
            </a:endParaRPr>
          </a:p>
          <a:p>
            <a:pPr indent="-381000" lvl="0" marL="457200" rtl="0" algn="l">
              <a:lnSpc>
                <a:spcPct val="80000"/>
              </a:lnSpc>
              <a:spcBef>
                <a:spcPts val="1000"/>
              </a:spcBef>
              <a:spcAft>
                <a:spcPts val="0"/>
              </a:spcAft>
              <a:buClr>
                <a:srgbClr val="3F3F3F"/>
              </a:buClr>
              <a:buSzPts val="2400"/>
              <a:buFont typeface="Trebuchet MS"/>
              <a:buChar char="➔"/>
            </a:pPr>
            <a:r>
              <a:rPr lang="en-US" sz="2400">
                <a:solidFill>
                  <a:srgbClr val="3F3F3F"/>
                </a:solidFill>
                <a:latin typeface="Trebuchet MS"/>
                <a:ea typeface="Trebuchet MS"/>
                <a:cs typeface="Trebuchet MS"/>
                <a:sym typeface="Trebuchet MS"/>
              </a:rPr>
              <a:t>Include your </a:t>
            </a:r>
            <a:r>
              <a:rPr b="1" lang="en-US" sz="2400">
                <a:solidFill>
                  <a:srgbClr val="3F3F3F"/>
                </a:solidFill>
                <a:latin typeface="Trebuchet MS"/>
                <a:ea typeface="Trebuchet MS"/>
                <a:cs typeface="Trebuchet MS"/>
                <a:sym typeface="Trebuchet MS"/>
              </a:rPr>
              <a:t>argument</a:t>
            </a:r>
            <a:endParaRPr b="1" sz="24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2400">
              <a:solidFill>
                <a:srgbClr val="3F3F3F"/>
              </a:solidFill>
              <a:latin typeface="Trebuchet MS"/>
              <a:ea typeface="Trebuchet MS"/>
              <a:cs typeface="Trebuchet MS"/>
              <a:sym typeface="Trebuchet MS"/>
            </a:endParaRPr>
          </a:p>
          <a:p>
            <a:pPr indent="-381000" lvl="0" marL="457200" rtl="0" algn="l">
              <a:lnSpc>
                <a:spcPct val="80000"/>
              </a:lnSpc>
              <a:spcBef>
                <a:spcPts val="1000"/>
              </a:spcBef>
              <a:spcAft>
                <a:spcPts val="0"/>
              </a:spcAft>
              <a:buClr>
                <a:srgbClr val="3F3F3F"/>
              </a:buClr>
              <a:buSzPts val="2400"/>
              <a:buFont typeface="Trebuchet MS"/>
              <a:buChar char="➔"/>
            </a:pPr>
            <a:r>
              <a:rPr lang="en-US" sz="2400">
                <a:solidFill>
                  <a:srgbClr val="3F3F3F"/>
                </a:solidFill>
                <a:latin typeface="Trebuchet MS"/>
                <a:ea typeface="Trebuchet MS"/>
                <a:cs typeface="Trebuchet MS"/>
                <a:sym typeface="Trebuchet MS"/>
              </a:rPr>
              <a:t>Be </a:t>
            </a:r>
            <a:r>
              <a:rPr b="1" lang="en-US" sz="2400">
                <a:solidFill>
                  <a:srgbClr val="3F3F3F"/>
                </a:solidFill>
                <a:latin typeface="Trebuchet MS"/>
                <a:ea typeface="Trebuchet MS"/>
                <a:cs typeface="Trebuchet MS"/>
                <a:sym typeface="Trebuchet MS"/>
              </a:rPr>
              <a:t>clear</a:t>
            </a:r>
            <a:endParaRPr b="1" sz="24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2400">
              <a:solidFill>
                <a:srgbClr val="3F3F3F"/>
              </a:solidFill>
              <a:latin typeface="Trebuchet MS"/>
              <a:ea typeface="Trebuchet MS"/>
              <a:cs typeface="Trebuchet MS"/>
              <a:sym typeface="Trebuchet MS"/>
            </a:endParaRPr>
          </a:p>
          <a:p>
            <a:pPr indent="-381000" lvl="0" marL="457200" rtl="0" algn="l">
              <a:lnSpc>
                <a:spcPct val="80000"/>
              </a:lnSpc>
              <a:spcBef>
                <a:spcPts val="1000"/>
              </a:spcBef>
              <a:spcAft>
                <a:spcPts val="0"/>
              </a:spcAft>
              <a:buClr>
                <a:srgbClr val="3F3F3F"/>
              </a:buClr>
              <a:buSzPts val="2400"/>
              <a:buFont typeface="Trebuchet MS"/>
              <a:buChar char="➔"/>
            </a:pPr>
            <a:r>
              <a:rPr lang="en-US" sz="2400">
                <a:solidFill>
                  <a:srgbClr val="3F3F3F"/>
                </a:solidFill>
                <a:latin typeface="Trebuchet MS"/>
                <a:ea typeface="Trebuchet MS"/>
                <a:cs typeface="Trebuchet MS"/>
                <a:sym typeface="Trebuchet MS"/>
              </a:rPr>
              <a:t>Be </a:t>
            </a:r>
            <a:r>
              <a:rPr b="1" lang="en-US" sz="2400">
                <a:solidFill>
                  <a:srgbClr val="3F3F3F"/>
                </a:solidFill>
                <a:latin typeface="Trebuchet MS"/>
                <a:ea typeface="Trebuchet MS"/>
                <a:cs typeface="Trebuchet MS"/>
                <a:sym typeface="Trebuchet MS"/>
              </a:rPr>
              <a:t>specific</a:t>
            </a:r>
            <a:endParaRPr b="1" sz="24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2400">
              <a:solidFill>
                <a:srgbClr val="3F3F3F"/>
              </a:solidFill>
              <a:latin typeface="Trebuchet MS"/>
              <a:ea typeface="Trebuchet MS"/>
              <a:cs typeface="Trebuchet MS"/>
              <a:sym typeface="Trebuchet MS"/>
            </a:endParaRPr>
          </a:p>
          <a:p>
            <a:pPr indent="-381000" lvl="0" marL="457200" rtl="0" algn="l">
              <a:lnSpc>
                <a:spcPct val="80000"/>
              </a:lnSpc>
              <a:spcBef>
                <a:spcPts val="1000"/>
              </a:spcBef>
              <a:spcAft>
                <a:spcPts val="0"/>
              </a:spcAft>
              <a:buClr>
                <a:srgbClr val="3F3F3F"/>
              </a:buClr>
              <a:buSzPts val="2400"/>
              <a:buFont typeface="Trebuchet MS"/>
              <a:buChar char="➔"/>
            </a:pPr>
            <a:r>
              <a:rPr lang="en-US" sz="2400">
                <a:solidFill>
                  <a:srgbClr val="3F3F3F"/>
                </a:solidFill>
                <a:latin typeface="Trebuchet MS"/>
                <a:ea typeface="Trebuchet MS"/>
                <a:cs typeface="Trebuchet MS"/>
                <a:sym typeface="Trebuchet MS"/>
              </a:rPr>
              <a:t>Be </a:t>
            </a:r>
            <a:r>
              <a:rPr b="1" lang="en-US" sz="2400">
                <a:solidFill>
                  <a:srgbClr val="3F3F3F"/>
                </a:solidFill>
                <a:latin typeface="Trebuchet MS"/>
                <a:ea typeface="Trebuchet MS"/>
                <a:cs typeface="Trebuchet MS"/>
                <a:sym typeface="Trebuchet MS"/>
              </a:rPr>
              <a:t>debatable</a:t>
            </a:r>
            <a:endParaRPr b="1" sz="24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2400">
              <a:solidFill>
                <a:srgbClr val="3F3F3F"/>
              </a:solidFill>
              <a:latin typeface="Trebuchet MS"/>
              <a:ea typeface="Trebuchet MS"/>
              <a:cs typeface="Trebuchet MS"/>
              <a:sym typeface="Trebuchet MS"/>
            </a:endParaRPr>
          </a:p>
          <a:p>
            <a:pPr indent="-381000" lvl="0" marL="457200" rtl="0" algn="l">
              <a:lnSpc>
                <a:spcPct val="80000"/>
              </a:lnSpc>
              <a:spcBef>
                <a:spcPts val="1000"/>
              </a:spcBef>
              <a:spcAft>
                <a:spcPts val="0"/>
              </a:spcAft>
              <a:buClr>
                <a:srgbClr val="3F3F3F"/>
              </a:buClr>
              <a:buSzPts val="2400"/>
              <a:buFont typeface="Trebuchet MS"/>
              <a:buChar char="➔"/>
            </a:pPr>
            <a:r>
              <a:rPr lang="en-US" sz="2400">
                <a:solidFill>
                  <a:srgbClr val="3F3F3F"/>
                </a:solidFill>
                <a:latin typeface="Trebuchet MS"/>
                <a:ea typeface="Trebuchet MS"/>
                <a:cs typeface="Trebuchet MS"/>
                <a:sym typeface="Trebuchet MS"/>
              </a:rPr>
              <a:t>Outline your paper</a:t>
            </a:r>
            <a:endParaRPr sz="2400">
              <a:solidFill>
                <a:srgbClr val="3F3F3F"/>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sz="2400">
              <a:solidFill>
                <a:srgbClr val="3F3F3F"/>
              </a:solidFill>
              <a:latin typeface="Trebuchet MS"/>
              <a:ea typeface="Trebuchet MS"/>
              <a:cs typeface="Trebuchet MS"/>
              <a:sym typeface="Trebuchet MS"/>
            </a:endParaRPr>
          </a:p>
          <a:p>
            <a:pPr indent="-381000" lvl="0" marL="457200" rtl="0" algn="l">
              <a:lnSpc>
                <a:spcPct val="80000"/>
              </a:lnSpc>
              <a:spcBef>
                <a:spcPts val="1000"/>
              </a:spcBef>
              <a:spcAft>
                <a:spcPts val="0"/>
              </a:spcAft>
              <a:buClr>
                <a:srgbClr val="3F3F3F"/>
              </a:buClr>
              <a:buSzPts val="2400"/>
              <a:buFont typeface="Trebuchet MS"/>
              <a:buChar char="➔"/>
            </a:pPr>
            <a:r>
              <a:rPr lang="en-US" sz="2400">
                <a:solidFill>
                  <a:srgbClr val="3F3F3F"/>
                </a:solidFill>
                <a:latin typeface="Trebuchet MS"/>
                <a:ea typeface="Trebuchet MS"/>
                <a:cs typeface="Trebuchet MS"/>
                <a:sym typeface="Trebuchet MS"/>
              </a:rPr>
              <a:t>Uses effective word choices </a:t>
            </a:r>
            <a:endParaRPr b="1" sz="2400">
              <a:solidFill>
                <a:srgbClr val="3F3F3F"/>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a:latin typeface="Trebuchet MS"/>
              <a:ea typeface="Trebuchet MS"/>
              <a:cs typeface="Trebuchet MS"/>
              <a:sym typeface="Trebuchet MS"/>
            </a:endParaRPr>
          </a:p>
        </p:txBody>
      </p:sp>
      <p:pic>
        <p:nvPicPr>
          <p:cNvPr id="191" name="Google Shape;191;g70ea31d8cb_0_70"/>
          <p:cNvPicPr preferRelativeResize="0"/>
          <p:nvPr/>
        </p:nvPicPr>
        <p:blipFill>
          <a:blip r:embed="rId3">
            <a:alphaModFix/>
          </a:blip>
          <a:stretch>
            <a:fillRect/>
          </a:stretch>
        </p:blipFill>
        <p:spPr>
          <a:xfrm>
            <a:off x="5358450" y="2022925"/>
            <a:ext cx="3513525" cy="3513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196" name="Shape 196"/>
        <p:cNvGrpSpPr/>
        <p:nvPr/>
      </p:nvGrpSpPr>
      <p:grpSpPr>
        <a:xfrm>
          <a:off x="0" y="0"/>
          <a:ext cx="0" cy="0"/>
          <a:chOff x="0" y="0"/>
          <a:chExt cx="0" cy="0"/>
        </a:xfrm>
      </p:grpSpPr>
      <p:sp>
        <p:nvSpPr>
          <p:cNvPr id="197" name="Google Shape;197;g70ea31d8cb_0_77"/>
          <p:cNvSpPr txBox="1"/>
          <p:nvPr>
            <p:ph type="ctrTitle"/>
          </p:nvPr>
        </p:nvSpPr>
        <p:spPr>
          <a:xfrm>
            <a:off x="1302725" y="330630"/>
            <a:ext cx="7767000" cy="7512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Example</a:t>
            </a:r>
            <a:endParaRPr/>
          </a:p>
        </p:txBody>
      </p:sp>
      <p:pic>
        <p:nvPicPr>
          <p:cNvPr id="198" name="Google Shape;198;g70ea31d8cb_0_77"/>
          <p:cNvPicPr preferRelativeResize="0"/>
          <p:nvPr/>
        </p:nvPicPr>
        <p:blipFill>
          <a:blip r:embed="rId3">
            <a:alphaModFix/>
          </a:blip>
          <a:stretch>
            <a:fillRect/>
          </a:stretch>
        </p:blipFill>
        <p:spPr>
          <a:xfrm>
            <a:off x="727450" y="1457700"/>
            <a:ext cx="8411350" cy="5072226"/>
          </a:xfrm>
          <a:prstGeom prst="rect">
            <a:avLst/>
          </a:prstGeom>
          <a:noFill/>
          <a:ln>
            <a:noFill/>
          </a:ln>
        </p:spPr>
      </p:pic>
      <p:sp>
        <p:nvSpPr>
          <p:cNvPr id="199" name="Google Shape;199;g70ea31d8cb_0_77"/>
          <p:cNvSpPr/>
          <p:nvPr/>
        </p:nvSpPr>
        <p:spPr>
          <a:xfrm>
            <a:off x="1827750" y="1812125"/>
            <a:ext cx="1999500" cy="328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70ea31d8cb_0_77"/>
          <p:cNvSpPr txBox="1"/>
          <p:nvPr/>
        </p:nvSpPr>
        <p:spPr>
          <a:xfrm>
            <a:off x="10092100" y="609600"/>
            <a:ext cx="2100000" cy="4854900"/>
          </a:xfrm>
          <a:prstGeom prst="rect">
            <a:avLst/>
          </a:prstGeom>
          <a:noFill/>
          <a:ln>
            <a:noFill/>
          </a:ln>
        </p:spPr>
        <p:txBody>
          <a:bodyPr anchorCtr="0" anchor="t" bIns="91425" lIns="91425" spcFirstLastPara="1" rIns="91425" wrap="square" tIns="91425">
            <a:noAutofit/>
          </a:bodyPr>
          <a:lstStyle/>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Include your </a:t>
            </a:r>
            <a:r>
              <a:rPr b="1" lang="en-US" sz="1800">
                <a:solidFill>
                  <a:srgbClr val="FFFF00"/>
                </a:solidFill>
                <a:latin typeface="Trebuchet MS"/>
                <a:ea typeface="Trebuchet MS"/>
                <a:cs typeface="Trebuchet MS"/>
                <a:sym typeface="Trebuchet MS"/>
              </a:rPr>
              <a:t>topic</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Include argument</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Be </a:t>
            </a:r>
            <a:r>
              <a:rPr b="1" lang="en-US" sz="1800">
                <a:solidFill>
                  <a:srgbClr val="FFFF00"/>
                </a:solidFill>
                <a:latin typeface="Trebuchet MS"/>
                <a:ea typeface="Trebuchet MS"/>
                <a:cs typeface="Trebuchet MS"/>
                <a:sym typeface="Trebuchet MS"/>
              </a:rPr>
              <a:t>clear</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Be </a:t>
            </a:r>
            <a:r>
              <a:rPr b="1" lang="en-US" sz="1800">
                <a:solidFill>
                  <a:srgbClr val="FFFF00"/>
                </a:solidFill>
                <a:latin typeface="Trebuchet MS"/>
                <a:ea typeface="Trebuchet MS"/>
                <a:cs typeface="Trebuchet MS"/>
                <a:sym typeface="Trebuchet MS"/>
              </a:rPr>
              <a:t>specific</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Be debatable</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Outline your paper</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Uses effective word choices </a:t>
            </a:r>
            <a:endParaRPr b="1" sz="1800">
              <a:solidFill>
                <a:srgbClr val="FFFF00"/>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b="1">
              <a:solidFill>
                <a:srgbClr val="FF0000"/>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05" name="Shape 205"/>
        <p:cNvGrpSpPr/>
        <p:nvPr/>
      </p:nvGrpSpPr>
      <p:grpSpPr>
        <a:xfrm>
          <a:off x="0" y="0"/>
          <a:ext cx="0" cy="0"/>
          <a:chOff x="0" y="0"/>
          <a:chExt cx="0" cy="0"/>
        </a:xfrm>
      </p:grpSpPr>
      <p:pic>
        <p:nvPicPr>
          <p:cNvPr id="206" name="Google Shape;206;g70ea31d8cb_0_88"/>
          <p:cNvPicPr preferRelativeResize="0"/>
          <p:nvPr/>
        </p:nvPicPr>
        <p:blipFill>
          <a:blip r:embed="rId3">
            <a:alphaModFix/>
          </a:blip>
          <a:stretch>
            <a:fillRect/>
          </a:stretch>
        </p:blipFill>
        <p:spPr>
          <a:xfrm>
            <a:off x="985975" y="527950"/>
            <a:ext cx="7029675" cy="5597525"/>
          </a:xfrm>
          <a:prstGeom prst="rect">
            <a:avLst/>
          </a:prstGeom>
          <a:noFill/>
          <a:ln>
            <a:noFill/>
          </a:ln>
        </p:spPr>
      </p:pic>
      <p:sp>
        <p:nvSpPr>
          <p:cNvPr id="207" name="Google Shape;207;g70ea31d8cb_0_88"/>
          <p:cNvSpPr txBox="1"/>
          <p:nvPr/>
        </p:nvSpPr>
        <p:spPr>
          <a:xfrm>
            <a:off x="9977800" y="457200"/>
            <a:ext cx="2152500" cy="5912100"/>
          </a:xfrm>
          <a:prstGeom prst="rect">
            <a:avLst/>
          </a:prstGeom>
          <a:noFill/>
          <a:ln>
            <a:noFill/>
          </a:ln>
        </p:spPr>
        <p:txBody>
          <a:bodyPr anchorCtr="0" anchor="t" bIns="91425" lIns="91425" spcFirstLastPara="1" rIns="91425" wrap="square" tIns="91425">
            <a:noAutofit/>
          </a:bodyPr>
          <a:lstStyle/>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Include your topic</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Include an opinion</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Be clear</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Be specific</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Be arguable</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Outline your paper</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Uses effective word choices </a:t>
            </a:r>
            <a:endParaRPr b="1" sz="1800">
              <a:solidFill>
                <a:srgbClr val="FFFF00"/>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b="1">
              <a:solidFill>
                <a:srgbClr val="FF0000"/>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12" name="Shape 212"/>
        <p:cNvGrpSpPr/>
        <p:nvPr/>
      </p:nvGrpSpPr>
      <p:grpSpPr>
        <a:xfrm>
          <a:off x="0" y="0"/>
          <a:ext cx="0" cy="0"/>
          <a:chOff x="0" y="0"/>
          <a:chExt cx="0" cy="0"/>
        </a:xfrm>
      </p:grpSpPr>
      <p:sp>
        <p:nvSpPr>
          <p:cNvPr id="213" name="Google Shape;213;g70ea31d8cb_0_96"/>
          <p:cNvSpPr txBox="1"/>
          <p:nvPr>
            <p:ph type="ctrTitle"/>
          </p:nvPr>
        </p:nvSpPr>
        <p:spPr>
          <a:xfrm>
            <a:off x="1249892" y="385234"/>
            <a:ext cx="7767000" cy="16464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Good or Bad?</a:t>
            </a:r>
            <a:endParaRPr/>
          </a:p>
        </p:txBody>
      </p:sp>
      <p:sp>
        <p:nvSpPr>
          <p:cNvPr id="214" name="Google Shape;214;g70ea31d8cb_0_96"/>
          <p:cNvSpPr txBox="1"/>
          <p:nvPr>
            <p:ph idx="1" type="subTitle"/>
          </p:nvPr>
        </p:nvSpPr>
        <p:spPr>
          <a:xfrm>
            <a:off x="1507075" y="2450628"/>
            <a:ext cx="7767000" cy="3051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000">
                <a:solidFill>
                  <a:srgbClr val="000000"/>
                </a:solidFill>
              </a:rPr>
              <a:t>Technology has decreased our level of connectedness to others because it allows us to disconnect from the people in our physical environment and it does not foster the social skills needed in order to help us to connect to those around us.</a:t>
            </a:r>
            <a:endParaRPr sz="3000">
              <a:solidFill>
                <a:srgbClr val="000000"/>
              </a:solidFill>
            </a:endParaRPr>
          </a:p>
        </p:txBody>
      </p:sp>
      <p:sp>
        <p:nvSpPr>
          <p:cNvPr id="215" name="Google Shape;215;g70ea31d8cb_0_96"/>
          <p:cNvSpPr txBox="1"/>
          <p:nvPr/>
        </p:nvSpPr>
        <p:spPr>
          <a:xfrm>
            <a:off x="10011625" y="579375"/>
            <a:ext cx="2023800" cy="6793500"/>
          </a:xfrm>
          <a:prstGeom prst="rect">
            <a:avLst/>
          </a:prstGeom>
          <a:noFill/>
          <a:ln>
            <a:noFill/>
          </a:ln>
        </p:spPr>
        <p:txBody>
          <a:bodyPr anchorCtr="0" anchor="t" bIns="91425" lIns="91425" spcFirstLastPara="1" rIns="91425" wrap="square" tIns="91425">
            <a:noAutofit/>
          </a:bodyPr>
          <a:lstStyle/>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Include your topic</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Include an opinion</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Be clear</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Be specific</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Be arguable</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Outline your paper</a:t>
            </a:r>
            <a:endParaRPr b="1" sz="1800">
              <a:solidFill>
                <a:srgbClr val="FFFF00"/>
              </a:solidFill>
              <a:latin typeface="Trebuchet MS"/>
              <a:ea typeface="Trebuchet MS"/>
              <a:cs typeface="Trebuchet MS"/>
              <a:sym typeface="Trebuchet MS"/>
            </a:endParaRPr>
          </a:p>
          <a:p>
            <a:pPr indent="0" lvl="0" marL="457200" rtl="0" algn="l">
              <a:lnSpc>
                <a:spcPct val="80000"/>
              </a:lnSpc>
              <a:spcBef>
                <a:spcPts val="1000"/>
              </a:spcBef>
              <a:spcAft>
                <a:spcPts val="0"/>
              </a:spcAft>
              <a:buNone/>
            </a:pPr>
            <a:r>
              <a:t/>
            </a:r>
            <a:endParaRPr b="1" sz="1800">
              <a:solidFill>
                <a:srgbClr val="FFFF00"/>
              </a:solidFill>
              <a:latin typeface="Trebuchet MS"/>
              <a:ea typeface="Trebuchet MS"/>
              <a:cs typeface="Trebuchet MS"/>
              <a:sym typeface="Trebuchet MS"/>
            </a:endParaRPr>
          </a:p>
          <a:p>
            <a:pPr indent="-342900" lvl="0" marL="457200" rtl="0" algn="l">
              <a:lnSpc>
                <a:spcPct val="80000"/>
              </a:lnSpc>
              <a:spcBef>
                <a:spcPts val="1000"/>
              </a:spcBef>
              <a:spcAft>
                <a:spcPts val="0"/>
              </a:spcAft>
              <a:buClr>
                <a:srgbClr val="FFFF00"/>
              </a:buClr>
              <a:buSzPts val="1800"/>
              <a:buFont typeface="Trebuchet MS"/>
              <a:buChar char="❏"/>
            </a:pPr>
            <a:r>
              <a:rPr b="1" lang="en-US" sz="1800">
                <a:solidFill>
                  <a:srgbClr val="FFFF00"/>
                </a:solidFill>
                <a:latin typeface="Trebuchet MS"/>
                <a:ea typeface="Trebuchet MS"/>
                <a:cs typeface="Trebuchet MS"/>
                <a:sym typeface="Trebuchet MS"/>
              </a:rPr>
              <a:t>Uses effective word choices </a:t>
            </a:r>
            <a:endParaRPr b="1" sz="1800">
              <a:solidFill>
                <a:srgbClr val="FFFF00"/>
              </a:solidFill>
              <a:latin typeface="Trebuchet MS"/>
              <a:ea typeface="Trebuchet MS"/>
              <a:cs typeface="Trebuchet MS"/>
              <a:sym typeface="Trebuchet MS"/>
            </a:endParaRPr>
          </a:p>
          <a:p>
            <a:pPr indent="0" lvl="0" marL="0" rtl="0" algn="l">
              <a:lnSpc>
                <a:spcPct val="80000"/>
              </a:lnSpc>
              <a:spcBef>
                <a:spcPts val="1000"/>
              </a:spcBef>
              <a:spcAft>
                <a:spcPts val="0"/>
              </a:spcAft>
              <a:buNone/>
            </a:pPr>
            <a:r>
              <a:t/>
            </a:r>
            <a:endParaRPr b="1">
              <a:solidFill>
                <a:srgbClr val="FF0000"/>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2019-06-11T22:01:21Z</dcterms:created>
  <dc:creator>Microsoft Office User</dc:creator>
</cp:coreProperties>
</file>