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Century Gothic" panose="020B0502020202020204" pitchFamily="34" charset="0"/>
      <p:regular r:id="rId33"/>
      <p:bold r:id="rId34"/>
      <p:italic r:id="rId35"/>
      <p:boldItalic r:id="rId36"/>
    </p:embeddedFont>
    <p:embeddedFont>
      <p:font typeface="Nunito" panose="020B0604020202020204" charset="0"/>
      <p:regular r:id="rId37"/>
      <p:bold r:id="rId38"/>
      <p:italic r:id="rId39"/>
      <p:boldItalic r:id="rId40"/>
    </p:embeddedFont>
    <p:embeddedFont>
      <p:font typeface="Nunito Black" panose="020B0604020202020204" charset="0"/>
      <p:bold r:id="rId41"/>
      <p:boldItalic r:id="rId42"/>
    </p:embeddedFont>
    <p:embeddedFont>
      <p:font typeface="Playfair Display" panose="020B060402020202020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99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4" name="Google Shape;254;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654a615548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Formatting is key! It provides structure, organization, and if done properly, will be appealing to your future employer. Play short video. Click the link on the slide.</a:t>
            </a:r>
            <a:endParaRPr/>
          </a:p>
        </p:txBody>
      </p:sp>
      <p:sp>
        <p:nvSpPr>
          <p:cNvPr id="325" name="Google Shape;325;g654a615548_0_2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654a615548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Show students. Go to Microsoft Word. Click new. Once on template page, type resume in the search box and all templates will come up. The best templates are basic/modern. Model how to begin making the template your own. </a:t>
            </a:r>
            <a:endParaRPr/>
          </a:p>
          <a:p>
            <a:pPr marL="0" lvl="0" indent="0" algn="l" rtl="0">
              <a:spcBef>
                <a:spcPts val="0"/>
              </a:spcBef>
              <a:spcAft>
                <a:spcPts val="0"/>
              </a:spcAft>
              <a:buNone/>
            </a:pPr>
            <a:endParaRPr/>
          </a:p>
          <a:p>
            <a:pPr marL="0" lvl="0" indent="0" algn="l" rtl="0">
              <a:spcBef>
                <a:spcPts val="0"/>
              </a:spcBef>
              <a:spcAft>
                <a:spcPts val="0"/>
              </a:spcAft>
              <a:buNone/>
            </a:pPr>
            <a:r>
              <a:rPr lang="en-US"/>
              <a:t>Remind students to be consistent with capitalization and spacing. Show a sample resume.</a:t>
            </a:r>
            <a:endParaRPr/>
          </a:p>
        </p:txBody>
      </p:sp>
      <p:sp>
        <p:nvSpPr>
          <p:cNvPr id="333" name="Google Shape;333;g654a615548_0_4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6f57fa4fb7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What determines your format is the kind of resume you compose? </a:t>
            </a:r>
            <a:endParaRPr/>
          </a:p>
        </p:txBody>
      </p:sp>
      <p:sp>
        <p:nvSpPr>
          <p:cNvPr id="341" name="Google Shape;341;g6f57fa4fb7_1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6f57fa4fb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Zoom - Applicant Tracking System; Olivia leads this quick discussion. Share pdf with students while discussion is going forth.</a:t>
            </a:r>
            <a:endParaRPr/>
          </a:p>
        </p:txBody>
      </p:sp>
      <p:sp>
        <p:nvSpPr>
          <p:cNvPr id="349" name="Google Shape;349;g6f57fa4fb7_0_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6f57fa4fb7_0_2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6f57fa4fb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6f57fa4fb7_1_5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6f57fa4fb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Pass this resource sheet out to participants and review.</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6f6891af6a_0_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6f6891af6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6f57fa4fb7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Reiterate…..Draw participants attention to the verbs used to describe their responsibilities and accomplishments. This is what makes helps to make your resume clear, concise, and organized. This is part of the formatting you should use consistently throughout your resume. Using a format such as this allows future employers to quickly glance over your resume. If it’s too wordy, employers might lose interest, getting lost in the wordiness.</a:t>
            </a:r>
            <a:endParaRPr/>
          </a:p>
        </p:txBody>
      </p:sp>
      <p:sp>
        <p:nvSpPr>
          <p:cNvPr id="378" name="Google Shape;378;g6f57fa4fb7_1_2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654a615548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Draw participants attention to the verbs used to describe their responsibilities and accomplishments. This is what makes helps to make your resume clear, concise, and organized. This is part of the formatting you should use consistently throughout your resume. Using a format such as this allows future employers to quickly glance over your resume. If it’s too wordy, employers might lose interest, getting lost in the wordiness.</a:t>
            </a:r>
            <a:endParaRPr/>
          </a:p>
        </p:txBody>
      </p:sp>
      <p:sp>
        <p:nvSpPr>
          <p:cNvPr id="386" name="Google Shape;386;g654a615548_0_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6f57fa4fb7_1_6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6f57fa4fb7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 question to keep in mind…. Will you bring value? Your bullets should show this.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74ba2c963a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74ba2c963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6f57fa4fb7_1_8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6f57fa4fb7_1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ZOOM - SKIP 4/22/2020</a:t>
            </a:r>
            <a:endParaRPr/>
          </a:p>
          <a:p>
            <a:pPr marL="0" lvl="0" indent="0" algn="l" rtl="0">
              <a:spcBef>
                <a:spcPts val="0"/>
              </a:spcBef>
              <a:spcAft>
                <a:spcPts val="0"/>
              </a:spcAft>
              <a:buNone/>
            </a:pPr>
            <a:r>
              <a:rPr lang="en-US"/>
              <a:t>Options:</a:t>
            </a:r>
            <a:endParaRPr/>
          </a:p>
          <a:p>
            <a:pPr marL="457200" lvl="0" indent="-298450" algn="l" rtl="0">
              <a:spcBef>
                <a:spcPts val="0"/>
              </a:spcBef>
              <a:spcAft>
                <a:spcPts val="0"/>
              </a:spcAft>
              <a:buSzPts val="1100"/>
              <a:buAutoNum type="arabicPeriod"/>
            </a:pPr>
            <a:r>
              <a:rPr lang="en-US"/>
              <a:t>Students that bring resumes. Look at employment experiences past/present. Revise to create clear, concise statements without wordiness.</a:t>
            </a:r>
            <a:endParaRPr/>
          </a:p>
          <a:p>
            <a:pPr marL="457200" lvl="0" indent="-298450" algn="l" rtl="0">
              <a:spcBef>
                <a:spcPts val="0"/>
              </a:spcBef>
              <a:spcAft>
                <a:spcPts val="0"/>
              </a:spcAft>
              <a:buSzPts val="1100"/>
              <a:buAutoNum type="arabicPeriod"/>
            </a:pPr>
            <a:r>
              <a:rPr lang="en-US"/>
              <a:t>Students who don’t have a resume - Direct them to the Microsoft Word template. Students will revise template to make it their own. Have them skip to employment section to practice creating a clear, concise statements just to be sure they understand.</a:t>
            </a:r>
            <a:endParaRPr/>
          </a:p>
          <a:p>
            <a:pPr marL="457200" lvl="0" indent="-298450" algn="l" rtl="0">
              <a:spcBef>
                <a:spcPts val="0"/>
              </a:spcBef>
              <a:spcAft>
                <a:spcPts val="0"/>
              </a:spcAft>
              <a:buSzPts val="1100"/>
              <a:buAutoNum type="arabicPeriod"/>
            </a:pPr>
            <a:r>
              <a:rPr lang="en-US"/>
              <a:t>Provide paper/index cards for students or have them use their computers. Have them choose one job to begin describing their skills, responsibilities, and accomplishments.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6f57fa4fb7_1_7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6f57fa4fb7_1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ZOOM - SKIP 4/22/2020</a:t>
            </a:r>
            <a:endParaRPr/>
          </a:p>
          <a:p>
            <a:pPr marL="0" lvl="0" indent="0" algn="l" rtl="0">
              <a:spcBef>
                <a:spcPts val="0"/>
              </a:spcBef>
              <a:spcAft>
                <a:spcPts val="0"/>
              </a:spcAft>
              <a:buNone/>
            </a:pPr>
            <a:endParaRPr/>
          </a:p>
          <a:p>
            <a:pPr marL="0" lvl="0" indent="0" algn="l" rtl="0">
              <a:spcBef>
                <a:spcPts val="0"/>
              </a:spcBef>
              <a:spcAft>
                <a:spcPts val="0"/>
              </a:spcAft>
              <a:buNone/>
            </a:pPr>
            <a:r>
              <a:rPr lang="en-US"/>
              <a:t>Play video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f57fa4fb7_1_9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f57fa4fb7_1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6f57fa4fb7_1_9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6f57fa4fb7_1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6f57fa4fb7_1_10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6f57fa4fb7_1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7" name="Google Shape;437;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4" name="Google Shape;444;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74ba2c963a_0_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74ba2c963a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Zoom - Place in break rooms. Presenter and Co-presenter will facilitate discussion to the questions. Rejoin. Presenter will share out.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2" name="Google Shape;282;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Take small sticky notes. Have students to write down good and bad qualities under designated columns. Discuss a whole group.</a:t>
            </a:r>
            <a:endParaRPr/>
          </a:p>
          <a:p>
            <a:pPr marL="0" lvl="0" indent="0" algn="l" rtl="0">
              <a:spcBef>
                <a:spcPts val="0"/>
              </a:spcBef>
              <a:spcAft>
                <a:spcPts val="0"/>
              </a:spcAft>
              <a:buNone/>
            </a:pPr>
            <a:endParaRPr/>
          </a:p>
          <a:p>
            <a:pPr marL="0" lvl="0" indent="0" algn="l" rtl="0">
              <a:spcBef>
                <a:spcPts val="0"/>
              </a:spcBef>
              <a:spcAft>
                <a:spcPts val="0"/>
              </a:spcAft>
              <a:buNone/>
            </a:pPr>
            <a:r>
              <a:rPr lang="en-US"/>
              <a:t>ZOOM INSTRUCTIONS - use white board or chat box to gather responses</a:t>
            </a:r>
            <a:endParaRPr/>
          </a:p>
        </p:txBody>
      </p:sp>
      <p:sp>
        <p:nvSpPr>
          <p:cNvPr id="290" name="Google Shape;290;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 name="Google Shape;300;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654a61554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Int’l participant - discuss the meaning of compilation if needed; break the word down ( base word: compile…)</a:t>
            </a:r>
            <a:endParaRPr/>
          </a:p>
        </p:txBody>
      </p:sp>
      <p:sp>
        <p:nvSpPr>
          <p:cNvPr id="309" name="Google Shape;309;g654a615548_0_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654a615548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Clear and concise - not wordy and easy to read; These are key terms which will be reiterated throughout the presentation. Feel free to expound as necessary.</a:t>
            </a:r>
            <a:endParaRPr/>
          </a:p>
          <a:p>
            <a:pPr marL="0" lvl="0" indent="0" algn="l" rtl="0">
              <a:spcBef>
                <a:spcPts val="0"/>
              </a:spcBef>
              <a:spcAft>
                <a:spcPts val="0"/>
              </a:spcAft>
              <a:buNone/>
            </a:pPr>
            <a:endParaRPr/>
          </a:p>
          <a:p>
            <a:pPr marL="0" lvl="0" indent="0" algn="l" rtl="0">
              <a:spcBef>
                <a:spcPts val="0"/>
              </a:spcBef>
              <a:spcAft>
                <a:spcPts val="0"/>
              </a:spcAft>
              <a:buNone/>
            </a:pPr>
            <a:r>
              <a:rPr lang="en-US"/>
              <a:t>Appealing - looks good, attractive, yet seen as interesting (peaking interest of employer)</a:t>
            </a:r>
            <a:endParaRPr/>
          </a:p>
        </p:txBody>
      </p:sp>
      <p:sp>
        <p:nvSpPr>
          <p:cNvPr id="317" name="Google Shape;317;g654a615548_0_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2"/>
        <p:cNvGrpSpPr/>
        <p:nvPr/>
      </p:nvGrpSpPr>
      <p:grpSpPr>
        <a:xfrm>
          <a:off x="0" y="0"/>
          <a:ext cx="0" cy="0"/>
          <a:chOff x="0" y="0"/>
          <a:chExt cx="0" cy="0"/>
        </a:xfrm>
      </p:grpSpPr>
      <p:grpSp>
        <p:nvGrpSpPr>
          <p:cNvPr id="23" name="Google Shape;23;p2"/>
          <p:cNvGrpSpPr/>
          <p:nvPr/>
        </p:nvGrpSpPr>
        <p:grpSpPr>
          <a:xfrm>
            <a:off x="0" y="0"/>
            <a:ext cx="12192000" cy="6858000"/>
            <a:chOff x="0" y="0"/>
            <a:chExt cx="12192000" cy="6858000"/>
          </a:xfrm>
        </p:grpSpPr>
        <p:sp>
          <p:nvSpPr>
            <p:cNvPr id="24" name="Google Shape;24;p2"/>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26" name="Google Shape;26;p2"/>
          <p:cNvSpPr txBox="1">
            <a:spLocks noGrp="1"/>
          </p:cNvSpPr>
          <p:nvPr>
            <p:ph type="ctrTitle"/>
          </p:nvPr>
        </p:nvSpPr>
        <p:spPr>
          <a:xfrm>
            <a:off x="1154955" y="2099733"/>
            <a:ext cx="8825658" cy="267764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5400"/>
              <a:buFont typeface="Century Gothic"/>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
          <p:cNvSpPr txBox="1">
            <a:spLocks noGrp="1"/>
          </p:cNvSpPr>
          <p:nvPr>
            <p:ph type="subTitle" idx="1"/>
          </p:nvPr>
        </p:nvSpPr>
        <p:spPr>
          <a:xfrm>
            <a:off x="1154955" y="4777380"/>
            <a:ext cx="8825658" cy="861420"/>
          </a:xfrm>
          <a:prstGeom prst="rect">
            <a:avLst/>
          </a:prstGeom>
          <a:noFill/>
          <a:ln>
            <a:noFill/>
          </a:ln>
        </p:spPr>
        <p:txBody>
          <a:bodyPr spcFirstLastPara="1" wrap="square" lIns="91425" tIns="45700" rIns="91425" bIns="45700" anchor="t" anchorCtr="0">
            <a:noAutofit/>
          </a:bodyPr>
          <a:lstStyle>
            <a:lvl1pPr lvl="0" algn="l">
              <a:spcBef>
                <a:spcPts val="1000"/>
              </a:spcBef>
              <a:spcAft>
                <a:spcPts val="0"/>
              </a:spcAft>
              <a:buSzPts val="1440"/>
              <a:buNone/>
              <a:defRPr cap="none">
                <a:solidFill>
                  <a:srgbClr val="EE52A4"/>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a:endParaRPr/>
          </a:p>
        </p:txBody>
      </p:sp>
      <p:sp>
        <p:nvSpPr>
          <p:cNvPr id="28" name="Google Shape;28;p2"/>
          <p:cNvSpPr txBox="1">
            <a:spLocks noGrp="1"/>
          </p:cNvSpPr>
          <p:nvPr>
            <p:ph type="dt" idx="10"/>
          </p:nvPr>
        </p:nvSpPr>
        <p:spPr>
          <a:xfrm rot="5400000">
            <a:off x="10158984" y="1792224"/>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b="0" i="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
          <p:cNvSpPr txBox="1">
            <a:spLocks noGrp="1"/>
          </p:cNvSpPr>
          <p:nvPr>
            <p:ph type="ftr" idx="11"/>
          </p:nvPr>
        </p:nvSpPr>
        <p:spPr>
          <a:xfrm rot="5400000">
            <a:off x="8951976" y="3227832"/>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120"/>
        <p:cNvGrpSpPr/>
        <p:nvPr/>
      </p:nvGrpSpPr>
      <p:grpSpPr>
        <a:xfrm>
          <a:off x="0" y="0"/>
          <a:ext cx="0" cy="0"/>
          <a:chOff x="0" y="0"/>
          <a:chExt cx="0" cy="0"/>
        </a:xfrm>
      </p:grpSpPr>
      <p:grpSp>
        <p:nvGrpSpPr>
          <p:cNvPr id="121" name="Google Shape;121;p11"/>
          <p:cNvGrpSpPr/>
          <p:nvPr/>
        </p:nvGrpSpPr>
        <p:grpSpPr>
          <a:xfrm>
            <a:off x="0" y="0"/>
            <a:ext cx="12192000" cy="6858000"/>
            <a:chOff x="0" y="0"/>
            <a:chExt cx="12192000" cy="6858000"/>
          </a:xfrm>
        </p:grpSpPr>
        <p:sp>
          <p:nvSpPr>
            <p:cNvPr id="122" name="Google Shape;122;p11"/>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1"/>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1"/>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1"/>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1"/>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1"/>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1"/>
            <p:cNvSpPr/>
            <p:nvPr/>
          </p:nvSpPr>
          <p:spPr>
            <a:xfrm rot="10371525">
              <a:off x="263767" y="4438254"/>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1"/>
            <p:cNvSpPr/>
            <p:nvPr/>
          </p:nvSpPr>
          <p:spPr>
            <a:xfrm rot="10800000">
              <a:off x="459506" y="321130"/>
              <a:ext cx="11277600" cy="4533900"/>
            </a:xfrm>
            <a:custGeom>
              <a:avLst/>
              <a:gdLst/>
              <a:ahLst/>
              <a:cxnLst/>
              <a:rect l="l" t="t" r="r" b="b"/>
              <a:pathLst>
                <a:path w="7104" h="2856" extrusionOk="0">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lt1"/>
            </a:solidFill>
            <a:ln>
              <a:noFill/>
            </a:ln>
          </p:spPr>
        </p:sp>
        <p:sp>
          <p:nvSpPr>
            <p:cNvPr id="130" name="Google Shape;130;p11"/>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31" name="Google Shape;131;p11"/>
          <p:cNvSpPr txBox="1">
            <a:spLocks noGrp="1"/>
          </p:cNvSpPr>
          <p:nvPr>
            <p:ph type="title"/>
          </p:nvPr>
        </p:nvSpPr>
        <p:spPr>
          <a:xfrm>
            <a:off x="1154954" y="4969927"/>
            <a:ext cx="8825659"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11"/>
          <p:cNvSpPr>
            <a:spLocks noGrp="1"/>
          </p:cNvSpPr>
          <p:nvPr>
            <p:ph type="pic" idx="2"/>
          </p:nvPr>
        </p:nvSpPr>
        <p:spPr>
          <a:xfrm>
            <a:off x="1154954" y="685800"/>
            <a:ext cx="8825659" cy="3429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Autofit/>
          </a:bodyPr>
          <a:lstStyle>
            <a:lvl1pPr marR="0" lvl="0" algn="ctr"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133" name="Google Shape;133;p11"/>
          <p:cNvSpPr txBox="1">
            <a:spLocks noGrp="1"/>
          </p:cNvSpPr>
          <p:nvPr>
            <p:ph type="body" idx="1"/>
          </p:nvPr>
        </p:nvSpPr>
        <p:spPr>
          <a:xfrm>
            <a:off x="1154954" y="5536665"/>
            <a:ext cx="8825658" cy="493712"/>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960"/>
              <a:buNone/>
              <a:defRPr sz="1200">
                <a:solidFill>
                  <a:srgbClr val="EE52A4"/>
                </a:solidFill>
              </a:defRPr>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34" name="Google Shape;134;p11"/>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1"/>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11"/>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1"/>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and Caption">
  <p:cSld name="Title and Caption">
    <p:spTree>
      <p:nvGrpSpPr>
        <p:cNvPr id="1" name="Shape 138"/>
        <p:cNvGrpSpPr/>
        <p:nvPr/>
      </p:nvGrpSpPr>
      <p:grpSpPr>
        <a:xfrm>
          <a:off x="0" y="0"/>
          <a:ext cx="0" cy="0"/>
          <a:chOff x="0" y="0"/>
          <a:chExt cx="0" cy="0"/>
        </a:xfrm>
      </p:grpSpPr>
      <p:grpSp>
        <p:nvGrpSpPr>
          <p:cNvPr id="139" name="Google Shape;139;p12"/>
          <p:cNvGrpSpPr/>
          <p:nvPr/>
        </p:nvGrpSpPr>
        <p:grpSpPr>
          <a:xfrm>
            <a:off x="0" y="0"/>
            <a:ext cx="12192000" cy="6858000"/>
            <a:chOff x="0" y="0"/>
            <a:chExt cx="12192000" cy="6858000"/>
          </a:xfrm>
        </p:grpSpPr>
        <p:sp>
          <p:nvSpPr>
            <p:cNvPr id="140" name="Google Shape;140;p12"/>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2"/>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2"/>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2"/>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2"/>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2"/>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2"/>
            <p:cNvSpPr/>
            <p:nvPr/>
          </p:nvSpPr>
          <p:spPr>
            <a:xfrm rot="-589932">
              <a:off x="8490951" y="2714874"/>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2"/>
            <p:cNvSpPr/>
            <p:nvPr/>
          </p:nvSpPr>
          <p:spPr>
            <a:xfrm>
              <a:off x="455612" y="2801319"/>
              <a:ext cx="11277600" cy="3602637"/>
            </a:xfrm>
            <a:custGeom>
              <a:avLst/>
              <a:gdLst/>
              <a:ahLst/>
              <a:cxnLst/>
              <a:rect l="l" t="t" r="r" b="b"/>
              <a:pathLst>
                <a:path w="10000" h="7946" extrusionOk="0">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lt1"/>
            </a:solidFill>
            <a:ln>
              <a:noFill/>
            </a:ln>
          </p:spPr>
        </p:sp>
        <p:sp>
          <p:nvSpPr>
            <p:cNvPr id="148" name="Google Shape;148;p12"/>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49" name="Google Shape;149;p12"/>
          <p:cNvSpPr txBox="1">
            <a:spLocks noGrp="1"/>
          </p:cNvSpPr>
          <p:nvPr>
            <p:ph type="title"/>
          </p:nvPr>
        </p:nvSpPr>
        <p:spPr>
          <a:xfrm>
            <a:off x="1148798" y="1063417"/>
            <a:ext cx="8831816" cy="137298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4000"/>
              <a:buFont typeface="Century Gothic"/>
              <a:buNone/>
              <a:defRPr sz="4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12"/>
          <p:cNvSpPr txBox="1">
            <a:spLocks noGrp="1"/>
          </p:cNvSpPr>
          <p:nvPr>
            <p:ph type="body" idx="1"/>
          </p:nvPr>
        </p:nvSpPr>
        <p:spPr>
          <a:xfrm>
            <a:off x="1154954" y="3543300"/>
            <a:ext cx="8825659" cy="24765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440"/>
              <a:buNone/>
              <a:defRPr sz="18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51" name="Google Shape;151;p12"/>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12"/>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12"/>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2"/>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Quote with Caption">
  <p:cSld name="Quote with Caption">
    <p:spTree>
      <p:nvGrpSpPr>
        <p:cNvPr id="1" name="Shape 155"/>
        <p:cNvGrpSpPr/>
        <p:nvPr/>
      </p:nvGrpSpPr>
      <p:grpSpPr>
        <a:xfrm>
          <a:off x="0" y="0"/>
          <a:ext cx="0" cy="0"/>
          <a:chOff x="0" y="0"/>
          <a:chExt cx="0" cy="0"/>
        </a:xfrm>
      </p:grpSpPr>
      <p:grpSp>
        <p:nvGrpSpPr>
          <p:cNvPr id="156" name="Google Shape;156;p13"/>
          <p:cNvGrpSpPr/>
          <p:nvPr/>
        </p:nvGrpSpPr>
        <p:grpSpPr>
          <a:xfrm>
            <a:off x="0" y="0"/>
            <a:ext cx="12192000" cy="6858000"/>
            <a:chOff x="0" y="0"/>
            <a:chExt cx="12192000" cy="6858000"/>
          </a:xfrm>
        </p:grpSpPr>
        <p:sp>
          <p:nvSpPr>
            <p:cNvPr id="157" name="Google Shape;157;p13"/>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3"/>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3"/>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3"/>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3"/>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3"/>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3"/>
            <p:cNvSpPr/>
            <p:nvPr/>
          </p:nvSpPr>
          <p:spPr>
            <a:xfrm rot="-589932">
              <a:off x="8490951" y="4185117"/>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p:nvPr/>
          </p:nvSpPr>
          <p:spPr>
            <a:xfrm>
              <a:off x="455612" y="4241801"/>
              <a:ext cx="11277600" cy="2337161"/>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165" name="Google Shape;165;p13"/>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66" name="Google Shape;166;p13"/>
          <p:cNvSpPr txBox="1"/>
          <p:nvPr/>
        </p:nvSpPr>
        <p:spPr>
          <a:xfrm>
            <a:off x="881566" y="607336"/>
            <a:ext cx="801912" cy="156966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9600" b="0" i="0" u="none" strike="noStrike" cap="none">
                <a:solidFill>
                  <a:srgbClr val="EE52A4"/>
                </a:solidFill>
                <a:latin typeface="Arial"/>
                <a:ea typeface="Arial"/>
                <a:cs typeface="Arial"/>
                <a:sym typeface="Arial"/>
              </a:rPr>
              <a:t>“</a:t>
            </a:r>
            <a:endParaRPr/>
          </a:p>
        </p:txBody>
      </p:sp>
      <p:sp>
        <p:nvSpPr>
          <p:cNvPr id="167" name="Google Shape;167;p13"/>
          <p:cNvSpPr txBox="1"/>
          <p:nvPr/>
        </p:nvSpPr>
        <p:spPr>
          <a:xfrm>
            <a:off x="9884458" y="2613787"/>
            <a:ext cx="652763" cy="156966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9600" b="0" i="0" u="none" strike="noStrike" cap="none">
                <a:solidFill>
                  <a:srgbClr val="EE52A4"/>
                </a:solidFill>
                <a:latin typeface="Arial"/>
                <a:ea typeface="Arial"/>
                <a:cs typeface="Arial"/>
                <a:sym typeface="Arial"/>
              </a:rPr>
              <a:t>”</a:t>
            </a:r>
            <a:endParaRPr/>
          </a:p>
        </p:txBody>
      </p:sp>
      <p:sp>
        <p:nvSpPr>
          <p:cNvPr id="168" name="Google Shape;168;p13"/>
          <p:cNvSpPr txBox="1">
            <a:spLocks noGrp="1"/>
          </p:cNvSpPr>
          <p:nvPr>
            <p:ph type="title"/>
          </p:nvPr>
        </p:nvSpPr>
        <p:spPr>
          <a:xfrm>
            <a:off x="1581878" y="982134"/>
            <a:ext cx="8453906" cy="269663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4000"/>
              <a:buFont typeface="Century Gothic"/>
              <a:buNone/>
              <a:defRPr sz="4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13"/>
          <p:cNvSpPr txBox="1">
            <a:spLocks noGrp="1"/>
          </p:cNvSpPr>
          <p:nvPr>
            <p:ph type="body" idx="1"/>
          </p:nvPr>
        </p:nvSpPr>
        <p:spPr>
          <a:xfrm>
            <a:off x="1945945" y="3678766"/>
            <a:ext cx="7731219" cy="342174"/>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b="0" i="0" cap="small">
                <a:solidFill>
                  <a:srgbClr val="EE52A4"/>
                </a:solidFill>
                <a:latin typeface="Century Gothic"/>
                <a:ea typeface="Century Gothic"/>
                <a:cs typeface="Century Gothic"/>
                <a:sym typeface="Century Gothic"/>
              </a:defRPr>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70" name="Google Shape;170;p13"/>
          <p:cNvSpPr txBox="1">
            <a:spLocks noGrp="1"/>
          </p:cNvSpPr>
          <p:nvPr>
            <p:ph type="body" idx="2"/>
          </p:nvPr>
        </p:nvSpPr>
        <p:spPr>
          <a:xfrm>
            <a:off x="1154954" y="5029199"/>
            <a:ext cx="9244897" cy="997857"/>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71" name="Google Shape;171;p13"/>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13"/>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13"/>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3"/>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Name Card">
  <p:cSld name="Name Card">
    <p:spTree>
      <p:nvGrpSpPr>
        <p:cNvPr id="1" name="Shape 175"/>
        <p:cNvGrpSpPr/>
        <p:nvPr/>
      </p:nvGrpSpPr>
      <p:grpSpPr>
        <a:xfrm>
          <a:off x="0" y="0"/>
          <a:ext cx="0" cy="0"/>
          <a:chOff x="0" y="0"/>
          <a:chExt cx="0" cy="0"/>
        </a:xfrm>
      </p:grpSpPr>
      <p:grpSp>
        <p:nvGrpSpPr>
          <p:cNvPr id="176" name="Google Shape;176;p14"/>
          <p:cNvGrpSpPr/>
          <p:nvPr/>
        </p:nvGrpSpPr>
        <p:grpSpPr>
          <a:xfrm>
            <a:off x="0" y="0"/>
            <a:ext cx="12192000" cy="6858000"/>
            <a:chOff x="0" y="0"/>
            <a:chExt cx="12192000" cy="6858000"/>
          </a:xfrm>
        </p:grpSpPr>
        <p:sp>
          <p:nvSpPr>
            <p:cNvPr id="177" name="Google Shape;177;p14"/>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4"/>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4"/>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4"/>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4"/>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4"/>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4"/>
            <p:cNvSpPr/>
            <p:nvPr/>
          </p:nvSpPr>
          <p:spPr>
            <a:xfrm rot="-589932">
              <a:off x="8490951" y="4193583"/>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4"/>
            <p:cNvSpPr/>
            <p:nvPr/>
          </p:nvSpPr>
          <p:spPr>
            <a:xfrm>
              <a:off x="455612" y="4241801"/>
              <a:ext cx="11277600" cy="2337161"/>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185" name="Google Shape;185;p14"/>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86" name="Google Shape;186;p14"/>
          <p:cNvSpPr txBox="1">
            <a:spLocks noGrp="1"/>
          </p:cNvSpPr>
          <p:nvPr>
            <p:ph type="title"/>
          </p:nvPr>
        </p:nvSpPr>
        <p:spPr>
          <a:xfrm>
            <a:off x="1154954" y="2370667"/>
            <a:ext cx="8825660" cy="1822514"/>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14"/>
          <p:cNvSpPr txBox="1">
            <a:spLocks noGrp="1"/>
          </p:cNvSpPr>
          <p:nvPr>
            <p:ph type="body" idx="1"/>
          </p:nvPr>
        </p:nvSpPr>
        <p:spPr>
          <a:xfrm>
            <a:off x="1154954" y="5024967"/>
            <a:ext cx="8825659" cy="860400"/>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600"/>
              <a:buNone/>
              <a:defRPr sz="2000" cap="none">
                <a:solidFill>
                  <a:srgbClr val="EE52A4"/>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88" name="Google Shape;188;p14"/>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14"/>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14"/>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4"/>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92"/>
        <p:cNvGrpSpPr/>
        <p:nvPr/>
      </p:nvGrpSpPr>
      <p:grpSpPr>
        <a:xfrm>
          <a:off x="0" y="0"/>
          <a:ext cx="0" cy="0"/>
          <a:chOff x="0" y="0"/>
          <a:chExt cx="0" cy="0"/>
        </a:xfrm>
      </p:grpSpPr>
      <p:sp>
        <p:nvSpPr>
          <p:cNvPr id="193" name="Google Shape;193;p15"/>
          <p:cNvSpPr txBox="1">
            <a:spLocks noGrp="1"/>
          </p:cNvSpPr>
          <p:nvPr>
            <p:ph type="title"/>
          </p:nvPr>
        </p:nvSpPr>
        <p:spPr>
          <a:xfrm>
            <a:off x="1154954" y="973668"/>
            <a:ext cx="8825659" cy="70696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3600"/>
              <a:buFont typeface="Century Gothic"/>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15"/>
          <p:cNvSpPr txBox="1">
            <a:spLocks noGrp="1"/>
          </p:cNvSpPr>
          <p:nvPr>
            <p:ph type="body" idx="1"/>
          </p:nvPr>
        </p:nvSpPr>
        <p:spPr>
          <a:xfrm>
            <a:off x="1154954" y="2603502"/>
            <a:ext cx="314187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EE52A4"/>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95" name="Google Shape;195;p15"/>
          <p:cNvSpPr txBox="1">
            <a:spLocks noGrp="1"/>
          </p:cNvSpPr>
          <p:nvPr>
            <p:ph type="body" idx="2"/>
          </p:nvPr>
        </p:nvSpPr>
        <p:spPr>
          <a:xfrm>
            <a:off x="1154953" y="3179764"/>
            <a:ext cx="3141879" cy="2847293"/>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96" name="Google Shape;196;p15"/>
          <p:cNvSpPr txBox="1">
            <a:spLocks noGrp="1"/>
          </p:cNvSpPr>
          <p:nvPr>
            <p:ph type="body" idx="3"/>
          </p:nvPr>
        </p:nvSpPr>
        <p:spPr>
          <a:xfrm>
            <a:off x="4512721" y="2603500"/>
            <a:ext cx="3147009"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EE52A4"/>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97" name="Google Shape;197;p15"/>
          <p:cNvSpPr txBox="1">
            <a:spLocks noGrp="1"/>
          </p:cNvSpPr>
          <p:nvPr>
            <p:ph type="body" idx="4"/>
          </p:nvPr>
        </p:nvSpPr>
        <p:spPr>
          <a:xfrm>
            <a:off x="4512721" y="3179763"/>
            <a:ext cx="3147009" cy="2847293"/>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98" name="Google Shape;198;p15"/>
          <p:cNvSpPr txBox="1">
            <a:spLocks noGrp="1"/>
          </p:cNvSpPr>
          <p:nvPr>
            <p:ph type="body" idx="5"/>
          </p:nvPr>
        </p:nvSpPr>
        <p:spPr>
          <a:xfrm>
            <a:off x="7888135" y="2603501"/>
            <a:ext cx="3145730"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EE52A4"/>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99" name="Google Shape;199;p15"/>
          <p:cNvSpPr txBox="1">
            <a:spLocks noGrp="1"/>
          </p:cNvSpPr>
          <p:nvPr>
            <p:ph type="body" idx="6"/>
          </p:nvPr>
        </p:nvSpPr>
        <p:spPr>
          <a:xfrm>
            <a:off x="7888329" y="3179762"/>
            <a:ext cx="3145536" cy="2847293"/>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cxnSp>
        <p:nvCxnSpPr>
          <p:cNvPr id="200" name="Google Shape;200;p15"/>
          <p:cNvCxnSpPr/>
          <p:nvPr/>
        </p:nvCxnSpPr>
        <p:spPr>
          <a:xfrm>
            <a:off x="4403971" y="2569633"/>
            <a:ext cx="0" cy="3492499"/>
          </a:xfrm>
          <a:prstGeom prst="straightConnector1">
            <a:avLst/>
          </a:prstGeom>
          <a:noFill/>
          <a:ln w="12700" cap="flat" cmpd="sng">
            <a:solidFill>
              <a:schemeClr val="accent1">
                <a:alpha val="40000"/>
              </a:schemeClr>
            </a:solidFill>
            <a:prstDash val="solid"/>
            <a:round/>
            <a:headEnd type="none" w="sm" len="sm"/>
            <a:tailEnd type="none" w="sm" len="sm"/>
          </a:ln>
        </p:spPr>
      </p:cxnSp>
      <p:cxnSp>
        <p:nvCxnSpPr>
          <p:cNvPr id="201" name="Google Shape;201;p15"/>
          <p:cNvCxnSpPr/>
          <p:nvPr/>
        </p:nvCxnSpPr>
        <p:spPr>
          <a:xfrm>
            <a:off x="7772401" y="2569633"/>
            <a:ext cx="0" cy="3492499"/>
          </a:xfrm>
          <a:prstGeom prst="straightConnector1">
            <a:avLst/>
          </a:prstGeom>
          <a:noFill/>
          <a:ln w="12700" cap="flat" cmpd="sng">
            <a:solidFill>
              <a:schemeClr val="accent1">
                <a:alpha val="40000"/>
              </a:schemeClr>
            </a:solidFill>
            <a:prstDash val="solid"/>
            <a:round/>
            <a:headEnd type="none" w="sm" len="sm"/>
            <a:tailEnd type="none" w="sm" len="sm"/>
          </a:ln>
        </p:spPr>
      </p:cxnSp>
      <p:sp>
        <p:nvSpPr>
          <p:cNvPr id="202" name="Google Shape;202;p15"/>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15"/>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15"/>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205"/>
        <p:cNvGrpSpPr/>
        <p:nvPr/>
      </p:nvGrpSpPr>
      <p:grpSpPr>
        <a:xfrm>
          <a:off x="0" y="0"/>
          <a:ext cx="0" cy="0"/>
          <a:chOff x="0" y="0"/>
          <a:chExt cx="0" cy="0"/>
        </a:xfrm>
      </p:grpSpPr>
      <p:sp>
        <p:nvSpPr>
          <p:cNvPr id="206" name="Google Shape;206;p16"/>
          <p:cNvSpPr txBox="1">
            <a:spLocks noGrp="1"/>
          </p:cNvSpPr>
          <p:nvPr>
            <p:ph type="title"/>
          </p:nvPr>
        </p:nvSpPr>
        <p:spPr>
          <a:xfrm>
            <a:off x="1154954" y="973668"/>
            <a:ext cx="8825659" cy="70696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3600"/>
              <a:buFont typeface="Century Gothic"/>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16"/>
          <p:cNvSpPr txBox="1">
            <a:spLocks noGrp="1"/>
          </p:cNvSpPr>
          <p:nvPr>
            <p:ph type="body" idx="1"/>
          </p:nvPr>
        </p:nvSpPr>
        <p:spPr>
          <a:xfrm>
            <a:off x="1154954" y="4532844"/>
            <a:ext cx="305043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EE52A4"/>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208" name="Google Shape;208;p16"/>
          <p:cNvSpPr>
            <a:spLocks noGrp="1"/>
          </p:cNvSpPr>
          <p:nvPr>
            <p:ph type="pic" idx="2"/>
          </p:nvPr>
        </p:nvSpPr>
        <p:spPr>
          <a:xfrm>
            <a:off x="1334553" y="2603500"/>
            <a:ext cx="2691242" cy="159151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Autofit/>
          </a:bodyPr>
          <a:lstStyle>
            <a:lvl1pPr marR="0" lvl="0" algn="ctr"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209" name="Google Shape;209;p16"/>
          <p:cNvSpPr txBox="1">
            <a:spLocks noGrp="1"/>
          </p:cNvSpPr>
          <p:nvPr>
            <p:ph type="body" idx="3"/>
          </p:nvPr>
        </p:nvSpPr>
        <p:spPr>
          <a:xfrm>
            <a:off x="1154954" y="5109106"/>
            <a:ext cx="3050438" cy="917952"/>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210" name="Google Shape;210;p16"/>
          <p:cNvSpPr txBox="1">
            <a:spLocks noGrp="1"/>
          </p:cNvSpPr>
          <p:nvPr>
            <p:ph type="body" idx="4"/>
          </p:nvPr>
        </p:nvSpPr>
        <p:spPr>
          <a:xfrm>
            <a:off x="4568865" y="4532844"/>
            <a:ext cx="3050438" cy="576263"/>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EE52A4"/>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211" name="Google Shape;211;p16"/>
          <p:cNvSpPr>
            <a:spLocks noGrp="1"/>
          </p:cNvSpPr>
          <p:nvPr>
            <p:ph type="pic" idx="5"/>
          </p:nvPr>
        </p:nvSpPr>
        <p:spPr>
          <a:xfrm>
            <a:off x="4748462" y="2603500"/>
            <a:ext cx="2691243" cy="159151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Autofit/>
          </a:bodyPr>
          <a:lstStyle>
            <a:lvl1pPr marR="0" lvl="0" algn="ctr"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212" name="Google Shape;212;p16"/>
          <p:cNvSpPr txBox="1">
            <a:spLocks noGrp="1"/>
          </p:cNvSpPr>
          <p:nvPr>
            <p:ph type="body" idx="6"/>
          </p:nvPr>
        </p:nvSpPr>
        <p:spPr>
          <a:xfrm>
            <a:off x="4570172" y="5109105"/>
            <a:ext cx="3050438" cy="917952"/>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213" name="Google Shape;213;p16"/>
          <p:cNvSpPr txBox="1">
            <a:spLocks noGrp="1"/>
          </p:cNvSpPr>
          <p:nvPr>
            <p:ph type="body" idx="7"/>
          </p:nvPr>
        </p:nvSpPr>
        <p:spPr>
          <a:xfrm>
            <a:off x="7982775" y="4532845"/>
            <a:ext cx="3051095"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EE52A4"/>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214" name="Google Shape;214;p16"/>
          <p:cNvSpPr>
            <a:spLocks noGrp="1"/>
          </p:cNvSpPr>
          <p:nvPr>
            <p:ph type="pic" idx="8"/>
          </p:nvPr>
        </p:nvSpPr>
        <p:spPr>
          <a:xfrm>
            <a:off x="8163031" y="2603500"/>
            <a:ext cx="2691242" cy="159151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Autofit/>
          </a:bodyPr>
          <a:lstStyle>
            <a:lvl1pPr marR="0" lvl="0" algn="ctr"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215" name="Google Shape;215;p16"/>
          <p:cNvSpPr txBox="1">
            <a:spLocks noGrp="1"/>
          </p:cNvSpPr>
          <p:nvPr>
            <p:ph type="body" idx="9"/>
          </p:nvPr>
        </p:nvSpPr>
        <p:spPr>
          <a:xfrm>
            <a:off x="7982775" y="5109104"/>
            <a:ext cx="3051096" cy="917952"/>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cxnSp>
        <p:nvCxnSpPr>
          <p:cNvPr id="216" name="Google Shape;216;p16"/>
          <p:cNvCxnSpPr/>
          <p:nvPr/>
        </p:nvCxnSpPr>
        <p:spPr>
          <a:xfrm>
            <a:off x="4405831" y="2569633"/>
            <a:ext cx="0" cy="3492499"/>
          </a:xfrm>
          <a:prstGeom prst="straightConnector1">
            <a:avLst/>
          </a:prstGeom>
          <a:noFill/>
          <a:ln w="12700" cap="flat" cmpd="sng">
            <a:solidFill>
              <a:schemeClr val="accent1">
                <a:alpha val="40000"/>
              </a:schemeClr>
            </a:solidFill>
            <a:prstDash val="solid"/>
            <a:round/>
            <a:headEnd type="none" w="sm" len="sm"/>
            <a:tailEnd type="none" w="sm" len="sm"/>
          </a:ln>
        </p:spPr>
      </p:cxnSp>
      <p:cxnSp>
        <p:nvCxnSpPr>
          <p:cNvPr id="217" name="Google Shape;217;p16"/>
          <p:cNvCxnSpPr/>
          <p:nvPr/>
        </p:nvCxnSpPr>
        <p:spPr>
          <a:xfrm>
            <a:off x="7797802" y="2569633"/>
            <a:ext cx="0" cy="3492499"/>
          </a:xfrm>
          <a:prstGeom prst="straightConnector1">
            <a:avLst/>
          </a:prstGeom>
          <a:noFill/>
          <a:ln w="12700" cap="flat" cmpd="sng">
            <a:solidFill>
              <a:schemeClr val="accent1">
                <a:alpha val="40000"/>
              </a:schemeClr>
            </a:solidFill>
            <a:prstDash val="solid"/>
            <a:round/>
            <a:headEnd type="none" w="sm" len="sm"/>
            <a:tailEnd type="none" w="sm" len="sm"/>
          </a:ln>
        </p:spPr>
      </p:cxnSp>
      <p:sp>
        <p:nvSpPr>
          <p:cNvPr id="218" name="Google Shape;218;p16"/>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p16"/>
          <p:cNvSpPr txBox="1">
            <a:spLocks noGrp="1"/>
          </p:cNvSpPr>
          <p:nvPr>
            <p:ph type="ftr" idx="11"/>
          </p:nvPr>
        </p:nvSpPr>
        <p:spPr>
          <a:xfrm>
            <a:off x="561111" y="6391838"/>
            <a:ext cx="3644282"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16"/>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1"/>
        <p:cNvGrpSpPr/>
        <p:nvPr/>
      </p:nvGrpSpPr>
      <p:grpSpPr>
        <a:xfrm>
          <a:off x="0" y="0"/>
          <a:ext cx="0" cy="0"/>
          <a:chOff x="0" y="0"/>
          <a:chExt cx="0" cy="0"/>
        </a:xfrm>
      </p:grpSpPr>
      <p:sp>
        <p:nvSpPr>
          <p:cNvPr id="222" name="Google Shape;222;p17"/>
          <p:cNvSpPr txBox="1">
            <a:spLocks noGrp="1"/>
          </p:cNvSpPr>
          <p:nvPr>
            <p:ph type="title"/>
          </p:nvPr>
        </p:nvSpPr>
        <p:spPr>
          <a:xfrm>
            <a:off x="1154954" y="973668"/>
            <a:ext cx="8825659" cy="70696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17"/>
          <p:cNvSpPr txBox="1">
            <a:spLocks noGrp="1"/>
          </p:cNvSpPr>
          <p:nvPr>
            <p:ph type="body" idx="1"/>
          </p:nvPr>
        </p:nvSpPr>
        <p:spPr>
          <a:xfrm rot="5400000">
            <a:off x="3859634" y="-101180"/>
            <a:ext cx="3416300" cy="8825659"/>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224" name="Google Shape;224;p17"/>
          <p:cNvSpPr txBox="1">
            <a:spLocks noGrp="1"/>
          </p:cNvSpPr>
          <p:nvPr>
            <p:ph type="dt" idx="10"/>
          </p:nvPr>
        </p:nvSpPr>
        <p:spPr>
          <a:xfrm>
            <a:off x="10695439"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17"/>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17"/>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227"/>
        <p:cNvGrpSpPr/>
        <p:nvPr/>
      </p:nvGrpSpPr>
      <p:grpSpPr>
        <a:xfrm>
          <a:off x="0" y="0"/>
          <a:ext cx="0" cy="0"/>
          <a:chOff x="0" y="0"/>
          <a:chExt cx="0" cy="0"/>
        </a:xfrm>
      </p:grpSpPr>
      <p:grpSp>
        <p:nvGrpSpPr>
          <p:cNvPr id="228" name="Google Shape;228;p18"/>
          <p:cNvGrpSpPr/>
          <p:nvPr/>
        </p:nvGrpSpPr>
        <p:grpSpPr>
          <a:xfrm>
            <a:off x="0" y="0"/>
            <a:ext cx="12192000" cy="6858000"/>
            <a:chOff x="0" y="0"/>
            <a:chExt cx="12192000" cy="6858000"/>
          </a:xfrm>
        </p:grpSpPr>
        <p:sp>
          <p:nvSpPr>
            <p:cNvPr id="229" name="Google Shape;229;p18"/>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8"/>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8"/>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8"/>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8"/>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8"/>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8"/>
            <p:cNvSpPr/>
            <p:nvPr/>
          </p:nvSpPr>
          <p:spPr>
            <a:xfrm>
              <a:off x="414867" y="402165"/>
              <a:ext cx="6510866" cy="605367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8"/>
            <p:cNvSpPr/>
            <p:nvPr/>
          </p:nvSpPr>
          <p:spPr>
            <a:xfrm rot="5101749">
              <a:off x="6294738" y="4577737"/>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8"/>
            <p:cNvSpPr/>
            <p:nvPr/>
          </p:nvSpPr>
          <p:spPr>
            <a:xfrm rot="5400000">
              <a:off x="4449232" y="2801721"/>
              <a:ext cx="6053670" cy="1254558"/>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238" name="Google Shape;238;p18"/>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239" name="Google Shape;239;p18"/>
          <p:cNvSpPr txBox="1">
            <a:spLocks noGrp="1"/>
          </p:cNvSpPr>
          <p:nvPr>
            <p:ph type="title"/>
          </p:nvPr>
        </p:nvSpPr>
        <p:spPr>
          <a:xfrm rot="5400000">
            <a:off x="6915922" y="2947779"/>
            <a:ext cx="4748590" cy="140996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18"/>
          <p:cNvSpPr txBox="1">
            <a:spLocks noGrp="1"/>
          </p:cNvSpPr>
          <p:nvPr>
            <p:ph type="body" idx="1"/>
          </p:nvPr>
        </p:nvSpPr>
        <p:spPr>
          <a:xfrm rot="5400000">
            <a:off x="1908671" y="524749"/>
            <a:ext cx="4748590" cy="6256025"/>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241" name="Google Shape;241;p18"/>
          <p:cNvSpPr txBox="1">
            <a:spLocks noGrp="1"/>
          </p:cNvSpPr>
          <p:nvPr>
            <p:ph type="dt" idx="10"/>
          </p:nvPr>
        </p:nvSpPr>
        <p:spPr>
          <a:xfrm>
            <a:off x="10653104" y="6391838"/>
            <a:ext cx="992135"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2" name="Google Shape;242;p18"/>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3" name="Google Shape;243;p18"/>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8"/>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245"/>
        <p:cNvGrpSpPr/>
        <p:nvPr/>
      </p:nvGrpSpPr>
      <p:grpSpPr>
        <a:xfrm>
          <a:off x="0" y="0"/>
          <a:ext cx="0" cy="0"/>
          <a:chOff x="0" y="0"/>
          <a:chExt cx="0" cy="0"/>
        </a:xfrm>
      </p:grpSpPr>
      <p:sp>
        <p:nvSpPr>
          <p:cNvPr id="246" name="Google Shape;246;p19"/>
          <p:cNvSpPr/>
          <p:nvPr/>
        </p:nvSpPr>
        <p:spPr>
          <a:xfrm flipH="1">
            <a:off x="4776900" y="2067600"/>
            <a:ext cx="7415100" cy="47904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7" name="Google Shape;247;p19"/>
          <p:cNvSpPr/>
          <p:nvPr/>
        </p:nvSpPr>
        <p:spPr>
          <a:xfrm>
            <a:off x="41" y="3766000"/>
            <a:ext cx="9827100" cy="3092100"/>
          </a:xfrm>
          <a:prstGeom prst="rtTriangl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8" name="Google Shape;248;p19"/>
          <p:cNvSpPr/>
          <p:nvPr/>
        </p:nvSpPr>
        <p:spPr>
          <a:xfrm>
            <a:off x="270967" y="275000"/>
            <a:ext cx="116499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9" name="Google Shape;249;p19"/>
          <p:cNvSpPr txBox="1">
            <a:spLocks noGrp="1"/>
          </p:cNvSpPr>
          <p:nvPr>
            <p:ph type="title"/>
          </p:nvPr>
        </p:nvSpPr>
        <p:spPr>
          <a:xfrm>
            <a:off x="1092200" y="1127467"/>
            <a:ext cx="10007700" cy="1272900"/>
          </a:xfrm>
          <a:prstGeom prst="rect">
            <a:avLst/>
          </a:prstGeom>
        </p:spPr>
        <p:txBody>
          <a:bodyPr spcFirstLastPara="1" wrap="square" lIns="91425" tIns="45700" rIns="91425" bIns="45700" anchor="ctr" anchorCtr="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250" name="Google Shape;250;p19"/>
          <p:cNvSpPr txBox="1">
            <a:spLocks noGrp="1"/>
          </p:cNvSpPr>
          <p:nvPr>
            <p:ph type="body" idx="1"/>
          </p:nvPr>
        </p:nvSpPr>
        <p:spPr>
          <a:xfrm>
            <a:off x="1092200" y="2654300"/>
            <a:ext cx="10007700" cy="3264000"/>
          </a:xfrm>
          <a:prstGeom prst="rect">
            <a:avLst/>
          </a:prstGeom>
        </p:spPr>
        <p:txBody>
          <a:bodyPr spcFirstLastPara="1" wrap="square" lIns="91425" tIns="45700" rIns="91425" bIns="45700" anchor="t" anchorCtr="0">
            <a:noAutofit/>
          </a:bodyPr>
          <a:lstStyle>
            <a:lvl1pPr marL="457200" lvl="0" indent="-320040" rtl="0">
              <a:spcBef>
                <a:spcPts val="1000"/>
              </a:spcBef>
              <a:spcAft>
                <a:spcPts val="0"/>
              </a:spcAft>
              <a:buSzPts val="1440"/>
              <a:buChar char="►"/>
              <a:defRPr/>
            </a:lvl1pPr>
            <a:lvl2pPr marL="914400" lvl="1" indent="-309880" rtl="0">
              <a:spcBef>
                <a:spcPts val="1000"/>
              </a:spcBef>
              <a:spcAft>
                <a:spcPts val="0"/>
              </a:spcAft>
              <a:buSzPts val="1280"/>
              <a:buChar char="►"/>
              <a:defRPr/>
            </a:lvl2pPr>
            <a:lvl3pPr marL="1371600" lvl="2" indent="-299719" rtl="0">
              <a:spcBef>
                <a:spcPts val="1000"/>
              </a:spcBef>
              <a:spcAft>
                <a:spcPts val="0"/>
              </a:spcAft>
              <a:buSzPts val="1120"/>
              <a:buChar char="►"/>
              <a:defRPr/>
            </a:lvl3pPr>
            <a:lvl4pPr marL="1828800" lvl="3" indent="-289560" rtl="0">
              <a:spcBef>
                <a:spcPts val="1000"/>
              </a:spcBef>
              <a:spcAft>
                <a:spcPts val="0"/>
              </a:spcAft>
              <a:buSzPts val="960"/>
              <a:buChar char="►"/>
              <a:defRPr/>
            </a:lvl4pPr>
            <a:lvl5pPr marL="2286000" lvl="4" indent="-289560" rtl="0">
              <a:spcBef>
                <a:spcPts val="1000"/>
              </a:spcBef>
              <a:spcAft>
                <a:spcPts val="0"/>
              </a:spcAft>
              <a:buSzPts val="960"/>
              <a:buChar char="►"/>
              <a:defRPr/>
            </a:lvl5pPr>
            <a:lvl6pPr marL="2743200" lvl="5" indent="-289560" rtl="0">
              <a:spcBef>
                <a:spcPts val="1000"/>
              </a:spcBef>
              <a:spcAft>
                <a:spcPts val="0"/>
              </a:spcAft>
              <a:buSzPts val="960"/>
              <a:buChar char="►"/>
              <a:defRPr/>
            </a:lvl6pPr>
            <a:lvl7pPr marL="3200400" lvl="6" indent="-289560" rtl="0">
              <a:spcBef>
                <a:spcPts val="1000"/>
              </a:spcBef>
              <a:spcAft>
                <a:spcPts val="0"/>
              </a:spcAft>
              <a:buSzPts val="960"/>
              <a:buChar char="►"/>
              <a:defRPr/>
            </a:lvl7pPr>
            <a:lvl8pPr marL="3657600" lvl="7" indent="-289559" rtl="0">
              <a:spcBef>
                <a:spcPts val="1000"/>
              </a:spcBef>
              <a:spcAft>
                <a:spcPts val="0"/>
              </a:spcAft>
              <a:buSzPts val="960"/>
              <a:buChar char="►"/>
              <a:defRPr/>
            </a:lvl8pPr>
            <a:lvl9pPr marL="4114800" lvl="8" indent="-289559" rtl="0">
              <a:spcBef>
                <a:spcPts val="1000"/>
              </a:spcBef>
              <a:spcAft>
                <a:spcPts val="0"/>
              </a:spcAft>
              <a:buSzPts val="960"/>
              <a:buChar char="►"/>
              <a:defRPr/>
            </a:lvl9pPr>
          </a:lstStyle>
          <a:p>
            <a:endParaRPr/>
          </a:p>
        </p:txBody>
      </p:sp>
      <p:sp>
        <p:nvSpPr>
          <p:cNvPr id="251" name="Google Shape;251;p19"/>
          <p:cNvSpPr txBox="1">
            <a:spLocks noGrp="1"/>
          </p:cNvSpPr>
          <p:nvPr>
            <p:ph type="sldNum" idx="12"/>
          </p:nvPr>
        </p:nvSpPr>
        <p:spPr>
          <a:xfrm>
            <a:off x="11187645" y="6058224"/>
            <a:ext cx="731700" cy="524700"/>
          </a:xfrm>
          <a:prstGeom prst="rect">
            <a:avLst/>
          </a:prstGeom>
        </p:spPr>
        <p:txBody>
          <a:bodyPr spcFirstLastPara="1" wrap="square" lIns="91425" tIns="45700" rIns="91425" bIns="4570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32"/>
        <p:cNvGrpSpPr/>
        <p:nvPr/>
      </p:nvGrpSpPr>
      <p:grpSpPr>
        <a:xfrm>
          <a:off x="0" y="0"/>
          <a:ext cx="0" cy="0"/>
          <a:chOff x="0" y="0"/>
          <a:chExt cx="0" cy="0"/>
        </a:xfrm>
      </p:grpSpPr>
      <p:grpSp>
        <p:nvGrpSpPr>
          <p:cNvPr id="33" name="Google Shape;33;p3"/>
          <p:cNvGrpSpPr/>
          <p:nvPr/>
        </p:nvGrpSpPr>
        <p:grpSpPr>
          <a:xfrm>
            <a:off x="0" y="0"/>
            <a:ext cx="12192000" cy="6858000"/>
            <a:chOff x="0" y="0"/>
            <a:chExt cx="12192000" cy="6858000"/>
          </a:xfrm>
        </p:grpSpPr>
        <p:sp>
          <p:nvSpPr>
            <p:cNvPr id="34" name="Google Shape;34;p3"/>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5713412" y="402165"/>
              <a:ext cx="6055253" cy="605367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rot="-5677511">
              <a:off x="3140485" y="1826078"/>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rot="-5400000">
              <a:off x="2229377" y="2801721"/>
              <a:ext cx="6053670" cy="1254558"/>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43" name="Google Shape;43;p3"/>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44" name="Google Shape;44;p3"/>
          <p:cNvSpPr txBox="1">
            <a:spLocks noGrp="1"/>
          </p:cNvSpPr>
          <p:nvPr>
            <p:ph type="title"/>
          </p:nvPr>
        </p:nvSpPr>
        <p:spPr>
          <a:xfrm>
            <a:off x="1154955" y="1295400"/>
            <a:ext cx="2793158" cy="1600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
          <p:cNvSpPr txBox="1">
            <a:spLocks noGrp="1"/>
          </p:cNvSpPr>
          <p:nvPr>
            <p:ph type="body" idx="1"/>
          </p:nvPr>
        </p:nvSpPr>
        <p:spPr>
          <a:xfrm>
            <a:off x="5781146" y="1447800"/>
            <a:ext cx="5190066" cy="4572000"/>
          </a:xfrm>
          <a:prstGeom prst="rect">
            <a:avLst/>
          </a:prstGeom>
          <a:noFill/>
          <a:ln>
            <a:noFill/>
          </a:ln>
        </p:spPr>
        <p:txBody>
          <a:bodyPr spcFirstLastPara="1" wrap="square" lIns="91425" tIns="45700" rIns="91425" bIns="45700" anchor="ctr"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46" name="Google Shape;46;p3"/>
          <p:cNvSpPr txBox="1">
            <a:spLocks noGrp="1"/>
          </p:cNvSpPr>
          <p:nvPr>
            <p:ph type="body" idx="2"/>
          </p:nvPr>
        </p:nvSpPr>
        <p:spPr>
          <a:xfrm>
            <a:off x="1154954" y="3129280"/>
            <a:ext cx="2793158" cy="2895599"/>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a:solidFill>
                  <a:srgbClr val="EE52A4"/>
                </a:solidFill>
              </a:defRPr>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47" name="Google Shape;47;p3"/>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3"/>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1"/>
        <p:cNvGrpSpPr/>
        <p:nvPr/>
      </p:nvGrpSpPr>
      <p:grpSpPr>
        <a:xfrm>
          <a:off x="0" y="0"/>
          <a:ext cx="0" cy="0"/>
          <a:chOff x="0" y="0"/>
          <a:chExt cx="0" cy="0"/>
        </a:xfrm>
      </p:grpSpPr>
      <p:sp>
        <p:nvSpPr>
          <p:cNvPr id="52" name="Google Shape;52;p4"/>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
          <p:cNvSpPr txBox="1">
            <a:spLocks noGrp="1"/>
          </p:cNvSpPr>
          <p:nvPr>
            <p:ph type="body" idx="1"/>
          </p:nvPr>
        </p:nvSpPr>
        <p:spPr>
          <a:xfrm>
            <a:off x="1154954" y="2603500"/>
            <a:ext cx="8825659" cy="3416300"/>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4" name="Google Shape;54;p4"/>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7"/>
        <p:cNvGrpSpPr/>
        <p:nvPr/>
      </p:nvGrpSpPr>
      <p:grpSpPr>
        <a:xfrm>
          <a:off x="0" y="0"/>
          <a:ext cx="0" cy="0"/>
          <a:chOff x="0" y="0"/>
          <a:chExt cx="0" cy="0"/>
        </a:xfrm>
      </p:grpSpPr>
      <p:sp>
        <p:nvSpPr>
          <p:cNvPr id="58" name="Google Shape;58;p5"/>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5"/>
          <p:cNvSpPr txBox="1">
            <a:spLocks noGrp="1"/>
          </p:cNvSpPr>
          <p:nvPr>
            <p:ph type="body" idx="1"/>
          </p:nvPr>
        </p:nvSpPr>
        <p:spPr>
          <a:xfrm>
            <a:off x="1154954" y="2603500"/>
            <a:ext cx="4825158" cy="3416301"/>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0" name="Google Shape;60;p5"/>
          <p:cNvSpPr txBox="1">
            <a:spLocks noGrp="1"/>
          </p:cNvSpPr>
          <p:nvPr>
            <p:ph type="body" idx="2"/>
          </p:nvPr>
        </p:nvSpPr>
        <p:spPr>
          <a:xfrm>
            <a:off x="6208712" y="2603500"/>
            <a:ext cx="4825159" cy="3416300"/>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1" name="Google Shape;61;p5"/>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5"/>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64"/>
        <p:cNvGrpSpPr/>
        <p:nvPr/>
      </p:nvGrpSpPr>
      <p:grpSpPr>
        <a:xfrm>
          <a:off x="0" y="0"/>
          <a:ext cx="0" cy="0"/>
          <a:chOff x="0" y="0"/>
          <a:chExt cx="0" cy="0"/>
        </a:xfrm>
      </p:grpSpPr>
      <p:grpSp>
        <p:nvGrpSpPr>
          <p:cNvPr id="65" name="Google Shape;65;p6"/>
          <p:cNvGrpSpPr/>
          <p:nvPr/>
        </p:nvGrpSpPr>
        <p:grpSpPr>
          <a:xfrm>
            <a:off x="0" y="0"/>
            <a:ext cx="12192000" cy="6858000"/>
            <a:chOff x="0" y="0"/>
            <a:chExt cx="12192000" cy="6858000"/>
          </a:xfrm>
        </p:grpSpPr>
        <p:sp>
          <p:nvSpPr>
            <p:cNvPr id="66" name="Google Shape;66;p6"/>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6"/>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6"/>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6"/>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6"/>
            <p:cNvSpPr/>
            <p:nvPr/>
          </p:nvSpPr>
          <p:spPr>
            <a:xfrm>
              <a:off x="7289800" y="402165"/>
              <a:ext cx="4478865" cy="605367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6"/>
            <p:cNvSpPr/>
            <p:nvPr/>
          </p:nvSpPr>
          <p:spPr>
            <a:xfrm rot="-5400000">
              <a:off x="3787244" y="2801721"/>
              <a:ext cx="6053670" cy="1254558"/>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74" name="Google Shape;74;p6"/>
            <p:cNvSpPr/>
            <p:nvPr/>
          </p:nvSpPr>
          <p:spPr>
            <a:xfrm rot="-5677511">
              <a:off x="4698352" y="1826078"/>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6"/>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76" name="Google Shape;76;p6"/>
          <p:cNvSpPr txBox="1">
            <a:spLocks noGrp="1"/>
          </p:cNvSpPr>
          <p:nvPr>
            <p:ph type="title"/>
          </p:nvPr>
        </p:nvSpPr>
        <p:spPr>
          <a:xfrm>
            <a:off x="1154954" y="2677645"/>
            <a:ext cx="4351025" cy="228382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
          <p:cNvSpPr txBox="1">
            <a:spLocks noGrp="1"/>
          </p:cNvSpPr>
          <p:nvPr>
            <p:ph type="body" idx="1"/>
          </p:nvPr>
        </p:nvSpPr>
        <p:spPr>
          <a:xfrm>
            <a:off x="6895559" y="2677644"/>
            <a:ext cx="3757545" cy="2283824"/>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600"/>
              <a:buNone/>
              <a:defRPr sz="2000" cap="none">
                <a:solidFill>
                  <a:srgbClr val="EE52A4"/>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78" name="Google Shape;78;p6"/>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6"/>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6"/>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2"/>
        <p:cNvGrpSpPr/>
        <p:nvPr/>
      </p:nvGrpSpPr>
      <p:grpSpPr>
        <a:xfrm>
          <a:off x="0" y="0"/>
          <a:ext cx="0" cy="0"/>
          <a:chOff x="0" y="0"/>
          <a:chExt cx="0" cy="0"/>
        </a:xfrm>
      </p:grpSpPr>
      <p:sp>
        <p:nvSpPr>
          <p:cNvPr id="83" name="Google Shape;83;p7"/>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36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7"/>
          <p:cNvSpPr txBox="1">
            <a:spLocks noGrp="1"/>
          </p:cNvSpPr>
          <p:nvPr>
            <p:ph type="body" idx="1"/>
          </p:nvPr>
        </p:nvSpPr>
        <p:spPr>
          <a:xfrm>
            <a:off x="1154954" y="2603500"/>
            <a:ext cx="4825157"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chemeClr val="accent1"/>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85" name="Google Shape;85;p7"/>
          <p:cNvSpPr txBox="1">
            <a:spLocks noGrp="1"/>
          </p:cNvSpPr>
          <p:nvPr>
            <p:ph type="body" idx="2"/>
          </p:nvPr>
        </p:nvSpPr>
        <p:spPr>
          <a:xfrm>
            <a:off x="1154954" y="3179762"/>
            <a:ext cx="4825158" cy="2840039"/>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86" name="Google Shape;86;p7"/>
          <p:cNvSpPr txBox="1">
            <a:spLocks noGrp="1"/>
          </p:cNvSpPr>
          <p:nvPr>
            <p:ph type="body" idx="3"/>
          </p:nvPr>
        </p:nvSpPr>
        <p:spPr>
          <a:xfrm>
            <a:off x="6208712" y="2603500"/>
            <a:ext cx="4825159"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chemeClr val="accent1"/>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87" name="Google Shape;87;p7"/>
          <p:cNvSpPr txBox="1">
            <a:spLocks noGrp="1"/>
          </p:cNvSpPr>
          <p:nvPr>
            <p:ph type="body" idx="4"/>
          </p:nvPr>
        </p:nvSpPr>
        <p:spPr>
          <a:xfrm>
            <a:off x="6208712" y="3179762"/>
            <a:ext cx="4825159" cy="2840039"/>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88" name="Google Shape;88;p7"/>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7"/>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7"/>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1"/>
        <p:cNvGrpSpPr/>
        <p:nvPr/>
      </p:nvGrpSpPr>
      <p:grpSpPr>
        <a:xfrm>
          <a:off x="0" y="0"/>
          <a:ext cx="0" cy="0"/>
          <a:chOff x="0" y="0"/>
          <a:chExt cx="0" cy="0"/>
        </a:xfrm>
      </p:grpSpPr>
      <p:sp>
        <p:nvSpPr>
          <p:cNvPr id="92" name="Google Shape;92;p8"/>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36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8"/>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8"/>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8"/>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96"/>
        <p:cNvGrpSpPr/>
        <p:nvPr/>
      </p:nvGrpSpPr>
      <p:grpSpPr>
        <a:xfrm>
          <a:off x="0" y="0"/>
          <a:ext cx="0" cy="0"/>
          <a:chOff x="0" y="0"/>
          <a:chExt cx="0" cy="0"/>
        </a:xfrm>
      </p:grpSpPr>
      <p:sp>
        <p:nvSpPr>
          <p:cNvPr id="97" name="Google Shape;97;p9"/>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9"/>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9"/>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9"/>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01"/>
        <p:cNvGrpSpPr/>
        <p:nvPr/>
      </p:nvGrpSpPr>
      <p:grpSpPr>
        <a:xfrm>
          <a:off x="0" y="0"/>
          <a:ext cx="0" cy="0"/>
          <a:chOff x="0" y="0"/>
          <a:chExt cx="0" cy="0"/>
        </a:xfrm>
      </p:grpSpPr>
      <p:grpSp>
        <p:nvGrpSpPr>
          <p:cNvPr id="102" name="Google Shape;102;p10"/>
          <p:cNvGrpSpPr/>
          <p:nvPr/>
        </p:nvGrpSpPr>
        <p:grpSpPr>
          <a:xfrm>
            <a:off x="0" y="0"/>
            <a:ext cx="12192000" cy="6858000"/>
            <a:chOff x="0" y="0"/>
            <a:chExt cx="12192000" cy="6858000"/>
          </a:xfrm>
        </p:grpSpPr>
        <p:sp>
          <p:nvSpPr>
            <p:cNvPr id="103" name="Google Shape;103;p10"/>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0"/>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0"/>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0"/>
            <p:cNvSpPr/>
            <p:nvPr/>
          </p:nvSpPr>
          <p:spPr>
            <a:xfrm>
              <a:off x="6172200" y="402165"/>
              <a:ext cx="5596465" cy="605367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0"/>
            <p:cNvSpPr/>
            <p:nvPr/>
          </p:nvSpPr>
          <p:spPr>
            <a:xfrm rot="-5677511">
              <a:off x="4203594" y="1826078"/>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0"/>
            <p:cNvSpPr/>
            <p:nvPr/>
          </p:nvSpPr>
          <p:spPr>
            <a:xfrm rot="-5400000">
              <a:off x="3295432" y="2801721"/>
              <a:ext cx="6053670" cy="1254558"/>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112" name="Google Shape;112;p10"/>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13" name="Google Shape;113;p10"/>
          <p:cNvSpPr txBox="1">
            <a:spLocks noGrp="1"/>
          </p:cNvSpPr>
          <p:nvPr>
            <p:ph type="title"/>
          </p:nvPr>
        </p:nvSpPr>
        <p:spPr>
          <a:xfrm>
            <a:off x="1154955" y="1693333"/>
            <a:ext cx="3865134" cy="173566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3600"/>
              <a:buFont typeface="Century Gothic"/>
              <a:buNone/>
              <a:defRPr sz="36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0"/>
          <p:cNvSpPr>
            <a:spLocks noGrp="1"/>
          </p:cNvSpPr>
          <p:nvPr>
            <p:ph type="pic" idx="2"/>
          </p:nvPr>
        </p:nvSpPr>
        <p:spPr>
          <a:xfrm>
            <a:off x="6547870" y="1143000"/>
            <a:ext cx="3227193" cy="4572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Autofit/>
          </a:bodyPr>
          <a:lstStyle>
            <a:lvl1pPr marR="0" lvl="0" algn="ctr"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115" name="Google Shape;115;p10"/>
          <p:cNvSpPr txBox="1">
            <a:spLocks noGrp="1"/>
          </p:cNvSpPr>
          <p:nvPr>
            <p:ph type="body" idx="1"/>
          </p:nvPr>
        </p:nvSpPr>
        <p:spPr>
          <a:xfrm>
            <a:off x="1154954" y="3657600"/>
            <a:ext cx="3859212" cy="1371600"/>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a:solidFill>
                  <a:srgbClr val="EE52A4"/>
                </a:solidFill>
              </a:defRPr>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16" name="Google Shape;116;p10"/>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0"/>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0"/>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0"/>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0" y="0"/>
            <a:ext cx="12192000" cy="6858000"/>
            <a:chOff x="0" y="0"/>
            <a:chExt cx="12192000" cy="6858000"/>
          </a:xfrm>
        </p:grpSpPr>
        <p:sp>
          <p:nvSpPr>
            <p:cNvPr id="7" name="Google Shape;7;p1"/>
            <p:cNvSpPr/>
            <p:nvPr/>
          </p:nvSpPr>
          <p:spPr>
            <a:xfrm>
              <a:off x="0" y="0"/>
              <a:ext cx="12192000" cy="6858000"/>
            </a:xfrm>
            <a:prstGeom prst="rect">
              <a:avLst/>
            </a:prstGeom>
            <a:blipFill rotWithShape="1">
              <a:blip r:embed="rId20">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p1"/>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p1"/>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1"/>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1"/>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1"/>
            <p:cNvSpPr/>
            <p:nvPr/>
          </p:nvSpPr>
          <p:spPr>
            <a:xfrm rot="-589932">
              <a:off x="8490951" y="1797517"/>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1"/>
            <p:cNvSpPr/>
            <p:nvPr/>
          </p:nvSpPr>
          <p:spPr>
            <a:xfrm>
              <a:off x="459506" y="1866405"/>
              <a:ext cx="11277600" cy="4533900"/>
            </a:xfrm>
            <a:custGeom>
              <a:avLst/>
              <a:gdLst/>
              <a:ahLst/>
              <a:cxnLst/>
              <a:rect l="l" t="t" r="r" b="b"/>
              <a:pathLst>
                <a:path w="7104" h="2856" extrusionOk="0">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lt1"/>
            </a:solidFill>
            <a:ln>
              <a:noFill/>
            </a:ln>
          </p:spPr>
        </p:sp>
        <p:sp>
          <p:nvSpPr>
            <p:cNvPr id="15" name="Google Shape;15;p1"/>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6" name="Google Shape;16;p1"/>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lt2"/>
              </a:buClr>
              <a:buSzPts val="3600"/>
              <a:buFont typeface="Century Gothic"/>
              <a:buNone/>
              <a:defRPr sz="36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7" name="Google Shape;17;p1"/>
          <p:cNvSpPr txBox="1">
            <a:spLocks noGrp="1"/>
          </p:cNvSpPr>
          <p:nvPr>
            <p:ph type="body" idx="1"/>
          </p:nvPr>
        </p:nvSpPr>
        <p:spPr>
          <a:xfrm>
            <a:off x="1154954" y="2603500"/>
            <a:ext cx="8761413" cy="3416300"/>
          </a:xfrm>
          <a:prstGeom prst="rect">
            <a:avLst/>
          </a:prstGeom>
          <a:noFill/>
          <a:ln>
            <a:noFill/>
          </a:ln>
        </p:spPr>
        <p:txBody>
          <a:bodyPr spcFirstLastPara="1" wrap="square" lIns="91425" tIns="45700" rIns="91425" bIns="45700" anchor="t" anchorCtr="0">
            <a:noAutofit/>
          </a:bodyPr>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8" name="Google Shape;18;p1"/>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1" i="0" u="none" strike="noStrike" cap="none">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9" name="Google Shape;19;p1"/>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1" i="0" u="none" strike="noStrike" cap="none">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 name="Google Shape;20;p1"/>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1"/>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800" b="0" i="0" u="none" strike="noStrike" cap="none">
                <a:solidFill>
                  <a:schemeClr val="lt1"/>
                </a:solidFill>
                <a:latin typeface="Century Gothic"/>
                <a:ea typeface="Century Gothic"/>
                <a:cs typeface="Century Gothic"/>
                <a:sym typeface="Century Gothic"/>
              </a:defRPr>
            </a:lvl1pPr>
            <a:lvl2pPr marL="0" marR="0" lvl="1" indent="0" algn="ctr" rtl="0">
              <a:spcBef>
                <a:spcPts val="0"/>
              </a:spcBef>
              <a:buNone/>
              <a:defRPr sz="2800" b="0" i="0" u="none" strike="noStrike" cap="none">
                <a:solidFill>
                  <a:schemeClr val="lt1"/>
                </a:solidFill>
                <a:latin typeface="Century Gothic"/>
                <a:ea typeface="Century Gothic"/>
                <a:cs typeface="Century Gothic"/>
                <a:sym typeface="Century Gothic"/>
              </a:defRPr>
            </a:lvl2pPr>
            <a:lvl3pPr marL="0" marR="0" lvl="2" indent="0" algn="ctr" rtl="0">
              <a:spcBef>
                <a:spcPts val="0"/>
              </a:spcBef>
              <a:buNone/>
              <a:defRPr sz="2800" b="0" i="0" u="none" strike="noStrike" cap="none">
                <a:solidFill>
                  <a:schemeClr val="lt1"/>
                </a:solidFill>
                <a:latin typeface="Century Gothic"/>
                <a:ea typeface="Century Gothic"/>
                <a:cs typeface="Century Gothic"/>
                <a:sym typeface="Century Gothic"/>
              </a:defRPr>
            </a:lvl3pPr>
            <a:lvl4pPr marL="0" marR="0" lvl="3" indent="0" algn="ctr" rtl="0">
              <a:spcBef>
                <a:spcPts val="0"/>
              </a:spcBef>
              <a:buNone/>
              <a:defRPr sz="2800" b="0" i="0" u="none" strike="noStrike" cap="none">
                <a:solidFill>
                  <a:schemeClr val="lt1"/>
                </a:solidFill>
                <a:latin typeface="Century Gothic"/>
                <a:ea typeface="Century Gothic"/>
                <a:cs typeface="Century Gothic"/>
                <a:sym typeface="Century Gothic"/>
              </a:defRPr>
            </a:lvl4pPr>
            <a:lvl5pPr marL="0" marR="0" lvl="4" indent="0" algn="ctr" rtl="0">
              <a:spcBef>
                <a:spcPts val="0"/>
              </a:spcBef>
              <a:buNone/>
              <a:defRPr sz="2800" b="0" i="0" u="none" strike="noStrike" cap="none">
                <a:solidFill>
                  <a:schemeClr val="lt1"/>
                </a:solidFill>
                <a:latin typeface="Century Gothic"/>
                <a:ea typeface="Century Gothic"/>
                <a:cs typeface="Century Gothic"/>
                <a:sym typeface="Century Gothic"/>
              </a:defRPr>
            </a:lvl5pPr>
            <a:lvl6pPr marL="0" marR="0" lvl="5" indent="0" algn="ctr" rtl="0">
              <a:spcBef>
                <a:spcPts val="0"/>
              </a:spcBef>
              <a:buNone/>
              <a:defRPr sz="2800" b="0" i="0" u="none" strike="noStrike" cap="none">
                <a:solidFill>
                  <a:schemeClr val="lt1"/>
                </a:solidFill>
                <a:latin typeface="Century Gothic"/>
                <a:ea typeface="Century Gothic"/>
                <a:cs typeface="Century Gothic"/>
                <a:sym typeface="Century Gothic"/>
              </a:defRPr>
            </a:lvl6pPr>
            <a:lvl7pPr marL="0" marR="0" lvl="6" indent="0" algn="ctr" rtl="0">
              <a:spcBef>
                <a:spcPts val="0"/>
              </a:spcBef>
              <a:buNone/>
              <a:defRPr sz="2800" b="0" i="0" u="none" strike="noStrike" cap="none">
                <a:solidFill>
                  <a:schemeClr val="lt1"/>
                </a:solidFill>
                <a:latin typeface="Century Gothic"/>
                <a:ea typeface="Century Gothic"/>
                <a:cs typeface="Century Gothic"/>
                <a:sym typeface="Century Gothic"/>
              </a:defRPr>
            </a:lvl7pPr>
            <a:lvl8pPr marL="0" marR="0" lvl="7" indent="0" algn="ctr" rtl="0">
              <a:spcBef>
                <a:spcPts val="0"/>
              </a:spcBef>
              <a:buNone/>
              <a:defRPr sz="2800" b="0" i="0" u="none" strike="noStrike" cap="none">
                <a:solidFill>
                  <a:schemeClr val="lt1"/>
                </a:solidFill>
                <a:latin typeface="Century Gothic"/>
                <a:ea typeface="Century Gothic"/>
                <a:cs typeface="Century Gothic"/>
                <a:sym typeface="Century Gothic"/>
              </a:defRPr>
            </a:lvl8pPr>
            <a:lvl9pPr marL="0" marR="0" lvl="8" indent="0" algn="ctr" rtl="0">
              <a:spcBef>
                <a:spcPts val="0"/>
              </a:spcBef>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4.jpg"/><Relationship Id="rId4" Type="http://schemas.openxmlformats.org/officeDocument/2006/relationships/hyperlink" Target="http://www.youtube.com/watch?v=IFlb82_SKI8"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6.jpg"/><Relationship Id="rId4" Type="http://schemas.openxmlformats.org/officeDocument/2006/relationships/hyperlink" Target="http://www.youtube.com/watch?v=lj1yAYOqcJ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s://www.youtube.com/playlist?list=PLQ_j79Pu_egv6TeYu8sXrPmzmVu4IyrAR"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www.youtube.com/watch?v=F4ffFWaI9Hk"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mailto:twhitlow@callutheran.edu"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hyperlink" Target="http://www.youtube.com/watch?v=W85pMv-_huM" TargetMode="Externa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0"/>
          <p:cNvSpPr txBox="1">
            <a:spLocks noGrp="1"/>
          </p:cNvSpPr>
          <p:nvPr>
            <p:ph type="subTitle" idx="1"/>
          </p:nvPr>
        </p:nvSpPr>
        <p:spPr>
          <a:xfrm>
            <a:off x="1154954" y="5319423"/>
            <a:ext cx="10096141" cy="85873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960"/>
              <a:buNone/>
            </a:pPr>
            <a:endParaRPr sz="1200"/>
          </a:p>
          <a:p>
            <a:pPr marL="0" lvl="0" indent="0" algn="l" rtl="0">
              <a:lnSpc>
                <a:spcPct val="90000"/>
              </a:lnSpc>
              <a:spcBef>
                <a:spcPts val="1000"/>
              </a:spcBef>
              <a:spcAft>
                <a:spcPts val="0"/>
              </a:spcAft>
              <a:buSzPts val="960"/>
              <a:buNone/>
            </a:pPr>
            <a:endParaRPr sz="1200"/>
          </a:p>
          <a:p>
            <a:pPr marL="0" lvl="0" indent="0" algn="l" rtl="0">
              <a:lnSpc>
                <a:spcPct val="90000"/>
              </a:lnSpc>
              <a:spcBef>
                <a:spcPts val="1000"/>
              </a:spcBef>
              <a:spcAft>
                <a:spcPts val="0"/>
              </a:spcAft>
              <a:buSzPts val="960"/>
              <a:buNone/>
            </a:pPr>
            <a:r>
              <a:rPr lang="en-US" sz="1200"/>
              <a:t>												Presentation by Tammy L. Whitlow, TESOL Specialist</a:t>
            </a:r>
            <a:endParaRPr/>
          </a:p>
        </p:txBody>
      </p:sp>
      <p:pic>
        <p:nvPicPr>
          <p:cNvPr id="257" name="Google Shape;257;p20"/>
          <p:cNvPicPr preferRelativeResize="0"/>
          <p:nvPr/>
        </p:nvPicPr>
        <p:blipFill rotWithShape="1">
          <a:blip r:embed="rId3">
            <a:alphaModFix/>
          </a:blip>
          <a:srcRect/>
          <a:stretch/>
        </p:blipFill>
        <p:spPr>
          <a:xfrm>
            <a:off x="5019376" y="1830723"/>
            <a:ext cx="2143484" cy="2001697"/>
          </a:xfrm>
          <a:prstGeom prst="rect">
            <a:avLst/>
          </a:prstGeom>
          <a:noFill/>
          <a:ln>
            <a:noFill/>
          </a:ln>
        </p:spPr>
      </p:pic>
      <p:pic>
        <p:nvPicPr>
          <p:cNvPr id="258" name="Google Shape;258;p20"/>
          <p:cNvPicPr preferRelativeResize="0"/>
          <p:nvPr/>
        </p:nvPicPr>
        <p:blipFill rotWithShape="1">
          <a:blip r:embed="rId4">
            <a:alphaModFix/>
          </a:blip>
          <a:srcRect/>
          <a:stretch/>
        </p:blipFill>
        <p:spPr>
          <a:xfrm>
            <a:off x="3565037" y="4148298"/>
            <a:ext cx="4659923" cy="10096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9"/>
          <p:cNvSpPr txBox="1">
            <a:spLocks noGrp="1"/>
          </p:cNvSpPr>
          <p:nvPr>
            <p:ph type="title"/>
          </p:nvPr>
        </p:nvSpPr>
        <p:spPr>
          <a:xfrm>
            <a:off x="1373650" y="845877"/>
            <a:ext cx="8761500" cy="957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US" sz="6000" b="1">
                <a:solidFill>
                  <a:srgbClr val="FFC000"/>
                </a:solidFill>
                <a:latin typeface="Nunito"/>
                <a:ea typeface="Nunito"/>
                <a:cs typeface="Nunito"/>
                <a:sym typeface="Nunito"/>
              </a:rPr>
              <a:t>FORMATTING</a:t>
            </a:r>
            <a:endParaRPr sz="6000" b="1">
              <a:solidFill>
                <a:srgbClr val="FFC000"/>
              </a:solidFill>
            </a:endParaRPr>
          </a:p>
        </p:txBody>
      </p:sp>
      <p:sp>
        <p:nvSpPr>
          <p:cNvPr id="328" name="Google Shape;328;p29"/>
          <p:cNvSpPr txBox="1">
            <a:spLocks noGrp="1"/>
          </p:cNvSpPr>
          <p:nvPr>
            <p:ph type="body" idx="1"/>
          </p:nvPr>
        </p:nvSpPr>
        <p:spPr>
          <a:xfrm>
            <a:off x="674550" y="2390150"/>
            <a:ext cx="5292900" cy="3739200"/>
          </a:xfrm>
          <a:prstGeom prst="rect">
            <a:avLst/>
          </a:prstGeom>
          <a:noFill/>
          <a:ln>
            <a:noFill/>
          </a:ln>
        </p:spPr>
        <p:txBody>
          <a:bodyPr spcFirstLastPara="1" wrap="square" lIns="91425" tIns="45700" rIns="91425" bIns="45700" anchor="t" anchorCtr="0">
            <a:noAutofit/>
          </a:bodyPr>
          <a:lstStyle/>
          <a:p>
            <a:pPr marL="457200" lvl="0" indent="-457200" algn="l" rtl="0">
              <a:spcBef>
                <a:spcPts val="0"/>
              </a:spcBef>
              <a:spcAft>
                <a:spcPts val="0"/>
              </a:spcAft>
              <a:buSzPts val="3600"/>
              <a:buChar char="►"/>
            </a:pPr>
            <a:r>
              <a:rPr lang="en-US" sz="3600"/>
              <a:t>There are different kinds of resumes.</a:t>
            </a:r>
            <a:endParaRPr sz="3600"/>
          </a:p>
          <a:p>
            <a:pPr marL="457200" lvl="0" indent="0" algn="l" rtl="0">
              <a:spcBef>
                <a:spcPts val="0"/>
              </a:spcBef>
              <a:spcAft>
                <a:spcPts val="0"/>
              </a:spcAft>
              <a:buNone/>
            </a:pPr>
            <a:endParaRPr sz="3600"/>
          </a:p>
          <a:p>
            <a:pPr marL="457200" lvl="0" indent="-457200" algn="l" rtl="0">
              <a:spcBef>
                <a:spcPts val="0"/>
              </a:spcBef>
              <a:spcAft>
                <a:spcPts val="0"/>
              </a:spcAft>
              <a:buSzPts val="3600"/>
              <a:buChar char="►"/>
            </a:pPr>
            <a:r>
              <a:rPr lang="en-US" sz="3600"/>
              <a:t>Resumes have a specific structure.</a:t>
            </a:r>
            <a:endParaRPr sz="3600"/>
          </a:p>
          <a:p>
            <a:pPr marL="0" lvl="0" indent="0" algn="l" rtl="0">
              <a:spcBef>
                <a:spcPts val="0"/>
              </a:spcBef>
              <a:spcAft>
                <a:spcPts val="0"/>
              </a:spcAft>
              <a:buNone/>
            </a:pPr>
            <a:endParaRPr sz="3600"/>
          </a:p>
          <a:p>
            <a:pPr marL="0" lvl="0" indent="0" algn="l" rtl="0">
              <a:lnSpc>
                <a:spcPct val="115000"/>
              </a:lnSpc>
              <a:spcBef>
                <a:spcPts val="0"/>
              </a:spcBef>
              <a:spcAft>
                <a:spcPts val="0"/>
              </a:spcAft>
              <a:buClr>
                <a:schemeClr val="dk1"/>
              </a:buClr>
              <a:buSzPts val="1100"/>
              <a:buFont typeface="Arial"/>
              <a:buNone/>
            </a:pPr>
            <a:endParaRPr sz="2400">
              <a:solidFill>
                <a:schemeClr val="dk1"/>
              </a:solidFill>
              <a:latin typeface="Arial"/>
              <a:ea typeface="Arial"/>
              <a:cs typeface="Arial"/>
              <a:sym typeface="Arial"/>
            </a:endParaRPr>
          </a:p>
          <a:p>
            <a:pPr marL="457200" lvl="0" indent="0" algn="l" rtl="0">
              <a:spcBef>
                <a:spcPts val="0"/>
              </a:spcBef>
              <a:spcAft>
                <a:spcPts val="0"/>
              </a:spcAft>
              <a:buNone/>
            </a:pPr>
            <a:endParaRPr sz="3600"/>
          </a:p>
        </p:txBody>
      </p:sp>
      <p:pic>
        <p:nvPicPr>
          <p:cNvPr id="329" name="Google Shape;329;p29"/>
          <p:cNvPicPr preferRelativeResize="0"/>
          <p:nvPr/>
        </p:nvPicPr>
        <p:blipFill rotWithShape="1">
          <a:blip r:embed="rId3">
            <a:alphaModFix/>
          </a:blip>
          <a:srcRect/>
          <a:stretch/>
        </p:blipFill>
        <p:spPr>
          <a:xfrm>
            <a:off x="11135807" y="5900907"/>
            <a:ext cx="1024887" cy="957093"/>
          </a:xfrm>
          <a:prstGeom prst="rect">
            <a:avLst/>
          </a:prstGeom>
          <a:noFill/>
          <a:ln>
            <a:noFill/>
          </a:ln>
        </p:spPr>
      </p:pic>
      <p:pic>
        <p:nvPicPr>
          <p:cNvPr id="330" name="Google Shape;330;p29" title="Tips on Length and Formatting">
            <a:hlinkClick r:id="rId4"/>
          </p:cNvPr>
          <p:cNvPicPr preferRelativeResize="0"/>
          <p:nvPr/>
        </p:nvPicPr>
        <p:blipFill>
          <a:blip r:embed="rId5">
            <a:alphaModFix/>
          </a:blip>
          <a:stretch>
            <a:fillRect/>
          </a:stretch>
        </p:blipFill>
        <p:spPr>
          <a:xfrm>
            <a:off x="5840850" y="2390150"/>
            <a:ext cx="4828900" cy="3739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30"/>
          <p:cNvPicPr preferRelativeResize="0"/>
          <p:nvPr/>
        </p:nvPicPr>
        <p:blipFill rotWithShape="1">
          <a:blip r:embed="rId3">
            <a:alphaModFix/>
          </a:blip>
          <a:srcRect/>
          <a:stretch/>
        </p:blipFill>
        <p:spPr>
          <a:xfrm>
            <a:off x="11135807" y="5900907"/>
            <a:ext cx="1024887" cy="957093"/>
          </a:xfrm>
          <a:prstGeom prst="rect">
            <a:avLst/>
          </a:prstGeom>
          <a:noFill/>
          <a:ln>
            <a:noFill/>
          </a:ln>
        </p:spPr>
      </p:pic>
      <p:sp>
        <p:nvSpPr>
          <p:cNvPr id="336" name="Google Shape;336;p30"/>
          <p:cNvSpPr txBox="1"/>
          <p:nvPr/>
        </p:nvSpPr>
        <p:spPr>
          <a:xfrm>
            <a:off x="1202900" y="718600"/>
            <a:ext cx="8998200" cy="104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6000" b="1">
                <a:solidFill>
                  <a:srgbClr val="FFC000"/>
                </a:solidFill>
                <a:latin typeface="Century Gothic"/>
                <a:ea typeface="Century Gothic"/>
                <a:cs typeface="Century Gothic"/>
                <a:sym typeface="Century Gothic"/>
              </a:rPr>
              <a:t>How do I format?</a:t>
            </a:r>
            <a:endParaRPr sz="6000" b="1">
              <a:solidFill>
                <a:srgbClr val="FFC000"/>
              </a:solidFill>
              <a:latin typeface="Century Gothic"/>
              <a:ea typeface="Century Gothic"/>
              <a:cs typeface="Century Gothic"/>
              <a:sym typeface="Century Gothic"/>
            </a:endParaRPr>
          </a:p>
        </p:txBody>
      </p:sp>
      <p:sp>
        <p:nvSpPr>
          <p:cNvPr id="337" name="Google Shape;337;p30"/>
          <p:cNvSpPr txBox="1">
            <a:spLocks noGrp="1"/>
          </p:cNvSpPr>
          <p:nvPr>
            <p:ph type="body" idx="1"/>
          </p:nvPr>
        </p:nvSpPr>
        <p:spPr>
          <a:xfrm>
            <a:off x="890450" y="2331125"/>
            <a:ext cx="5826900" cy="3427200"/>
          </a:xfrm>
          <a:prstGeom prst="rect">
            <a:avLst/>
          </a:prstGeom>
          <a:noFill/>
          <a:ln>
            <a:noFill/>
          </a:ln>
        </p:spPr>
        <p:txBody>
          <a:bodyPr spcFirstLastPara="1" wrap="square" lIns="91425" tIns="45700" rIns="91425" bIns="45700" anchor="t" anchorCtr="0">
            <a:noAutofit/>
          </a:bodyPr>
          <a:lstStyle/>
          <a:p>
            <a:pPr marL="457200" lvl="0" indent="-457200" algn="l" rtl="0">
              <a:spcBef>
                <a:spcPts val="0"/>
              </a:spcBef>
              <a:spcAft>
                <a:spcPts val="0"/>
              </a:spcAft>
              <a:buSzPts val="3600"/>
              <a:buFont typeface="Calibri"/>
              <a:buChar char="►"/>
            </a:pPr>
            <a:r>
              <a:rPr lang="en-US" sz="3600">
                <a:latin typeface="Calibri"/>
                <a:ea typeface="Calibri"/>
                <a:cs typeface="Calibri"/>
                <a:sym typeface="Calibri"/>
              </a:rPr>
              <a:t>Templates (?)</a:t>
            </a:r>
            <a:endParaRPr sz="3600">
              <a:latin typeface="Calibri"/>
              <a:ea typeface="Calibri"/>
              <a:cs typeface="Calibri"/>
              <a:sym typeface="Calibri"/>
            </a:endParaRPr>
          </a:p>
          <a:p>
            <a:pPr marL="1371600" lvl="0" indent="0" algn="l" rtl="0">
              <a:spcBef>
                <a:spcPts val="0"/>
              </a:spcBef>
              <a:spcAft>
                <a:spcPts val="0"/>
              </a:spcAft>
              <a:buNone/>
            </a:pPr>
            <a:endParaRPr sz="3600">
              <a:latin typeface="Calibri"/>
              <a:ea typeface="Calibri"/>
              <a:cs typeface="Calibri"/>
              <a:sym typeface="Calibri"/>
            </a:endParaRPr>
          </a:p>
          <a:p>
            <a:pPr marL="457200" lvl="0" indent="-457200" algn="l" rtl="0">
              <a:spcBef>
                <a:spcPts val="0"/>
              </a:spcBef>
              <a:spcAft>
                <a:spcPts val="0"/>
              </a:spcAft>
              <a:buSzPts val="3600"/>
              <a:buFont typeface="Calibri"/>
              <a:buChar char="►"/>
            </a:pPr>
            <a:r>
              <a:rPr lang="en-US" sz="3600">
                <a:latin typeface="Calibri"/>
                <a:ea typeface="Calibri"/>
                <a:cs typeface="Calibri"/>
                <a:sym typeface="Calibri"/>
              </a:rPr>
              <a:t>Format yourself</a:t>
            </a:r>
            <a:endParaRPr sz="3600">
              <a:latin typeface="Calibri"/>
              <a:ea typeface="Calibri"/>
              <a:cs typeface="Calibri"/>
              <a:sym typeface="Calibri"/>
            </a:endParaRPr>
          </a:p>
          <a:p>
            <a:pPr marL="1371600" lvl="0" indent="0" algn="l" rtl="0">
              <a:spcBef>
                <a:spcPts val="0"/>
              </a:spcBef>
              <a:spcAft>
                <a:spcPts val="0"/>
              </a:spcAft>
              <a:buNone/>
            </a:pPr>
            <a:endParaRPr sz="3600">
              <a:latin typeface="Calibri"/>
              <a:ea typeface="Calibri"/>
              <a:cs typeface="Calibri"/>
              <a:sym typeface="Calibri"/>
            </a:endParaRPr>
          </a:p>
          <a:p>
            <a:pPr marL="457200" lvl="0" indent="-457200" algn="l" rtl="0">
              <a:spcBef>
                <a:spcPts val="0"/>
              </a:spcBef>
              <a:spcAft>
                <a:spcPts val="0"/>
              </a:spcAft>
              <a:buSzPts val="3600"/>
              <a:buFont typeface="Calibri"/>
              <a:buChar char="►"/>
            </a:pPr>
            <a:r>
              <a:rPr lang="en-US" sz="3600">
                <a:latin typeface="Calibri"/>
                <a:ea typeface="Calibri"/>
                <a:cs typeface="Calibri"/>
                <a:sym typeface="Calibri"/>
              </a:rPr>
              <a:t>Limiting to one page</a:t>
            </a:r>
            <a:endParaRPr sz="3600">
              <a:latin typeface="Calibri"/>
              <a:ea typeface="Calibri"/>
              <a:cs typeface="Calibri"/>
              <a:sym typeface="Calibri"/>
            </a:endParaRPr>
          </a:p>
          <a:p>
            <a:pPr marL="0" lvl="0" indent="0" algn="l" rtl="0">
              <a:spcBef>
                <a:spcPts val="0"/>
              </a:spcBef>
              <a:spcAft>
                <a:spcPts val="0"/>
              </a:spcAft>
              <a:buNone/>
            </a:pPr>
            <a:endParaRPr sz="3600">
              <a:latin typeface="Calibri"/>
              <a:ea typeface="Calibri"/>
              <a:cs typeface="Calibri"/>
              <a:sym typeface="Calibri"/>
            </a:endParaRPr>
          </a:p>
          <a:p>
            <a:pPr marL="0" lvl="0" indent="0" algn="l" rtl="0">
              <a:spcBef>
                <a:spcPts val="0"/>
              </a:spcBef>
              <a:spcAft>
                <a:spcPts val="0"/>
              </a:spcAft>
              <a:buNone/>
            </a:pPr>
            <a:endParaRPr sz="3600">
              <a:latin typeface="Calibri"/>
              <a:ea typeface="Calibri"/>
              <a:cs typeface="Calibri"/>
              <a:sym typeface="Calibri"/>
            </a:endParaRPr>
          </a:p>
          <a:p>
            <a:pPr marL="1371600" lvl="0" indent="0" algn="l" rtl="0">
              <a:spcBef>
                <a:spcPts val="0"/>
              </a:spcBef>
              <a:spcAft>
                <a:spcPts val="0"/>
              </a:spcAft>
              <a:buNone/>
            </a:pPr>
            <a:endParaRPr sz="3600">
              <a:latin typeface="Calibri"/>
              <a:ea typeface="Calibri"/>
              <a:cs typeface="Calibri"/>
              <a:sym typeface="Calibri"/>
            </a:endParaRPr>
          </a:p>
        </p:txBody>
      </p:sp>
      <p:pic>
        <p:nvPicPr>
          <p:cNvPr id="338" name="Google Shape;338;p30"/>
          <p:cNvPicPr preferRelativeResize="0"/>
          <p:nvPr/>
        </p:nvPicPr>
        <p:blipFill>
          <a:blip r:embed="rId4">
            <a:alphaModFix/>
          </a:blip>
          <a:stretch>
            <a:fillRect/>
          </a:stretch>
        </p:blipFill>
        <p:spPr>
          <a:xfrm>
            <a:off x="7182800" y="2452626"/>
            <a:ext cx="3487550" cy="38622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title"/>
          </p:nvPr>
        </p:nvSpPr>
        <p:spPr>
          <a:xfrm>
            <a:off x="674550" y="845875"/>
            <a:ext cx="10276500" cy="957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5000" b="1">
                <a:solidFill>
                  <a:srgbClr val="FFC000"/>
                </a:solidFill>
                <a:latin typeface="Nunito"/>
                <a:ea typeface="Nunito"/>
                <a:cs typeface="Nunito"/>
                <a:sym typeface="Nunito"/>
              </a:rPr>
              <a:t>What determines the format?</a:t>
            </a:r>
            <a:endParaRPr sz="5000" b="1">
              <a:solidFill>
                <a:srgbClr val="FFC000"/>
              </a:solidFill>
            </a:endParaRPr>
          </a:p>
        </p:txBody>
      </p:sp>
      <p:sp>
        <p:nvSpPr>
          <p:cNvPr id="344" name="Google Shape;344;p31"/>
          <p:cNvSpPr txBox="1">
            <a:spLocks noGrp="1"/>
          </p:cNvSpPr>
          <p:nvPr>
            <p:ph type="body" idx="1"/>
          </p:nvPr>
        </p:nvSpPr>
        <p:spPr>
          <a:xfrm>
            <a:off x="674550" y="2452625"/>
            <a:ext cx="10513500" cy="3676500"/>
          </a:xfrm>
          <a:prstGeom prst="rect">
            <a:avLst/>
          </a:prstGeom>
          <a:noFill/>
          <a:ln>
            <a:noFill/>
          </a:ln>
        </p:spPr>
        <p:txBody>
          <a:bodyPr spcFirstLastPara="1" wrap="square" lIns="91425" tIns="45700" rIns="91425" bIns="45700" anchor="t" anchorCtr="0">
            <a:noAutofit/>
          </a:bodyPr>
          <a:lstStyle/>
          <a:p>
            <a:pPr marL="0" lvl="0" indent="457200" algn="l" rtl="0">
              <a:spcBef>
                <a:spcPts val="0"/>
              </a:spcBef>
              <a:spcAft>
                <a:spcPts val="0"/>
              </a:spcAft>
              <a:buNone/>
            </a:pPr>
            <a:r>
              <a:rPr lang="en-US" sz="3600" b="1" i="1"/>
              <a:t>Resume types:</a:t>
            </a:r>
            <a:endParaRPr sz="3600" b="1" i="1"/>
          </a:p>
          <a:p>
            <a:pPr marL="1371600" lvl="0" indent="0" algn="l" rtl="0">
              <a:spcBef>
                <a:spcPts val="0"/>
              </a:spcBef>
              <a:spcAft>
                <a:spcPts val="0"/>
              </a:spcAft>
              <a:buNone/>
            </a:pPr>
            <a:endParaRPr sz="3600"/>
          </a:p>
          <a:p>
            <a:pPr marL="457200" lvl="0" indent="-457200" algn="l" rtl="0">
              <a:spcBef>
                <a:spcPts val="0"/>
              </a:spcBef>
              <a:spcAft>
                <a:spcPts val="0"/>
              </a:spcAft>
              <a:buSzPts val="3600"/>
              <a:buChar char="►"/>
            </a:pPr>
            <a:r>
              <a:rPr lang="en-US" sz="3600"/>
              <a:t>Chronological	</a:t>
            </a:r>
            <a:endParaRPr sz="3600"/>
          </a:p>
          <a:p>
            <a:pPr marL="1371600" lvl="0" indent="0" algn="l" rtl="0">
              <a:spcBef>
                <a:spcPts val="0"/>
              </a:spcBef>
              <a:spcAft>
                <a:spcPts val="0"/>
              </a:spcAft>
              <a:buNone/>
            </a:pPr>
            <a:endParaRPr sz="3600"/>
          </a:p>
          <a:p>
            <a:pPr marL="457200" lvl="0" indent="-457200" algn="l" rtl="0">
              <a:spcBef>
                <a:spcPts val="0"/>
              </a:spcBef>
              <a:spcAft>
                <a:spcPts val="0"/>
              </a:spcAft>
              <a:buSzPts val="3600"/>
              <a:buChar char="►"/>
            </a:pPr>
            <a:r>
              <a:rPr lang="en-US" sz="3600"/>
              <a:t>Functional</a:t>
            </a:r>
            <a:endParaRPr sz="3600"/>
          </a:p>
          <a:p>
            <a:pPr marL="1371600" lvl="0" indent="0" algn="l" rtl="0">
              <a:spcBef>
                <a:spcPts val="0"/>
              </a:spcBef>
              <a:spcAft>
                <a:spcPts val="0"/>
              </a:spcAft>
              <a:buNone/>
            </a:pPr>
            <a:endParaRPr sz="3600"/>
          </a:p>
          <a:p>
            <a:pPr marL="457200" lvl="0" indent="-457200" algn="l" rtl="0">
              <a:spcBef>
                <a:spcPts val="0"/>
              </a:spcBef>
              <a:spcAft>
                <a:spcPts val="0"/>
              </a:spcAft>
              <a:buSzPts val="3600"/>
              <a:buChar char="►"/>
            </a:pPr>
            <a:r>
              <a:rPr lang="en-US" sz="3600"/>
              <a:t>Combination</a:t>
            </a:r>
            <a:endParaRPr sz="3600"/>
          </a:p>
        </p:txBody>
      </p:sp>
      <p:pic>
        <p:nvPicPr>
          <p:cNvPr id="345" name="Google Shape;345;p31"/>
          <p:cNvPicPr preferRelativeResize="0"/>
          <p:nvPr/>
        </p:nvPicPr>
        <p:blipFill rotWithShape="1">
          <a:blip r:embed="rId3">
            <a:alphaModFix/>
          </a:blip>
          <a:srcRect/>
          <a:stretch/>
        </p:blipFill>
        <p:spPr>
          <a:xfrm>
            <a:off x="11135807" y="5900907"/>
            <a:ext cx="1024887" cy="957093"/>
          </a:xfrm>
          <a:prstGeom prst="rect">
            <a:avLst/>
          </a:prstGeom>
          <a:noFill/>
          <a:ln>
            <a:noFill/>
          </a:ln>
        </p:spPr>
      </p:pic>
      <p:pic>
        <p:nvPicPr>
          <p:cNvPr id="346" name="Google Shape;346;p31" title="Choosing a Format: Chronological, Functional, or Combination">
            <a:hlinkClick r:id="rId4"/>
          </p:cNvPr>
          <p:cNvPicPr preferRelativeResize="0"/>
          <p:nvPr/>
        </p:nvPicPr>
        <p:blipFill>
          <a:blip r:embed="rId5">
            <a:alphaModFix/>
          </a:blip>
          <a:stretch>
            <a:fillRect/>
          </a:stretch>
        </p:blipFill>
        <p:spPr>
          <a:xfrm>
            <a:off x="6731300" y="2452625"/>
            <a:ext cx="4572000" cy="3429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32"/>
          <p:cNvSpPr txBox="1">
            <a:spLocks noGrp="1"/>
          </p:cNvSpPr>
          <p:nvPr>
            <p:ph type="body" idx="1"/>
          </p:nvPr>
        </p:nvSpPr>
        <p:spPr>
          <a:xfrm>
            <a:off x="631350" y="795625"/>
            <a:ext cx="3826800" cy="52803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US" sz="4800" b="1">
                <a:solidFill>
                  <a:srgbClr val="FFC000"/>
                </a:solidFill>
                <a:latin typeface="Nunito"/>
                <a:ea typeface="Nunito"/>
                <a:cs typeface="Nunito"/>
                <a:sym typeface="Nunito"/>
              </a:rPr>
              <a:t>Tailor your resume</a:t>
            </a:r>
            <a:endParaRPr sz="4800" b="1">
              <a:solidFill>
                <a:srgbClr val="FFC000"/>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endParaRPr sz="2400" b="1">
              <a:solidFill>
                <a:srgbClr val="FFC000"/>
              </a:solidFill>
              <a:latin typeface="Nunito"/>
              <a:ea typeface="Nunito"/>
              <a:cs typeface="Nunito"/>
              <a:sym typeface="Nunito"/>
            </a:endParaRPr>
          </a:p>
          <a:p>
            <a:pPr marL="457200" lvl="0" indent="-381000" algn="l" rtl="0">
              <a:spcBef>
                <a:spcPts val="0"/>
              </a:spcBef>
              <a:spcAft>
                <a:spcPts val="0"/>
              </a:spcAft>
              <a:buClr>
                <a:srgbClr val="FFC000"/>
              </a:buClr>
              <a:buSzPts val="2400"/>
              <a:buFont typeface="Nunito"/>
              <a:buAutoNum type="arabicPeriod"/>
            </a:pPr>
            <a:r>
              <a:rPr lang="en-US" sz="2400" b="1">
                <a:solidFill>
                  <a:srgbClr val="FFC000"/>
                </a:solidFill>
                <a:latin typeface="Nunito"/>
                <a:ea typeface="Nunito"/>
                <a:cs typeface="Nunito"/>
                <a:sym typeface="Nunito"/>
              </a:rPr>
              <a:t>Your past and present experiences also determine resume format.</a:t>
            </a:r>
            <a:endParaRPr sz="2400" b="1">
              <a:solidFill>
                <a:srgbClr val="FFC000"/>
              </a:solidFill>
              <a:latin typeface="Nunito"/>
              <a:ea typeface="Nunito"/>
              <a:cs typeface="Nunito"/>
              <a:sym typeface="Nunito"/>
            </a:endParaRPr>
          </a:p>
          <a:p>
            <a:pPr marL="457200" lvl="0" indent="0" algn="l" rtl="0">
              <a:spcBef>
                <a:spcPts val="0"/>
              </a:spcBef>
              <a:spcAft>
                <a:spcPts val="0"/>
              </a:spcAft>
              <a:buNone/>
            </a:pPr>
            <a:endParaRPr sz="2400" b="1">
              <a:solidFill>
                <a:srgbClr val="FFC000"/>
              </a:solidFill>
              <a:latin typeface="Nunito"/>
              <a:ea typeface="Nunito"/>
              <a:cs typeface="Nunito"/>
              <a:sym typeface="Nunito"/>
            </a:endParaRPr>
          </a:p>
          <a:p>
            <a:pPr marL="457200" lvl="0" indent="-381000" algn="l" rtl="0">
              <a:spcBef>
                <a:spcPts val="0"/>
              </a:spcBef>
              <a:spcAft>
                <a:spcPts val="0"/>
              </a:spcAft>
              <a:buClr>
                <a:srgbClr val="FFC000"/>
              </a:buClr>
              <a:buSzPts val="2400"/>
              <a:buFont typeface="Nunito"/>
              <a:buAutoNum type="arabicPeriod"/>
            </a:pPr>
            <a:r>
              <a:rPr lang="en-US" sz="2400" b="1">
                <a:solidFill>
                  <a:srgbClr val="FFC000"/>
                </a:solidFill>
                <a:latin typeface="Nunito"/>
                <a:ea typeface="Nunito"/>
                <a:cs typeface="Nunito"/>
                <a:sym typeface="Nunito"/>
              </a:rPr>
              <a:t>Ask yourself:  What is the employer looking for?</a:t>
            </a:r>
            <a:endParaRPr sz="2400" b="1">
              <a:solidFill>
                <a:srgbClr val="FFC000"/>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endParaRPr sz="3600" b="1">
              <a:solidFill>
                <a:srgbClr val="FFC000"/>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endParaRPr sz="3600" b="1">
              <a:solidFill>
                <a:srgbClr val="FFC000"/>
              </a:solidFill>
              <a:latin typeface="Nunito"/>
              <a:ea typeface="Nunito"/>
              <a:cs typeface="Nunito"/>
              <a:sym typeface="Nunito"/>
            </a:endParaRPr>
          </a:p>
        </p:txBody>
      </p:sp>
      <p:pic>
        <p:nvPicPr>
          <p:cNvPr id="352" name="Google Shape;352;p32"/>
          <p:cNvPicPr preferRelativeResize="0"/>
          <p:nvPr/>
        </p:nvPicPr>
        <p:blipFill rotWithShape="1">
          <a:blip r:embed="rId3">
            <a:alphaModFix/>
          </a:blip>
          <a:srcRect/>
          <a:stretch/>
        </p:blipFill>
        <p:spPr>
          <a:xfrm>
            <a:off x="11135807" y="5900907"/>
            <a:ext cx="1024887" cy="957093"/>
          </a:xfrm>
          <a:prstGeom prst="rect">
            <a:avLst/>
          </a:prstGeom>
          <a:noFill/>
          <a:ln>
            <a:noFill/>
          </a:ln>
        </p:spPr>
      </p:pic>
      <p:sp>
        <p:nvSpPr>
          <p:cNvPr id="353" name="Google Shape;353;p32"/>
          <p:cNvSpPr txBox="1"/>
          <p:nvPr/>
        </p:nvSpPr>
        <p:spPr>
          <a:xfrm>
            <a:off x="5121950" y="5564750"/>
            <a:ext cx="6159000" cy="1364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800" u="sng">
                <a:solidFill>
                  <a:srgbClr val="1155CC"/>
                </a:solidFill>
                <a:hlinkClick r:id="rId4"/>
              </a:rPr>
              <a:t>https://www.youtube.com/playlist?list=PLQ_j79Pu_egv6TeYu8sXrPmzmVu4IyrAR</a:t>
            </a:r>
            <a:endParaRPr sz="1800">
              <a:solidFill>
                <a:srgbClr val="AF7B51"/>
              </a:solidFill>
              <a:latin typeface="Calibri"/>
              <a:ea typeface="Calibri"/>
              <a:cs typeface="Calibri"/>
              <a:sym typeface="Calibri"/>
            </a:endParaRPr>
          </a:p>
        </p:txBody>
      </p:sp>
      <p:pic>
        <p:nvPicPr>
          <p:cNvPr id="354" name="Google Shape;354;p32"/>
          <p:cNvPicPr preferRelativeResize="0"/>
          <p:nvPr/>
        </p:nvPicPr>
        <p:blipFill>
          <a:blip r:embed="rId5">
            <a:alphaModFix/>
          </a:blip>
          <a:stretch>
            <a:fillRect/>
          </a:stretch>
        </p:blipFill>
        <p:spPr>
          <a:xfrm>
            <a:off x="5920675" y="1466850"/>
            <a:ext cx="5119126" cy="3907073"/>
          </a:xfrm>
          <a:prstGeom prst="rect">
            <a:avLst/>
          </a:prstGeom>
          <a:noFill/>
          <a:ln>
            <a:noFill/>
          </a:ln>
        </p:spPr>
      </p:pic>
      <p:sp>
        <p:nvSpPr>
          <p:cNvPr id="355" name="Google Shape;355;p32"/>
          <p:cNvSpPr txBox="1"/>
          <p:nvPr/>
        </p:nvSpPr>
        <p:spPr>
          <a:xfrm>
            <a:off x="6233125" y="6592425"/>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100" u="sng">
                <a:solidFill>
                  <a:schemeClr val="hlink"/>
                </a:solidFill>
                <a:hlinkClick r:id="rId4"/>
              </a:rPr>
              <a:t>https://www.youtube.com/playlist?list=PLQ_j79Pu_egv6TeYu8sXrPmzmVu4IyrAR</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3"/>
          <p:cNvSpPr txBox="1">
            <a:spLocks noGrp="1"/>
          </p:cNvSpPr>
          <p:nvPr>
            <p:ph type="title"/>
          </p:nvPr>
        </p:nvSpPr>
        <p:spPr>
          <a:xfrm>
            <a:off x="629475" y="960775"/>
            <a:ext cx="3760200" cy="20943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1100"/>
              <a:buFont typeface="Arial"/>
              <a:buNone/>
            </a:pPr>
            <a:endParaRPr sz="6000" b="1">
              <a:solidFill>
                <a:srgbClr val="FFC000"/>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endParaRPr sz="6000" b="1">
              <a:solidFill>
                <a:srgbClr val="FFC000"/>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endParaRPr sz="6000" b="1">
              <a:solidFill>
                <a:srgbClr val="FFC000"/>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r>
              <a:rPr lang="en-US" sz="3600">
                <a:solidFill>
                  <a:srgbClr val="233A44"/>
                </a:solidFill>
                <a:latin typeface="Calibri"/>
                <a:ea typeface="Calibri"/>
                <a:cs typeface="Calibri"/>
                <a:sym typeface="Calibri"/>
              </a:rPr>
              <a:t> </a:t>
            </a:r>
            <a:endParaRPr sz="3600">
              <a:solidFill>
                <a:srgbClr val="233A44"/>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6000" b="1">
              <a:solidFill>
                <a:srgbClr val="FFC000"/>
              </a:solidFill>
              <a:latin typeface="Nunito"/>
              <a:ea typeface="Nunito"/>
              <a:cs typeface="Nunito"/>
              <a:sym typeface="Nunito"/>
            </a:endParaRPr>
          </a:p>
          <a:p>
            <a:pPr marL="0" lvl="0" indent="0" algn="ctr" rtl="0">
              <a:spcBef>
                <a:spcPts val="0"/>
              </a:spcBef>
              <a:spcAft>
                <a:spcPts val="0"/>
              </a:spcAft>
              <a:buClr>
                <a:schemeClr val="dk1"/>
              </a:buClr>
              <a:buSzPts val="1100"/>
              <a:buFont typeface="Arial"/>
              <a:buNone/>
            </a:pPr>
            <a:endParaRPr b="1">
              <a:solidFill>
                <a:srgbClr val="FFC000"/>
              </a:solidFill>
              <a:latin typeface="Nunito"/>
              <a:ea typeface="Nunito"/>
              <a:cs typeface="Nunito"/>
              <a:sym typeface="Nunito"/>
            </a:endParaRPr>
          </a:p>
          <a:p>
            <a:pPr marL="0" lvl="0" indent="0" algn="ctr" rtl="0">
              <a:spcBef>
                <a:spcPts val="0"/>
              </a:spcBef>
              <a:spcAft>
                <a:spcPts val="0"/>
              </a:spcAft>
              <a:buClr>
                <a:schemeClr val="dk1"/>
              </a:buClr>
              <a:buSzPts val="1100"/>
              <a:buFont typeface="Arial"/>
              <a:buNone/>
            </a:pPr>
            <a:r>
              <a:rPr lang="en-US" sz="6000" b="1">
                <a:solidFill>
                  <a:srgbClr val="FFC000"/>
                </a:solidFill>
                <a:latin typeface="Nunito"/>
                <a:ea typeface="Nunito"/>
                <a:cs typeface="Nunito"/>
                <a:sym typeface="Nunito"/>
              </a:rPr>
              <a:t>Is there a </a:t>
            </a:r>
            <a:r>
              <a:rPr lang="en-US" sz="6000" b="1" i="1">
                <a:solidFill>
                  <a:srgbClr val="FFC000"/>
                </a:solidFill>
                <a:latin typeface="Nunito"/>
                <a:ea typeface="Nunito"/>
                <a:cs typeface="Nunito"/>
                <a:sym typeface="Nunito"/>
              </a:rPr>
              <a:t>match</a:t>
            </a:r>
            <a:r>
              <a:rPr lang="en-US" sz="6000" b="1">
                <a:solidFill>
                  <a:srgbClr val="FFC000"/>
                </a:solidFill>
                <a:latin typeface="Nunito"/>
                <a:ea typeface="Nunito"/>
                <a:cs typeface="Nunito"/>
                <a:sym typeface="Nunito"/>
              </a:rPr>
              <a:t>?</a:t>
            </a:r>
            <a:endParaRPr sz="6000" b="1">
              <a:solidFill>
                <a:srgbClr val="FFC000"/>
              </a:solidFill>
              <a:latin typeface="Nunito"/>
              <a:ea typeface="Nunito"/>
              <a:cs typeface="Nunito"/>
              <a:sym typeface="Nunito"/>
            </a:endParaRPr>
          </a:p>
          <a:p>
            <a:pPr marL="0" lvl="0" indent="0" algn="ctr" rtl="0">
              <a:spcBef>
                <a:spcPts val="0"/>
              </a:spcBef>
              <a:spcAft>
                <a:spcPts val="0"/>
              </a:spcAft>
              <a:buNone/>
            </a:pPr>
            <a:endParaRPr>
              <a:solidFill>
                <a:srgbClr val="FFC000"/>
              </a:solidFill>
            </a:endParaRPr>
          </a:p>
        </p:txBody>
      </p:sp>
      <p:sp>
        <p:nvSpPr>
          <p:cNvPr id="361" name="Google Shape;361;p33"/>
          <p:cNvSpPr txBox="1"/>
          <p:nvPr/>
        </p:nvSpPr>
        <p:spPr>
          <a:xfrm>
            <a:off x="5265500" y="960775"/>
            <a:ext cx="6493500" cy="5186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3600" b="1" i="1" u="sng">
                <a:solidFill>
                  <a:srgbClr val="233A44"/>
                </a:solidFill>
                <a:latin typeface="Calibri"/>
                <a:ea typeface="Calibri"/>
                <a:cs typeface="Calibri"/>
                <a:sym typeface="Calibri"/>
              </a:rPr>
              <a:t>Match</a:t>
            </a:r>
            <a:r>
              <a:rPr lang="en-US" sz="3600" u="sng">
                <a:solidFill>
                  <a:srgbClr val="233A44"/>
                </a:solidFill>
                <a:latin typeface="Calibri"/>
                <a:ea typeface="Calibri"/>
                <a:cs typeface="Calibri"/>
                <a:sym typeface="Calibri"/>
              </a:rPr>
              <a:t> </a:t>
            </a:r>
            <a:r>
              <a:rPr lang="en-US" sz="3600">
                <a:solidFill>
                  <a:srgbClr val="233A44"/>
                </a:solidFill>
                <a:latin typeface="Calibri"/>
                <a:ea typeface="Calibri"/>
                <a:cs typeface="Calibri"/>
                <a:sym typeface="Calibri"/>
              </a:rPr>
              <a:t>the language in your resume to what the employer is seeking.  </a:t>
            </a:r>
            <a:endParaRPr sz="3600">
              <a:solidFill>
                <a:srgbClr val="233A44"/>
              </a:solidFill>
              <a:latin typeface="Calibri"/>
              <a:ea typeface="Calibri"/>
              <a:cs typeface="Calibri"/>
              <a:sym typeface="Calibri"/>
            </a:endParaRPr>
          </a:p>
          <a:p>
            <a:pPr marL="457200" lvl="0" indent="-419100" algn="l" rtl="0">
              <a:lnSpc>
                <a:spcPct val="115000"/>
              </a:lnSpc>
              <a:spcBef>
                <a:spcPts val="1600"/>
              </a:spcBef>
              <a:spcAft>
                <a:spcPts val="0"/>
              </a:spcAft>
              <a:buClr>
                <a:srgbClr val="233A44"/>
              </a:buClr>
              <a:buSzPts val="3000"/>
              <a:buFont typeface="Calibri"/>
              <a:buAutoNum type="arabicPeriod"/>
            </a:pPr>
            <a:r>
              <a:rPr lang="en-US" sz="3000">
                <a:solidFill>
                  <a:srgbClr val="233A44"/>
                </a:solidFill>
                <a:latin typeface="Calibri"/>
                <a:ea typeface="Calibri"/>
                <a:cs typeface="Calibri"/>
                <a:sym typeface="Calibri"/>
              </a:rPr>
              <a:t>Carefully read the job description.</a:t>
            </a:r>
            <a:endParaRPr sz="3000">
              <a:solidFill>
                <a:srgbClr val="233A44"/>
              </a:solidFill>
              <a:latin typeface="Calibri"/>
              <a:ea typeface="Calibri"/>
              <a:cs typeface="Calibri"/>
              <a:sym typeface="Calibri"/>
            </a:endParaRPr>
          </a:p>
          <a:p>
            <a:pPr marL="457200" lvl="0" indent="-419100" algn="l" rtl="0">
              <a:lnSpc>
                <a:spcPct val="115000"/>
              </a:lnSpc>
              <a:spcBef>
                <a:spcPts val="0"/>
              </a:spcBef>
              <a:spcAft>
                <a:spcPts val="0"/>
              </a:spcAft>
              <a:buClr>
                <a:srgbClr val="233A44"/>
              </a:buClr>
              <a:buSzPts val="3000"/>
              <a:buFont typeface="Calibri"/>
              <a:buAutoNum type="arabicPeriod"/>
            </a:pPr>
            <a:r>
              <a:rPr lang="en-US" sz="3000">
                <a:solidFill>
                  <a:srgbClr val="233A44"/>
                </a:solidFill>
                <a:latin typeface="Calibri"/>
                <a:ea typeface="Calibri"/>
                <a:cs typeface="Calibri"/>
                <a:sym typeface="Calibri"/>
              </a:rPr>
              <a:t>Do </a:t>
            </a:r>
            <a:r>
              <a:rPr lang="en-US" sz="3000" b="1">
                <a:solidFill>
                  <a:srgbClr val="233A44"/>
                </a:solidFill>
                <a:latin typeface="Calibri"/>
                <a:ea typeface="Calibri"/>
                <a:cs typeface="Calibri"/>
                <a:sym typeface="Calibri"/>
              </a:rPr>
              <a:t>your skills</a:t>
            </a:r>
            <a:r>
              <a:rPr lang="en-US" sz="3000">
                <a:solidFill>
                  <a:srgbClr val="233A44"/>
                </a:solidFill>
                <a:latin typeface="Calibri"/>
                <a:ea typeface="Calibri"/>
                <a:cs typeface="Calibri"/>
                <a:sym typeface="Calibri"/>
              </a:rPr>
              <a:t> match the language of what employer is seeking?</a:t>
            </a:r>
            <a:endParaRPr sz="3000">
              <a:solidFill>
                <a:srgbClr val="233A44"/>
              </a:solidFill>
              <a:latin typeface="Calibri"/>
              <a:ea typeface="Calibri"/>
              <a:cs typeface="Calibri"/>
              <a:sym typeface="Calibri"/>
            </a:endParaRPr>
          </a:p>
          <a:p>
            <a:pPr marL="457200" lvl="0" indent="-419100" algn="l" rtl="0">
              <a:lnSpc>
                <a:spcPct val="115000"/>
              </a:lnSpc>
              <a:spcBef>
                <a:spcPts val="0"/>
              </a:spcBef>
              <a:spcAft>
                <a:spcPts val="0"/>
              </a:spcAft>
              <a:buClr>
                <a:srgbClr val="233A44"/>
              </a:buClr>
              <a:buSzPts val="3000"/>
              <a:buFont typeface="Calibri"/>
              <a:buAutoNum type="arabicPeriod"/>
            </a:pPr>
            <a:r>
              <a:rPr lang="en-US" sz="3000">
                <a:solidFill>
                  <a:srgbClr val="233A44"/>
                </a:solidFill>
                <a:latin typeface="Calibri"/>
                <a:ea typeface="Calibri"/>
                <a:cs typeface="Calibri"/>
                <a:sym typeface="Calibri"/>
              </a:rPr>
              <a:t>Change the language in your resume to </a:t>
            </a:r>
            <a:r>
              <a:rPr lang="en-US" sz="3000" b="1">
                <a:solidFill>
                  <a:srgbClr val="233A44"/>
                </a:solidFill>
                <a:latin typeface="Calibri"/>
                <a:ea typeface="Calibri"/>
                <a:cs typeface="Calibri"/>
                <a:sym typeface="Calibri"/>
              </a:rPr>
              <a:t>match language of job description</a:t>
            </a:r>
            <a:r>
              <a:rPr lang="en-US" sz="3000">
                <a:solidFill>
                  <a:srgbClr val="233A44"/>
                </a:solidFill>
                <a:latin typeface="Calibri"/>
                <a:ea typeface="Calibri"/>
                <a:cs typeface="Calibri"/>
                <a:sym typeface="Calibri"/>
              </a:rPr>
              <a:t>.</a:t>
            </a:r>
            <a:endParaRPr sz="3000">
              <a:solidFill>
                <a:srgbClr val="233A44"/>
              </a:solidFill>
              <a:latin typeface="Calibri"/>
              <a:ea typeface="Calibri"/>
              <a:cs typeface="Calibri"/>
              <a:sym typeface="Calibri"/>
            </a:endParaRPr>
          </a:p>
        </p:txBody>
      </p:sp>
      <p:pic>
        <p:nvPicPr>
          <p:cNvPr id="362" name="Google Shape;362;p33"/>
          <p:cNvPicPr preferRelativeResize="0"/>
          <p:nvPr/>
        </p:nvPicPr>
        <p:blipFill>
          <a:blip r:embed="rId3">
            <a:alphaModFix/>
          </a:blip>
          <a:stretch>
            <a:fillRect/>
          </a:stretch>
        </p:blipFill>
        <p:spPr>
          <a:xfrm>
            <a:off x="629475" y="2776775"/>
            <a:ext cx="3760200" cy="29713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34"/>
          <p:cNvSpPr txBox="1">
            <a:spLocks noGrp="1"/>
          </p:cNvSpPr>
          <p:nvPr>
            <p:ph type="body" idx="2"/>
          </p:nvPr>
        </p:nvSpPr>
        <p:spPr>
          <a:xfrm>
            <a:off x="1138400" y="666375"/>
            <a:ext cx="3181800" cy="2989800"/>
          </a:xfrm>
          <a:prstGeom prst="rect">
            <a:avLst/>
          </a:prstGeom>
        </p:spPr>
        <p:txBody>
          <a:bodyPr spcFirstLastPara="1" wrap="square" lIns="91425" tIns="45700" rIns="91425" bIns="45700" anchor="t" anchorCtr="0">
            <a:noAutofit/>
          </a:bodyPr>
          <a:lstStyle/>
          <a:p>
            <a:pPr marL="0" lvl="0" indent="457200" algn="l" rtl="0">
              <a:spcBef>
                <a:spcPts val="0"/>
              </a:spcBef>
              <a:spcAft>
                <a:spcPts val="0"/>
              </a:spcAft>
              <a:buClr>
                <a:schemeClr val="dk1"/>
              </a:buClr>
              <a:buSzPts val="1100"/>
              <a:buFont typeface="Arial"/>
              <a:buNone/>
            </a:pPr>
            <a:r>
              <a:rPr lang="en-US" sz="4800" b="1">
                <a:solidFill>
                  <a:srgbClr val="FFC000"/>
                </a:solidFill>
              </a:rPr>
              <a:t>Target,</a:t>
            </a:r>
            <a:endParaRPr sz="4800" b="1">
              <a:solidFill>
                <a:srgbClr val="FFC000"/>
              </a:solidFill>
            </a:endParaRPr>
          </a:p>
          <a:p>
            <a:pPr marL="0" lvl="0" indent="0" algn="ctr" rtl="0">
              <a:spcBef>
                <a:spcPts val="0"/>
              </a:spcBef>
              <a:spcAft>
                <a:spcPts val="0"/>
              </a:spcAft>
              <a:buClr>
                <a:schemeClr val="dk1"/>
              </a:buClr>
              <a:buSzPts val="1100"/>
              <a:buFont typeface="Arial"/>
              <a:buNone/>
            </a:pPr>
            <a:r>
              <a:rPr lang="en-US" sz="4800" b="1">
                <a:solidFill>
                  <a:srgbClr val="FFC000"/>
                </a:solidFill>
              </a:rPr>
              <a:t>Match, </a:t>
            </a:r>
            <a:endParaRPr sz="4800" b="1">
              <a:solidFill>
                <a:srgbClr val="FFC000"/>
              </a:solidFill>
            </a:endParaRPr>
          </a:p>
          <a:p>
            <a:pPr marL="0" lvl="0" indent="0" algn="l" rtl="0">
              <a:spcBef>
                <a:spcPts val="0"/>
              </a:spcBef>
              <a:spcAft>
                <a:spcPts val="0"/>
              </a:spcAft>
              <a:buClr>
                <a:schemeClr val="dk1"/>
              </a:buClr>
              <a:buSzPts val="1100"/>
              <a:buFont typeface="Arial"/>
              <a:buNone/>
            </a:pPr>
            <a:r>
              <a:rPr lang="en-US" sz="4800" b="1">
                <a:solidFill>
                  <a:srgbClr val="FFC000"/>
                </a:solidFill>
              </a:rPr>
              <a:t>   or Tailor</a:t>
            </a:r>
            <a:endParaRPr sz="4800" b="1">
              <a:solidFill>
                <a:srgbClr val="FFC000"/>
              </a:solidFill>
            </a:endParaRPr>
          </a:p>
          <a:p>
            <a:pPr marL="0" lvl="0" indent="0" algn="l" rtl="0">
              <a:spcBef>
                <a:spcPts val="0"/>
              </a:spcBef>
              <a:spcAft>
                <a:spcPts val="0"/>
              </a:spcAft>
              <a:buClr>
                <a:schemeClr val="dk1"/>
              </a:buClr>
              <a:buSzPts val="1100"/>
              <a:buFont typeface="Arial"/>
              <a:buNone/>
            </a:pPr>
            <a:r>
              <a:rPr lang="en-US" sz="3600" i="1">
                <a:solidFill>
                  <a:srgbClr val="FFC000"/>
                </a:solidFill>
              </a:rPr>
              <a:t>your resume!</a:t>
            </a:r>
            <a:endParaRPr sz="3600" i="1">
              <a:solidFill>
                <a:srgbClr val="FFC000"/>
              </a:solidFill>
            </a:endParaRPr>
          </a:p>
          <a:p>
            <a:pPr marL="0" lvl="0" indent="0" algn="l" rtl="0">
              <a:spcBef>
                <a:spcPts val="1000"/>
              </a:spcBef>
              <a:spcAft>
                <a:spcPts val="0"/>
              </a:spcAft>
              <a:buNone/>
            </a:pPr>
            <a:endParaRPr sz="3600"/>
          </a:p>
        </p:txBody>
      </p:sp>
      <p:pic>
        <p:nvPicPr>
          <p:cNvPr id="368" name="Google Shape;368;p34"/>
          <p:cNvPicPr preferRelativeResize="0"/>
          <p:nvPr/>
        </p:nvPicPr>
        <p:blipFill>
          <a:blip r:embed="rId3">
            <a:alphaModFix/>
          </a:blip>
          <a:stretch>
            <a:fillRect/>
          </a:stretch>
        </p:blipFill>
        <p:spPr>
          <a:xfrm>
            <a:off x="5300475" y="265050"/>
            <a:ext cx="5040450" cy="6592950"/>
          </a:xfrm>
          <a:prstGeom prst="rect">
            <a:avLst/>
          </a:prstGeom>
          <a:noFill/>
          <a:ln w="28575" cap="flat" cmpd="sng">
            <a:solidFill>
              <a:srgbClr val="FFC000"/>
            </a:solidFill>
            <a:prstDash val="solid"/>
            <a:round/>
            <a:headEnd type="none" w="sm" len="sm"/>
            <a:tailEnd type="none" w="sm" len="sm"/>
          </a:ln>
        </p:spPr>
      </p:pic>
      <p:pic>
        <p:nvPicPr>
          <p:cNvPr id="369" name="Google Shape;369;p34"/>
          <p:cNvPicPr preferRelativeResize="0"/>
          <p:nvPr/>
        </p:nvPicPr>
        <p:blipFill>
          <a:blip r:embed="rId4">
            <a:alphaModFix/>
          </a:blip>
          <a:stretch>
            <a:fillRect/>
          </a:stretch>
        </p:blipFill>
        <p:spPr>
          <a:xfrm>
            <a:off x="828250" y="3557350"/>
            <a:ext cx="3691830" cy="24624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35"/>
          <p:cNvSpPr txBox="1">
            <a:spLocks noGrp="1"/>
          </p:cNvSpPr>
          <p:nvPr>
            <p:ph type="title"/>
          </p:nvPr>
        </p:nvSpPr>
        <p:spPr>
          <a:xfrm>
            <a:off x="1045600" y="3061900"/>
            <a:ext cx="3609600" cy="1368300"/>
          </a:xfrm>
          <a:prstGeom prst="rect">
            <a:avLst/>
          </a:prstGeom>
          <a:ln w="28575"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lvl="0" indent="0" algn="l" rtl="0">
              <a:spcBef>
                <a:spcPts val="0"/>
              </a:spcBef>
              <a:spcAft>
                <a:spcPts val="0"/>
              </a:spcAft>
              <a:buNone/>
            </a:pPr>
            <a:r>
              <a:rPr lang="en-US" b="1">
                <a:solidFill>
                  <a:srgbClr val="674EA7"/>
                </a:solidFill>
              </a:rPr>
              <a:t>Targeting your resume cont...</a:t>
            </a:r>
            <a:endParaRPr b="1">
              <a:solidFill>
                <a:srgbClr val="674EA7"/>
              </a:solidFill>
            </a:endParaRPr>
          </a:p>
        </p:txBody>
      </p:sp>
      <p:pic>
        <p:nvPicPr>
          <p:cNvPr id="375" name="Google Shape;375;p35"/>
          <p:cNvPicPr preferRelativeResize="0"/>
          <p:nvPr/>
        </p:nvPicPr>
        <p:blipFill>
          <a:blip r:embed="rId3">
            <a:alphaModFix/>
          </a:blip>
          <a:stretch>
            <a:fillRect/>
          </a:stretch>
        </p:blipFill>
        <p:spPr>
          <a:xfrm>
            <a:off x="5248950" y="-7975"/>
            <a:ext cx="5933100" cy="66941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6"/>
          <p:cNvSpPr txBox="1">
            <a:spLocks noGrp="1"/>
          </p:cNvSpPr>
          <p:nvPr>
            <p:ph type="title"/>
          </p:nvPr>
        </p:nvSpPr>
        <p:spPr>
          <a:xfrm>
            <a:off x="507750" y="675475"/>
            <a:ext cx="3394800" cy="23973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b="1">
                <a:solidFill>
                  <a:srgbClr val="FFC000"/>
                </a:solidFill>
                <a:latin typeface="Nunito"/>
                <a:ea typeface="Nunito"/>
                <a:cs typeface="Nunito"/>
                <a:sym typeface="Nunito"/>
              </a:rPr>
              <a:t>Building your bullets!</a:t>
            </a:r>
            <a:endParaRPr b="1">
              <a:solidFill>
                <a:srgbClr val="FFC000"/>
              </a:solidFill>
              <a:latin typeface="Nunito"/>
              <a:ea typeface="Nunito"/>
              <a:cs typeface="Nunito"/>
              <a:sym typeface="Nunito"/>
            </a:endParaRPr>
          </a:p>
          <a:p>
            <a:pPr marL="0" lvl="0" indent="0" algn="ctr" rtl="0">
              <a:spcBef>
                <a:spcPts val="0"/>
              </a:spcBef>
              <a:spcAft>
                <a:spcPts val="0"/>
              </a:spcAft>
              <a:buClr>
                <a:schemeClr val="dk1"/>
              </a:buClr>
              <a:buSzPts val="1100"/>
              <a:buFont typeface="Arial"/>
              <a:buNone/>
            </a:pPr>
            <a:endParaRPr sz="2400" b="1" i="1">
              <a:solidFill>
                <a:srgbClr val="FFC000"/>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endParaRPr sz="5000" b="1">
              <a:solidFill>
                <a:srgbClr val="FFC000"/>
              </a:solidFill>
              <a:latin typeface="Nunito"/>
              <a:ea typeface="Nunito"/>
              <a:cs typeface="Nunito"/>
              <a:sym typeface="Nunito"/>
            </a:endParaRPr>
          </a:p>
        </p:txBody>
      </p:sp>
      <p:pic>
        <p:nvPicPr>
          <p:cNvPr id="381" name="Google Shape;381;p36"/>
          <p:cNvPicPr preferRelativeResize="0"/>
          <p:nvPr/>
        </p:nvPicPr>
        <p:blipFill rotWithShape="1">
          <a:blip r:embed="rId3">
            <a:alphaModFix/>
          </a:blip>
          <a:srcRect/>
          <a:stretch/>
        </p:blipFill>
        <p:spPr>
          <a:xfrm>
            <a:off x="11135807" y="5900907"/>
            <a:ext cx="1024887" cy="957093"/>
          </a:xfrm>
          <a:prstGeom prst="rect">
            <a:avLst/>
          </a:prstGeom>
          <a:noFill/>
          <a:ln>
            <a:noFill/>
          </a:ln>
        </p:spPr>
      </p:pic>
      <p:pic>
        <p:nvPicPr>
          <p:cNvPr id="382" name="Google Shape;382;p36"/>
          <p:cNvPicPr preferRelativeResize="0"/>
          <p:nvPr/>
        </p:nvPicPr>
        <p:blipFill>
          <a:blip r:embed="rId4">
            <a:alphaModFix/>
          </a:blip>
          <a:stretch>
            <a:fillRect/>
          </a:stretch>
        </p:blipFill>
        <p:spPr>
          <a:xfrm>
            <a:off x="4491750" y="-172525"/>
            <a:ext cx="5777125" cy="6858001"/>
          </a:xfrm>
          <a:prstGeom prst="rect">
            <a:avLst/>
          </a:prstGeom>
          <a:noFill/>
          <a:ln w="28575" cap="flat" cmpd="sng">
            <a:solidFill>
              <a:srgbClr val="FFC000"/>
            </a:solidFill>
            <a:prstDash val="solid"/>
            <a:round/>
            <a:headEnd type="none" w="sm" len="sm"/>
            <a:tailEnd type="none" w="sm" len="sm"/>
          </a:ln>
        </p:spPr>
      </p:pic>
      <p:sp>
        <p:nvSpPr>
          <p:cNvPr id="383" name="Google Shape;383;p36"/>
          <p:cNvSpPr txBox="1"/>
          <p:nvPr/>
        </p:nvSpPr>
        <p:spPr>
          <a:xfrm>
            <a:off x="189200" y="3300425"/>
            <a:ext cx="3869400" cy="3313800"/>
          </a:xfrm>
          <a:prstGeom prst="rect">
            <a:avLst/>
          </a:prstGeom>
          <a:noFill/>
          <a:ln>
            <a:noFill/>
          </a:ln>
        </p:spPr>
        <p:txBody>
          <a:bodyPr spcFirstLastPara="1" wrap="square" lIns="91425" tIns="91425" rIns="91425" bIns="91425" anchor="ctr" anchorCtr="0">
            <a:noAutofit/>
          </a:bodyPr>
          <a:lstStyle/>
          <a:p>
            <a:pPr marL="457200" lvl="0" indent="-381000" algn="l" rtl="0">
              <a:spcBef>
                <a:spcPts val="0"/>
              </a:spcBef>
              <a:spcAft>
                <a:spcPts val="0"/>
              </a:spcAft>
              <a:buSzPts val="2400"/>
              <a:buFont typeface="Nunito"/>
              <a:buChar char="●"/>
            </a:pPr>
            <a:r>
              <a:rPr lang="en-US" sz="2400" b="1" i="1">
                <a:latin typeface="Nunito"/>
                <a:ea typeface="Nunito"/>
                <a:cs typeface="Nunito"/>
                <a:sym typeface="Nunito"/>
              </a:rPr>
              <a:t>VERBS - SHOW THE ACTION YOU DID WHILE ON THE JOB</a:t>
            </a:r>
            <a:endParaRPr sz="2400" b="1" i="1">
              <a:latin typeface="Nunito"/>
              <a:ea typeface="Nunito"/>
              <a:cs typeface="Nunito"/>
              <a:sym typeface="Nunito"/>
            </a:endParaRPr>
          </a:p>
          <a:p>
            <a:pPr marL="457200" lvl="0" indent="0" algn="l" rtl="0">
              <a:spcBef>
                <a:spcPts val="0"/>
              </a:spcBef>
              <a:spcAft>
                <a:spcPts val="0"/>
              </a:spcAft>
              <a:buNone/>
            </a:pPr>
            <a:endParaRPr sz="2400" b="1" i="1">
              <a:latin typeface="Nunito"/>
              <a:ea typeface="Nunito"/>
              <a:cs typeface="Nunito"/>
              <a:sym typeface="Nunito"/>
            </a:endParaRPr>
          </a:p>
          <a:p>
            <a:pPr marL="457200" lvl="0" indent="-381000" algn="l" rtl="0">
              <a:spcBef>
                <a:spcPts val="0"/>
              </a:spcBef>
              <a:spcAft>
                <a:spcPts val="0"/>
              </a:spcAft>
              <a:buSzPts val="2400"/>
              <a:buFont typeface="Nunito"/>
              <a:buChar char="●"/>
            </a:pPr>
            <a:r>
              <a:rPr lang="en-US" sz="2400" b="1" i="1">
                <a:latin typeface="Nunito"/>
                <a:ea typeface="Nunito"/>
                <a:cs typeface="Nunito"/>
                <a:sym typeface="Nunito"/>
              </a:rPr>
              <a:t>PAST OR PRESENT</a:t>
            </a:r>
            <a:endParaRPr sz="2400" b="1" i="1">
              <a:latin typeface="Nunito"/>
              <a:ea typeface="Nunito"/>
              <a:cs typeface="Nunito"/>
              <a:sym typeface="Nunito"/>
            </a:endParaRPr>
          </a:p>
          <a:p>
            <a:pPr marL="457200" lvl="0" indent="0" algn="l" rtl="0">
              <a:spcBef>
                <a:spcPts val="0"/>
              </a:spcBef>
              <a:spcAft>
                <a:spcPts val="0"/>
              </a:spcAft>
              <a:buNone/>
            </a:pPr>
            <a:endParaRPr sz="2400" b="1" i="1">
              <a:latin typeface="Nunito"/>
              <a:ea typeface="Nunito"/>
              <a:cs typeface="Nunito"/>
              <a:sym typeface="Nunito"/>
            </a:endParaRPr>
          </a:p>
          <a:p>
            <a:pPr marL="457200" lvl="0" indent="-381000" algn="l" rtl="0">
              <a:spcBef>
                <a:spcPts val="0"/>
              </a:spcBef>
              <a:spcAft>
                <a:spcPts val="0"/>
              </a:spcAft>
              <a:buSzPts val="2400"/>
              <a:buFont typeface="Nunito"/>
              <a:buChar char="●"/>
            </a:pPr>
            <a:r>
              <a:rPr lang="en-US" sz="2400" b="1" i="1">
                <a:latin typeface="Nunito"/>
                <a:ea typeface="Nunito"/>
                <a:cs typeface="Nunito"/>
                <a:sym typeface="Nunito"/>
              </a:rPr>
              <a:t>Helps make your resume clear, concise, and organized.</a:t>
            </a:r>
            <a:endParaRPr sz="2400" b="1" i="1">
              <a:latin typeface="Nunito"/>
              <a:ea typeface="Nunito"/>
              <a:cs typeface="Nunito"/>
              <a:sym typeface="Nunito"/>
            </a:endParaRPr>
          </a:p>
          <a:p>
            <a:pPr marL="457200" lvl="0" indent="0" algn="l" rtl="0">
              <a:spcBef>
                <a:spcPts val="0"/>
              </a:spcBef>
              <a:spcAft>
                <a:spcPts val="0"/>
              </a:spcAft>
              <a:buNone/>
            </a:pPr>
            <a:endParaRPr sz="2400" b="1" i="1">
              <a:latin typeface="Nunito"/>
              <a:ea typeface="Nunito"/>
              <a:cs typeface="Nunito"/>
              <a:sym typeface="Nunito"/>
            </a:endParaRPr>
          </a:p>
          <a:p>
            <a:pPr marL="0" lvl="0" indent="0" algn="ctr" rtl="0">
              <a:spcBef>
                <a:spcPts val="0"/>
              </a:spcBef>
              <a:spcAft>
                <a:spcPts val="0"/>
              </a:spcAft>
              <a:buNone/>
            </a:pPr>
            <a:endParaRPr sz="2400" b="1" i="1">
              <a:solidFill>
                <a:srgbClr val="FFC000"/>
              </a:solidFill>
              <a:latin typeface="Nunito"/>
              <a:ea typeface="Nunito"/>
              <a:cs typeface="Nunito"/>
              <a:sym typeface="Nunito"/>
            </a:endParaRPr>
          </a:p>
          <a:p>
            <a:pPr marL="0" lvl="0" indent="0" algn="ctr" rtl="0">
              <a:spcBef>
                <a:spcPts val="0"/>
              </a:spcBef>
              <a:spcAft>
                <a:spcPts val="0"/>
              </a:spcAft>
              <a:buClr>
                <a:schemeClr val="dk1"/>
              </a:buClr>
              <a:buSzPts val="1100"/>
              <a:buFont typeface="Arial"/>
              <a:buNone/>
            </a:pPr>
            <a:endParaRPr sz="2400" b="1" i="1">
              <a:solidFill>
                <a:srgbClr val="FFC000"/>
              </a:solidFill>
              <a:latin typeface="Nunito"/>
              <a:ea typeface="Nunito"/>
              <a:cs typeface="Nunito"/>
              <a:sym typeface="Nunito"/>
            </a:endParaRPr>
          </a:p>
          <a:p>
            <a:pPr marL="0" lvl="0" indent="0" algn="l"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37"/>
          <p:cNvPicPr preferRelativeResize="0"/>
          <p:nvPr/>
        </p:nvPicPr>
        <p:blipFill rotWithShape="1">
          <a:blip r:embed="rId3">
            <a:alphaModFix/>
          </a:blip>
          <a:srcRect/>
          <a:stretch/>
        </p:blipFill>
        <p:spPr>
          <a:xfrm>
            <a:off x="11351050" y="5890550"/>
            <a:ext cx="809650" cy="967450"/>
          </a:xfrm>
          <a:prstGeom prst="rect">
            <a:avLst/>
          </a:prstGeom>
          <a:noFill/>
          <a:ln>
            <a:noFill/>
          </a:ln>
        </p:spPr>
      </p:pic>
      <p:pic>
        <p:nvPicPr>
          <p:cNvPr id="389" name="Google Shape;389;p37"/>
          <p:cNvPicPr preferRelativeResize="0"/>
          <p:nvPr/>
        </p:nvPicPr>
        <p:blipFill>
          <a:blip r:embed="rId4">
            <a:alphaModFix/>
          </a:blip>
          <a:stretch>
            <a:fillRect/>
          </a:stretch>
        </p:blipFill>
        <p:spPr>
          <a:xfrm>
            <a:off x="2080650" y="-1730625"/>
            <a:ext cx="7636775" cy="8978501"/>
          </a:xfrm>
          <a:prstGeom prst="rect">
            <a:avLst/>
          </a:prstGeom>
          <a:noFill/>
          <a:ln w="28575" cap="flat" cmpd="sng">
            <a:solidFill>
              <a:srgbClr val="FFC000"/>
            </a:solidFill>
            <a:prstDash val="solid"/>
            <a:round/>
            <a:headEnd type="none" w="sm" len="sm"/>
            <a:tailEnd type="none" w="sm" len="sm"/>
          </a:ln>
        </p:spPr>
      </p:pic>
      <p:sp>
        <p:nvSpPr>
          <p:cNvPr id="390" name="Google Shape;390;p37"/>
          <p:cNvSpPr/>
          <p:nvPr/>
        </p:nvSpPr>
        <p:spPr>
          <a:xfrm>
            <a:off x="1544375" y="3652475"/>
            <a:ext cx="1560000" cy="198600"/>
          </a:xfrm>
          <a:prstGeom prst="rightArrow">
            <a:avLst>
              <a:gd name="adj1" fmla="val 50000"/>
              <a:gd name="adj2" fmla="val 50000"/>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7"/>
          <p:cNvSpPr/>
          <p:nvPr/>
        </p:nvSpPr>
        <p:spPr>
          <a:xfrm>
            <a:off x="1544375" y="2829800"/>
            <a:ext cx="1560000" cy="198600"/>
          </a:xfrm>
          <a:prstGeom prst="rightArrow">
            <a:avLst>
              <a:gd name="adj1" fmla="val 50000"/>
              <a:gd name="adj2" fmla="val 50000"/>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7"/>
          <p:cNvSpPr/>
          <p:nvPr/>
        </p:nvSpPr>
        <p:spPr>
          <a:xfrm>
            <a:off x="1544375" y="4834875"/>
            <a:ext cx="1560000" cy="198600"/>
          </a:xfrm>
          <a:prstGeom prst="rightArrow">
            <a:avLst>
              <a:gd name="adj1" fmla="val 50000"/>
              <a:gd name="adj2" fmla="val 50000"/>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38"/>
          <p:cNvSpPr txBox="1">
            <a:spLocks noGrp="1"/>
          </p:cNvSpPr>
          <p:nvPr>
            <p:ph type="title"/>
          </p:nvPr>
        </p:nvSpPr>
        <p:spPr>
          <a:xfrm>
            <a:off x="1208675" y="877453"/>
            <a:ext cx="8761500" cy="1018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US" sz="4800" b="1">
                <a:solidFill>
                  <a:srgbClr val="FFC000"/>
                </a:solidFill>
                <a:latin typeface="Nunito"/>
                <a:ea typeface="Nunito"/>
                <a:cs typeface="Nunito"/>
                <a:sym typeface="Nunito"/>
              </a:rPr>
              <a:t>Make an appointment to build your bullets!</a:t>
            </a:r>
            <a:endParaRPr sz="4800" b="1">
              <a:solidFill>
                <a:srgbClr val="FFC000"/>
              </a:solidFill>
              <a:latin typeface="Nunito"/>
              <a:ea typeface="Nunito"/>
              <a:cs typeface="Nunito"/>
              <a:sym typeface="Nunito"/>
            </a:endParaRPr>
          </a:p>
          <a:p>
            <a:pPr marL="0" lvl="0" indent="0" algn="l" rtl="0">
              <a:spcBef>
                <a:spcPts val="0"/>
              </a:spcBef>
              <a:spcAft>
                <a:spcPts val="0"/>
              </a:spcAft>
              <a:buNone/>
            </a:pPr>
            <a:endParaRPr>
              <a:solidFill>
                <a:srgbClr val="FFC000"/>
              </a:solidFill>
            </a:endParaRPr>
          </a:p>
        </p:txBody>
      </p:sp>
      <p:sp>
        <p:nvSpPr>
          <p:cNvPr id="398" name="Google Shape;398;p38"/>
          <p:cNvSpPr txBox="1"/>
          <p:nvPr/>
        </p:nvSpPr>
        <p:spPr>
          <a:xfrm>
            <a:off x="447275" y="2666975"/>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800" b="1">
                <a:solidFill>
                  <a:schemeClr val="accent1"/>
                </a:solidFill>
                <a:latin typeface="Nunito"/>
                <a:ea typeface="Nunito"/>
                <a:cs typeface="Nunito"/>
                <a:sym typeface="Nunito"/>
              </a:rPr>
              <a:t>Will you bring value? </a:t>
            </a:r>
            <a:endParaRPr>
              <a:solidFill>
                <a:schemeClr val="accent1"/>
              </a:solidFill>
            </a:endParaRPr>
          </a:p>
        </p:txBody>
      </p:sp>
      <p:sp>
        <p:nvSpPr>
          <p:cNvPr id="399" name="Google Shape;399;p38"/>
          <p:cNvSpPr txBox="1"/>
          <p:nvPr/>
        </p:nvSpPr>
        <p:spPr>
          <a:xfrm>
            <a:off x="6064575" y="2272000"/>
            <a:ext cx="5779500" cy="4253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3600" b="1">
                <a:solidFill>
                  <a:srgbClr val="233A44"/>
                </a:solidFill>
                <a:latin typeface="Calibri"/>
                <a:ea typeface="Calibri"/>
                <a:cs typeface="Calibri"/>
                <a:sym typeface="Calibri"/>
              </a:rPr>
              <a:t>Bullets should showcase...</a:t>
            </a:r>
            <a:endParaRPr sz="3600" b="1">
              <a:solidFill>
                <a:srgbClr val="233A44"/>
              </a:solidFill>
              <a:latin typeface="Calibri"/>
              <a:ea typeface="Calibri"/>
              <a:cs typeface="Calibri"/>
              <a:sym typeface="Calibri"/>
            </a:endParaRPr>
          </a:p>
          <a:p>
            <a:pPr marL="457200" lvl="0" indent="-419100" algn="l" rtl="0">
              <a:lnSpc>
                <a:spcPct val="115000"/>
              </a:lnSpc>
              <a:spcBef>
                <a:spcPts val="1600"/>
              </a:spcBef>
              <a:spcAft>
                <a:spcPts val="0"/>
              </a:spcAft>
              <a:buClr>
                <a:srgbClr val="233A44"/>
              </a:buClr>
              <a:buSzPts val="3000"/>
              <a:buFont typeface="Calibri"/>
              <a:buChar char="●"/>
            </a:pPr>
            <a:r>
              <a:rPr lang="en-US" sz="3000" i="1">
                <a:solidFill>
                  <a:srgbClr val="233A44"/>
                </a:solidFill>
                <a:latin typeface="Calibri"/>
                <a:ea typeface="Calibri"/>
                <a:cs typeface="Calibri"/>
                <a:sym typeface="Calibri"/>
              </a:rPr>
              <a:t>Actions</a:t>
            </a:r>
            <a:r>
              <a:rPr lang="en-US" sz="3000" b="1">
                <a:solidFill>
                  <a:srgbClr val="233A44"/>
                </a:solidFill>
                <a:latin typeface="Calibri"/>
                <a:ea typeface="Calibri"/>
                <a:cs typeface="Calibri"/>
                <a:sym typeface="Calibri"/>
              </a:rPr>
              <a:t> exhibiting</a:t>
            </a:r>
            <a:r>
              <a:rPr lang="en-US" sz="3000" i="1">
                <a:solidFill>
                  <a:srgbClr val="233A44"/>
                </a:solidFill>
                <a:latin typeface="Calibri"/>
                <a:ea typeface="Calibri"/>
                <a:cs typeface="Calibri"/>
                <a:sym typeface="Calibri"/>
              </a:rPr>
              <a:t> contribution and results</a:t>
            </a:r>
            <a:endParaRPr sz="3000" i="1">
              <a:solidFill>
                <a:srgbClr val="233A44"/>
              </a:solidFill>
              <a:latin typeface="Calibri"/>
              <a:ea typeface="Calibri"/>
              <a:cs typeface="Calibri"/>
              <a:sym typeface="Calibri"/>
            </a:endParaRPr>
          </a:p>
          <a:p>
            <a:pPr marL="457200" lvl="0" indent="-419100" algn="l" rtl="0">
              <a:lnSpc>
                <a:spcPct val="115000"/>
              </a:lnSpc>
              <a:spcBef>
                <a:spcPts val="0"/>
              </a:spcBef>
              <a:spcAft>
                <a:spcPts val="0"/>
              </a:spcAft>
              <a:buClr>
                <a:srgbClr val="233A44"/>
              </a:buClr>
              <a:buSzPts val="3000"/>
              <a:buFont typeface="Calibri"/>
              <a:buChar char="●"/>
            </a:pPr>
            <a:r>
              <a:rPr lang="en-US" sz="3000" i="1">
                <a:solidFill>
                  <a:srgbClr val="233A44"/>
                </a:solidFill>
                <a:latin typeface="Calibri"/>
                <a:ea typeface="Calibri"/>
                <a:cs typeface="Calibri"/>
                <a:sym typeface="Calibri"/>
              </a:rPr>
              <a:t>Strengths</a:t>
            </a:r>
            <a:endParaRPr sz="3000" i="1">
              <a:solidFill>
                <a:srgbClr val="233A44"/>
              </a:solidFill>
              <a:latin typeface="Calibri"/>
              <a:ea typeface="Calibri"/>
              <a:cs typeface="Calibri"/>
              <a:sym typeface="Calibri"/>
            </a:endParaRPr>
          </a:p>
          <a:p>
            <a:pPr marL="457200" lvl="0" indent="-419100" algn="l" rtl="0">
              <a:lnSpc>
                <a:spcPct val="115000"/>
              </a:lnSpc>
              <a:spcBef>
                <a:spcPts val="0"/>
              </a:spcBef>
              <a:spcAft>
                <a:spcPts val="0"/>
              </a:spcAft>
              <a:buClr>
                <a:srgbClr val="233A44"/>
              </a:buClr>
              <a:buSzPts val="3000"/>
              <a:buFont typeface="Calibri"/>
              <a:buChar char="●"/>
            </a:pPr>
            <a:r>
              <a:rPr lang="en-US" sz="3000" i="1">
                <a:solidFill>
                  <a:srgbClr val="233A44"/>
                </a:solidFill>
                <a:latin typeface="Calibri"/>
                <a:ea typeface="Calibri"/>
                <a:cs typeface="Calibri"/>
                <a:sym typeface="Calibri"/>
              </a:rPr>
              <a:t>Accomplishments</a:t>
            </a:r>
            <a:endParaRPr sz="3000" i="1">
              <a:solidFill>
                <a:srgbClr val="233A44"/>
              </a:solidFill>
              <a:latin typeface="Calibri"/>
              <a:ea typeface="Calibri"/>
              <a:cs typeface="Calibri"/>
              <a:sym typeface="Calibri"/>
            </a:endParaRPr>
          </a:p>
          <a:p>
            <a:pPr marL="457200" lvl="0" indent="-419100" algn="l" rtl="0">
              <a:lnSpc>
                <a:spcPct val="115000"/>
              </a:lnSpc>
              <a:spcBef>
                <a:spcPts val="0"/>
              </a:spcBef>
              <a:spcAft>
                <a:spcPts val="0"/>
              </a:spcAft>
              <a:buClr>
                <a:srgbClr val="233A44"/>
              </a:buClr>
              <a:buSzPts val="3000"/>
              <a:buFont typeface="Calibri"/>
              <a:buChar char="●"/>
            </a:pPr>
            <a:r>
              <a:rPr lang="en-US" sz="3000" i="1">
                <a:solidFill>
                  <a:srgbClr val="233A44"/>
                </a:solidFill>
                <a:latin typeface="Calibri"/>
                <a:ea typeface="Calibri"/>
                <a:cs typeface="Calibri"/>
                <a:sym typeface="Calibri"/>
              </a:rPr>
              <a:t>Experiences</a:t>
            </a:r>
            <a:endParaRPr sz="3000" i="1">
              <a:solidFill>
                <a:srgbClr val="233A44"/>
              </a:solidFill>
              <a:latin typeface="Calibri"/>
              <a:ea typeface="Calibri"/>
              <a:cs typeface="Calibri"/>
              <a:sym typeface="Calibri"/>
            </a:endParaRPr>
          </a:p>
          <a:p>
            <a:pPr marL="457200" lvl="0" indent="-419100" algn="l" rtl="0">
              <a:lnSpc>
                <a:spcPct val="115000"/>
              </a:lnSpc>
              <a:spcBef>
                <a:spcPts val="0"/>
              </a:spcBef>
              <a:spcAft>
                <a:spcPts val="0"/>
              </a:spcAft>
              <a:buClr>
                <a:srgbClr val="233A44"/>
              </a:buClr>
              <a:buSzPts val="3000"/>
              <a:buFont typeface="Calibri"/>
              <a:buChar char="●"/>
            </a:pPr>
            <a:r>
              <a:rPr lang="en-US" sz="3000" i="1">
                <a:solidFill>
                  <a:srgbClr val="233A44"/>
                </a:solidFill>
                <a:latin typeface="Calibri"/>
                <a:ea typeface="Calibri"/>
                <a:cs typeface="Calibri"/>
                <a:sym typeface="Calibri"/>
              </a:rPr>
              <a:t>Honors</a:t>
            </a:r>
            <a:endParaRPr sz="3000" i="1">
              <a:solidFill>
                <a:srgbClr val="233A44"/>
              </a:solidFill>
              <a:latin typeface="Calibri"/>
              <a:ea typeface="Calibri"/>
              <a:cs typeface="Calibri"/>
              <a:sym typeface="Calibri"/>
            </a:endParaRPr>
          </a:p>
        </p:txBody>
      </p:sp>
      <p:pic>
        <p:nvPicPr>
          <p:cNvPr id="400" name="Google Shape;400;p38"/>
          <p:cNvPicPr preferRelativeResize="0"/>
          <p:nvPr/>
        </p:nvPicPr>
        <p:blipFill>
          <a:blip r:embed="rId3">
            <a:alphaModFix/>
          </a:blip>
          <a:stretch>
            <a:fillRect/>
          </a:stretch>
        </p:blipFill>
        <p:spPr>
          <a:xfrm>
            <a:off x="2849225" y="2272000"/>
            <a:ext cx="3000002" cy="41578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21"/>
          <p:cNvPicPr preferRelativeResize="0"/>
          <p:nvPr/>
        </p:nvPicPr>
        <p:blipFill>
          <a:blip r:embed="rId3">
            <a:alphaModFix/>
          </a:blip>
          <a:stretch>
            <a:fillRect/>
          </a:stretch>
        </p:blipFill>
        <p:spPr>
          <a:xfrm>
            <a:off x="4627575" y="1285875"/>
            <a:ext cx="6796775" cy="4946776"/>
          </a:xfrm>
          <a:prstGeom prst="rect">
            <a:avLst/>
          </a:prstGeom>
          <a:noFill/>
          <a:ln>
            <a:noFill/>
          </a:ln>
        </p:spPr>
      </p:pic>
      <p:sp>
        <p:nvSpPr>
          <p:cNvPr id="264" name="Google Shape;264;p21"/>
          <p:cNvSpPr txBox="1">
            <a:spLocks noGrp="1"/>
          </p:cNvSpPr>
          <p:nvPr>
            <p:ph type="ctrTitle"/>
          </p:nvPr>
        </p:nvSpPr>
        <p:spPr>
          <a:xfrm>
            <a:off x="529850" y="1455225"/>
            <a:ext cx="3930000" cy="24225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4800" i="1">
                <a:solidFill>
                  <a:srgbClr val="FF9900"/>
                </a:solidFill>
              </a:rPr>
              <a:t>Introduction</a:t>
            </a:r>
            <a:endParaRPr sz="4800" i="1">
              <a:solidFill>
                <a:srgbClr val="FF9900"/>
              </a:solidFill>
            </a:endParaRPr>
          </a:p>
          <a:p>
            <a:pPr marL="0" lvl="0" indent="0" algn="ctr" rtl="0">
              <a:spcBef>
                <a:spcPts val="0"/>
              </a:spcBef>
              <a:spcAft>
                <a:spcPts val="0"/>
              </a:spcAft>
              <a:buNone/>
            </a:pPr>
            <a:r>
              <a:rPr lang="en-US" sz="4800" i="1">
                <a:solidFill>
                  <a:srgbClr val="FF9900"/>
                </a:solidFill>
              </a:rPr>
              <a:t> to</a:t>
            </a:r>
            <a:endParaRPr sz="4800" i="1">
              <a:solidFill>
                <a:srgbClr val="FF9900"/>
              </a:solidFill>
            </a:endParaRPr>
          </a:p>
          <a:p>
            <a:pPr marL="0" lvl="0" indent="0" algn="ctr" rtl="0">
              <a:spcBef>
                <a:spcPts val="0"/>
              </a:spcBef>
              <a:spcAft>
                <a:spcPts val="0"/>
              </a:spcAft>
              <a:buNone/>
            </a:pPr>
            <a:endParaRPr>
              <a:solidFill>
                <a:srgbClr val="FF9900"/>
              </a:solidFill>
            </a:endParaRPr>
          </a:p>
        </p:txBody>
      </p:sp>
      <p:sp>
        <p:nvSpPr>
          <p:cNvPr id="265" name="Google Shape;265;p21"/>
          <p:cNvSpPr txBox="1">
            <a:spLocks noGrp="1"/>
          </p:cNvSpPr>
          <p:nvPr>
            <p:ph type="subTitle" idx="1"/>
          </p:nvPr>
        </p:nvSpPr>
        <p:spPr>
          <a:xfrm>
            <a:off x="529850" y="2946075"/>
            <a:ext cx="4097700" cy="24225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100"/>
              <a:buFont typeface="Arial"/>
              <a:buNone/>
            </a:pPr>
            <a:r>
              <a:rPr lang="en-US" sz="4800" i="1">
                <a:solidFill>
                  <a:srgbClr val="FF9900"/>
                </a:solidFill>
              </a:rPr>
              <a:t> Resume and Cover Letter Writing </a:t>
            </a:r>
            <a:endParaRPr sz="4800" i="1">
              <a:solidFill>
                <a:srgbClr val="FF9900"/>
              </a:solidFill>
            </a:endParaRPr>
          </a:p>
          <a:p>
            <a:pPr marL="0" lvl="0" indent="0" algn="l" rtl="0">
              <a:spcBef>
                <a:spcPts val="100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39"/>
          <p:cNvSpPr txBox="1">
            <a:spLocks noGrp="1"/>
          </p:cNvSpPr>
          <p:nvPr>
            <p:ph type="title"/>
          </p:nvPr>
        </p:nvSpPr>
        <p:spPr>
          <a:xfrm>
            <a:off x="1154950" y="596354"/>
            <a:ext cx="8761500" cy="108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sz="4800" b="1">
              <a:solidFill>
                <a:srgbClr val="AF7B51"/>
              </a:solidFill>
              <a:latin typeface="Nunito"/>
              <a:ea typeface="Nunito"/>
              <a:cs typeface="Nunito"/>
              <a:sym typeface="Nunito"/>
            </a:endParaRPr>
          </a:p>
          <a:p>
            <a:pPr marL="0" lvl="0" indent="0" algn="ctr" rtl="0">
              <a:spcBef>
                <a:spcPts val="0"/>
              </a:spcBef>
              <a:spcAft>
                <a:spcPts val="0"/>
              </a:spcAft>
              <a:buClr>
                <a:schemeClr val="dk1"/>
              </a:buClr>
              <a:buSzPts val="1100"/>
              <a:buFont typeface="Arial"/>
              <a:buNone/>
            </a:pPr>
            <a:r>
              <a:rPr lang="en-US" sz="6000" b="1">
                <a:solidFill>
                  <a:srgbClr val="FFC000"/>
                </a:solidFill>
                <a:latin typeface="Nunito"/>
                <a:ea typeface="Nunito"/>
                <a:cs typeface="Nunito"/>
                <a:sym typeface="Nunito"/>
              </a:rPr>
              <a:t>Let’s Practice!</a:t>
            </a:r>
            <a:endParaRPr sz="6000" b="1">
              <a:solidFill>
                <a:srgbClr val="FFC000"/>
              </a:solidFill>
              <a:latin typeface="Nunito"/>
              <a:ea typeface="Nunito"/>
              <a:cs typeface="Nunito"/>
              <a:sym typeface="Nunito"/>
            </a:endParaRPr>
          </a:p>
          <a:p>
            <a:pPr marL="0" lvl="0" indent="0" algn="l" rtl="0">
              <a:spcBef>
                <a:spcPts val="0"/>
              </a:spcBef>
              <a:spcAft>
                <a:spcPts val="0"/>
              </a:spcAft>
              <a:buNone/>
            </a:pPr>
            <a:endParaRPr sz="6000" b="1">
              <a:solidFill>
                <a:srgbClr val="FFC000"/>
              </a:solidFill>
            </a:endParaRPr>
          </a:p>
        </p:txBody>
      </p:sp>
      <p:sp>
        <p:nvSpPr>
          <p:cNvPr id="406" name="Google Shape;406;p39"/>
          <p:cNvSpPr txBox="1"/>
          <p:nvPr/>
        </p:nvSpPr>
        <p:spPr>
          <a:xfrm>
            <a:off x="778575" y="2317975"/>
            <a:ext cx="10187700" cy="4091700"/>
          </a:xfrm>
          <a:prstGeom prst="rect">
            <a:avLst/>
          </a:prstGeom>
          <a:noFill/>
          <a:ln>
            <a:noFill/>
          </a:ln>
        </p:spPr>
        <p:txBody>
          <a:bodyPr spcFirstLastPara="1" wrap="square" lIns="91425" tIns="91425" rIns="91425" bIns="91425" anchor="t" anchorCtr="0">
            <a:noAutofit/>
          </a:bodyPr>
          <a:lstStyle/>
          <a:p>
            <a:pPr marL="457200" lvl="0" indent="-457200" algn="l" rtl="0">
              <a:lnSpc>
                <a:spcPct val="115000"/>
              </a:lnSpc>
              <a:spcBef>
                <a:spcPts val="0"/>
              </a:spcBef>
              <a:spcAft>
                <a:spcPts val="0"/>
              </a:spcAft>
              <a:buClr>
                <a:srgbClr val="233A44"/>
              </a:buClr>
              <a:buSzPts val="3600"/>
              <a:buFont typeface="Calibri"/>
              <a:buChar char="●"/>
            </a:pPr>
            <a:r>
              <a:rPr lang="en-US" sz="3600">
                <a:solidFill>
                  <a:srgbClr val="233A44"/>
                </a:solidFill>
                <a:latin typeface="Calibri"/>
                <a:ea typeface="Calibri"/>
                <a:cs typeface="Calibri"/>
                <a:sym typeface="Calibri"/>
              </a:rPr>
              <a:t>Look at </a:t>
            </a:r>
            <a:r>
              <a:rPr lang="en-US" sz="3600" i="1" u="sng">
                <a:solidFill>
                  <a:srgbClr val="233A44"/>
                </a:solidFill>
                <a:latin typeface="Calibri"/>
                <a:ea typeface="Calibri"/>
                <a:cs typeface="Calibri"/>
                <a:sym typeface="Calibri"/>
              </a:rPr>
              <a:t>your resume </a:t>
            </a:r>
            <a:r>
              <a:rPr lang="en-US" sz="3600">
                <a:solidFill>
                  <a:srgbClr val="233A44"/>
                </a:solidFill>
                <a:latin typeface="Calibri"/>
                <a:ea typeface="Calibri"/>
                <a:cs typeface="Calibri"/>
                <a:sym typeface="Calibri"/>
              </a:rPr>
              <a:t>or </a:t>
            </a:r>
            <a:r>
              <a:rPr lang="en-US" sz="3600" i="1" u="sng">
                <a:solidFill>
                  <a:srgbClr val="233A44"/>
                </a:solidFill>
                <a:latin typeface="Calibri"/>
                <a:ea typeface="Calibri"/>
                <a:cs typeface="Calibri"/>
                <a:sym typeface="Calibri"/>
              </a:rPr>
              <a:t>sample</a:t>
            </a:r>
            <a:r>
              <a:rPr lang="en-US" sz="3600">
                <a:solidFill>
                  <a:srgbClr val="233A44"/>
                </a:solidFill>
                <a:latin typeface="Calibri"/>
                <a:ea typeface="Calibri"/>
                <a:cs typeface="Calibri"/>
                <a:sym typeface="Calibri"/>
              </a:rPr>
              <a:t>.</a:t>
            </a:r>
            <a:endParaRPr sz="3600">
              <a:solidFill>
                <a:srgbClr val="233A44"/>
              </a:solidFill>
              <a:latin typeface="Calibri"/>
              <a:ea typeface="Calibri"/>
              <a:cs typeface="Calibri"/>
              <a:sym typeface="Calibri"/>
            </a:endParaRPr>
          </a:p>
          <a:p>
            <a:pPr marL="457200" lvl="0" indent="-457200" algn="l" rtl="0">
              <a:lnSpc>
                <a:spcPct val="115000"/>
              </a:lnSpc>
              <a:spcBef>
                <a:spcPts val="0"/>
              </a:spcBef>
              <a:spcAft>
                <a:spcPts val="0"/>
              </a:spcAft>
              <a:buClr>
                <a:srgbClr val="233A44"/>
              </a:buClr>
              <a:buSzPts val="3600"/>
              <a:buFont typeface="Calibri"/>
              <a:buChar char="●"/>
            </a:pPr>
            <a:r>
              <a:rPr lang="en-US" sz="3600">
                <a:solidFill>
                  <a:srgbClr val="233A44"/>
                </a:solidFill>
                <a:latin typeface="Calibri"/>
                <a:ea typeface="Calibri"/>
                <a:cs typeface="Calibri"/>
                <a:sym typeface="Calibri"/>
              </a:rPr>
              <a:t>Notice the first word in front of bullets.</a:t>
            </a:r>
            <a:endParaRPr sz="3600">
              <a:solidFill>
                <a:srgbClr val="233A44"/>
              </a:solidFill>
              <a:latin typeface="Calibri"/>
              <a:ea typeface="Calibri"/>
              <a:cs typeface="Calibri"/>
              <a:sym typeface="Calibri"/>
            </a:endParaRPr>
          </a:p>
          <a:p>
            <a:pPr marL="457200" lvl="0" indent="-457200" algn="l" rtl="0">
              <a:lnSpc>
                <a:spcPct val="115000"/>
              </a:lnSpc>
              <a:spcBef>
                <a:spcPts val="0"/>
              </a:spcBef>
              <a:spcAft>
                <a:spcPts val="0"/>
              </a:spcAft>
              <a:buClr>
                <a:srgbClr val="233A44"/>
              </a:buClr>
              <a:buSzPts val="3600"/>
              <a:buFont typeface="Calibri"/>
              <a:buChar char="●"/>
            </a:pPr>
            <a:r>
              <a:rPr lang="en-US" sz="3600">
                <a:solidFill>
                  <a:srgbClr val="233A44"/>
                </a:solidFill>
                <a:latin typeface="Calibri"/>
                <a:ea typeface="Calibri"/>
                <a:cs typeface="Calibri"/>
                <a:sym typeface="Calibri"/>
              </a:rPr>
              <a:t>Is there a verb?</a:t>
            </a:r>
            <a:endParaRPr sz="3600">
              <a:solidFill>
                <a:srgbClr val="233A44"/>
              </a:solidFill>
              <a:latin typeface="Calibri"/>
              <a:ea typeface="Calibri"/>
              <a:cs typeface="Calibri"/>
              <a:sym typeface="Calibri"/>
            </a:endParaRPr>
          </a:p>
          <a:p>
            <a:pPr marL="457200" lvl="0" indent="-457200" algn="l" rtl="0">
              <a:lnSpc>
                <a:spcPct val="115000"/>
              </a:lnSpc>
              <a:spcBef>
                <a:spcPts val="0"/>
              </a:spcBef>
              <a:spcAft>
                <a:spcPts val="0"/>
              </a:spcAft>
              <a:buClr>
                <a:srgbClr val="233A44"/>
              </a:buClr>
              <a:buSzPts val="3600"/>
              <a:buFont typeface="Calibri"/>
              <a:buChar char="●"/>
            </a:pPr>
            <a:r>
              <a:rPr lang="en-US" sz="3600">
                <a:solidFill>
                  <a:srgbClr val="233A44"/>
                </a:solidFill>
                <a:latin typeface="Calibri"/>
                <a:ea typeface="Calibri"/>
                <a:cs typeface="Calibri"/>
                <a:sym typeface="Calibri"/>
              </a:rPr>
              <a:t>Verbs </a:t>
            </a:r>
            <a:r>
              <a:rPr lang="en-US" sz="3600" b="1">
                <a:solidFill>
                  <a:srgbClr val="233A44"/>
                </a:solidFill>
                <a:latin typeface="Calibri"/>
                <a:ea typeface="Calibri"/>
                <a:cs typeface="Calibri"/>
                <a:sym typeface="Calibri"/>
              </a:rPr>
              <a:t>show </a:t>
            </a:r>
            <a:r>
              <a:rPr lang="en-US" sz="3600">
                <a:solidFill>
                  <a:srgbClr val="233A44"/>
                </a:solidFill>
                <a:latin typeface="Calibri"/>
                <a:ea typeface="Calibri"/>
                <a:cs typeface="Calibri"/>
                <a:sym typeface="Calibri"/>
              </a:rPr>
              <a:t>what you’re doing or have done.</a:t>
            </a:r>
            <a:endParaRPr sz="3600">
              <a:solidFill>
                <a:srgbClr val="233A44"/>
              </a:solidFill>
              <a:latin typeface="Calibri"/>
              <a:ea typeface="Calibri"/>
              <a:cs typeface="Calibri"/>
              <a:sym typeface="Calibri"/>
            </a:endParaRPr>
          </a:p>
          <a:p>
            <a:pPr marL="457200" lvl="0" indent="-457200" algn="l" rtl="0">
              <a:lnSpc>
                <a:spcPct val="115000"/>
              </a:lnSpc>
              <a:spcBef>
                <a:spcPts val="0"/>
              </a:spcBef>
              <a:spcAft>
                <a:spcPts val="0"/>
              </a:spcAft>
              <a:buClr>
                <a:srgbClr val="233A44"/>
              </a:buClr>
              <a:buSzPts val="3600"/>
              <a:buFont typeface="Calibri"/>
              <a:buChar char="●"/>
            </a:pPr>
            <a:r>
              <a:rPr lang="en-US" sz="3600">
                <a:solidFill>
                  <a:srgbClr val="233A44"/>
                </a:solidFill>
                <a:latin typeface="Calibri"/>
                <a:ea typeface="Calibri"/>
                <a:cs typeface="Calibri"/>
                <a:sym typeface="Calibri"/>
              </a:rPr>
              <a:t>Helps employers glance quickly.  </a:t>
            </a:r>
            <a:endParaRPr sz="3600">
              <a:solidFill>
                <a:srgbClr val="233A44"/>
              </a:solidFill>
              <a:latin typeface="Calibri"/>
              <a:ea typeface="Calibri"/>
              <a:cs typeface="Calibri"/>
              <a:sym typeface="Calibri"/>
            </a:endParaRPr>
          </a:p>
          <a:p>
            <a:pPr marL="457200" lvl="0" indent="-457200" algn="l" rtl="0">
              <a:lnSpc>
                <a:spcPct val="115000"/>
              </a:lnSpc>
              <a:spcBef>
                <a:spcPts val="0"/>
              </a:spcBef>
              <a:spcAft>
                <a:spcPts val="0"/>
              </a:spcAft>
              <a:buClr>
                <a:srgbClr val="233A44"/>
              </a:buClr>
              <a:buSzPts val="3600"/>
              <a:buFont typeface="Calibri"/>
              <a:buChar char="●"/>
            </a:pPr>
            <a:r>
              <a:rPr lang="en-US" sz="3600" b="1">
                <a:solidFill>
                  <a:srgbClr val="233A44"/>
                </a:solidFill>
                <a:latin typeface="Calibri"/>
                <a:ea typeface="Calibri"/>
                <a:cs typeface="Calibri"/>
                <a:sym typeface="Calibri"/>
              </a:rPr>
              <a:t>WORDY RESUMES WASTE THEIR TIME</a:t>
            </a:r>
            <a:r>
              <a:rPr lang="en-US" sz="3600">
                <a:solidFill>
                  <a:srgbClr val="233A44"/>
                </a:solidFill>
                <a:latin typeface="Calibri"/>
                <a:ea typeface="Calibri"/>
                <a:cs typeface="Calibri"/>
                <a:sym typeface="Calibri"/>
              </a:rPr>
              <a:t>.</a:t>
            </a:r>
            <a:endParaRPr sz="3600">
              <a:solidFill>
                <a:srgbClr val="233A44"/>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40"/>
          <p:cNvSpPr txBox="1">
            <a:spLocks noGrp="1"/>
          </p:cNvSpPr>
          <p:nvPr>
            <p:ph type="title"/>
          </p:nvPr>
        </p:nvSpPr>
        <p:spPr>
          <a:xfrm>
            <a:off x="1154954" y="973668"/>
            <a:ext cx="8761500" cy="707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800" b="1">
                <a:solidFill>
                  <a:srgbClr val="FFC000"/>
                </a:solidFill>
              </a:rPr>
              <a:t>Verbs make it happen!</a:t>
            </a:r>
            <a:endParaRPr sz="4800" b="1">
              <a:solidFill>
                <a:srgbClr val="FFC000"/>
              </a:solidFill>
            </a:endParaRPr>
          </a:p>
        </p:txBody>
      </p:sp>
      <p:pic>
        <p:nvPicPr>
          <p:cNvPr id="412" name="Google Shape;412;p40" title="Constructing Your Bullet Points">
            <a:hlinkClick r:id="rId3"/>
          </p:cNvPr>
          <p:cNvPicPr preferRelativeResize="0"/>
          <p:nvPr/>
        </p:nvPicPr>
        <p:blipFill>
          <a:blip r:embed="rId4">
            <a:alphaModFix/>
          </a:blip>
          <a:stretch>
            <a:fillRect/>
          </a:stretch>
        </p:blipFill>
        <p:spPr>
          <a:xfrm>
            <a:off x="2667025" y="2410250"/>
            <a:ext cx="6410725" cy="40667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41"/>
          <p:cNvSpPr txBox="1">
            <a:spLocks noGrp="1"/>
          </p:cNvSpPr>
          <p:nvPr>
            <p:ph type="title"/>
          </p:nvPr>
        </p:nvSpPr>
        <p:spPr>
          <a:xfrm>
            <a:off x="1154950" y="530079"/>
            <a:ext cx="8761500" cy="1150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sz="6000" b="1">
              <a:solidFill>
                <a:srgbClr val="FFC000"/>
              </a:solidFill>
              <a:latin typeface="Nunito"/>
              <a:ea typeface="Nunito"/>
              <a:cs typeface="Nunito"/>
              <a:sym typeface="Nunito"/>
            </a:endParaRPr>
          </a:p>
          <a:p>
            <a:pPr marL="0" lvl="0" indent="0" algn="ctr" rtl="0">
              <a:spcBef>
                <a:spcPts val="0"/>
              </a:spcBef>
              <a:spcAft>
                <a:spcPts val="0"/>
              </a:spcAft>
              <a:buClr>
                <a:schemeClr val="dk1"/>
              </a:buClr>
              <a:buSzPts val="1100"/>
              <a:buFont typeface="Arial"/>
              <a:buNone/>
            </a:pPr>
            <a:r>
              <a:rPr lang="en-US" sz="6000" b="1">
                <a:solidFill>
                  <a:srgbClr val="FFC000"/>
                </a:solidFill>
                <a:latin typeface="Nunito"/>
                <a:ea typeface="Nunito"/>
                <a:cs typeface="Nunito"/>
                <a:sym typeface="Nunito"/>
              </a:rPr>
              <a:t>REVIEW</a:t>
            </a:r>
            <a:endParaRPr sz="6000" b="1">
              <a:solidFill>
                <a:srgbClr val="FFC000"/>
              </a:solidFill>
              <a:latin typeface="Nunito"/>
              <a:ea typeface="Nunito"/>
              <a:cs typeface="Nunito"/>
              <a:sym typeface="Nunito"/>
            </a:endParaRPr>
          </a:p>
          <a:p>
            <a:pPr marL="0" lvl="0" indent="0" algn="l" rtl="0">
              <a:spcBef>
                <a:spcPts val="0"/>
              </a:spcBef>
              <a:spcAft>
                <a:spcPts val="0"/>
              </a:spcAft>
              <a:buNone/>
            </a:pPr>
            <a:endParaRPr/>
          </a:p>
        </p:txBody>
      </p:sp>
      <p:sp>
        <p:nvSpPr>
          <p:cNvPr id="418" name="Google Shape;418;p41"/>
          <p:cNvSpPr txBox="1">
            <a:spLocks noGrp="1"/>
          </p:cNvSpPr>
          <p:nvPr>
            <p:ph type="body" idx="1"/>
          </p:nvPr>
        </p:nvSpPr>
        <p:spPr>
          <a:xfrm>
            <a:off x="1154950" y="2603500"/>
            <a:ext cx="10407600" cy="4120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3000" b="1" i="1">
                <a:solidFill>
                  <a:srgbClr val="233A44"/>
                </a:solidFill>
                <a:latin typeface="Calibri"/>
                <a:ea typeface="Calibri"/>
                <a:cs typeface="Calibri"/>
                <a:sym typeface="Calibri"/>
              </a:rPr>
              <a:t>What are the key components of an effective resume?</a:t>
            </a:r>
            <a:endParaRPr sz="3000" b="1" i="1">
              <a:solidFill>
                <a:srgbClr val="233A44"/>
              </a:solidFill>
              <a:latin typeface="Calibri"/>
              <a:ea typeface="Calibri"/>
              <a:cs typeface="Calibri"/>
              <a:sym typeface="Calibri"/>
            </a:endParaRPr>
          </a:p>
          <a:p>
            <a:pPr marL="457200" lvl="0" indent="-419100" algn="l" rtl="0">
              <a:lnSpc>
                <a:spcPct val="115000"/>
              </a:lnSpc>
              <a:spcBef>
                <a:spcPts val="1600"/>
              </a:spcBef>
              <a:spcAft>
                <a:spcPts val="0"/>
              </a:spcAft>
              <a:buClr>
                <a:srgbClr val="233A44"/>
              </a:buClr>
              <a:buSzPts val="3000"/>
              <a:buFont typeface="Calibri"/>
              <a:buAutoNum type="arabicPeriod"/>
            </a:pPr>
            <a:r>
              <a:rPr lang="en-US" sz="3000" i="1">
                <a:solidFill>
                  <a:srgbClr val="233A44"/>
                </a:solidFill>
                <a:latin typeface="Calibri"/>
                <a:ea typeface="Calibri"/>
                <a:cs typeface="Calibri"/>
                <a:sym typeface="Calibri"/>
              </a:rPr>
              <a:t>Organized </a:t>
            </a:r>
            <a:endParaRPr sz="3000" i="1">
              <a:solidFill>
                <a:srgbClr val="233A44"/>
              </a:solidFill>
              <a:latin typeface="Calibri"/>
              <a:ea typeface="Calibri"/>
              <a:cs typeface="Calibri"/>
              <a:sym typeface="Calibri"/>
            </a:endParaRPr>
          </a:p>
          <a:p>
            <a:pPr marL="457200" lvl="0" indent="-419100" algn="l" rtl="0">
              <a:lnSpc>
                <a:spcPct val="115000"/>
              </a:lnSpc>
              <a:spcBef>
                <a:spcPts val="0"/>
              </a:spcBef>
              <a:spcAft>
                <a:spcPts val="0"/>
              </a:spcAft>
              <a:buClr>
                <a:srgbClr val="233A44"/>
              </a:buClr>
              <a:buSzPts val="3000"/>
              <a:buFont typeface="Calibri"/>
              <a:buAutoNum type="arabicPeriod"/>
            </a:pPr>
            <a:r>
              <a:rPr lang="en-US" sz="3000" i="1">
                <a:solidFill>
                  <a:srgbClr val="233A44"/>
                </a:solidFill>
                <a:latin typeface="Calibri"/>
                <a:ea typeface="Calibri"/>
                <a:cs typeface="Calibri"/>
                <a:sym typeface="Calibri"/>
              </a:rPr>
              <a:t>Consistent Formatting</a:t>
            </a:r>
            <a:endParaRPr sz="3000" i="1">
              <a:solidFill>
                <a:srgbClr val="233A44"/>
              </a:solidFill>
              <a:latin typeface="Calibri"/>
              <a:ea typeface="Calibri"/>
              <a:cs typeface="Calibri"/>
              <a:sym typeface="Calibri"/>
            </a:endParaRPr>
          </a:p>
          <a:p>
            <a:pPr marL="457200" lvl="0" indent="-419100" algn="l" rtl="0">
              <a:lnSpc>
                <a:spcPct val="115000"/>
              </a:lnSpc>
              <a:spcBef>
                <a:spcPts val="0"/>
              </a:spcBef>
              <a:spcAft>
                <a:spcPts val="0"/>
              </a:spcAft>
              <a:buClr>
                <a:srgbClr val="233A44"/>
              </a:buClr>
              <a:buSzPts val="3000"/>
              <a:buFont typeface="Calibri"/>
              <a:buAutoNum type="arabicPeriod"/>
            </a:pPr>
            <a:r>
              <a:rPr lang="en-US" sz="3000" i="1">
                <a:solidFill>
                  <a:srgbClr val="233A44"/>
                </a:solidFill>
                <a:latin typeface="Calibri"/>
                <a:ea typeface="Calibri"/>
                <a:cs typeface="Calibri"/>
                <a:sym typeface="Calibri"/>
              </a:rPr>
              <a:t>Clear and concise</a:t>
            </a:r>
            <a:endParaRPr sz="3000" i="1">
              <a:solidFill>
                <a:srgbClr val="233A44"/>
              </a:solidFill>
              <a:latin typeface="Calibri"/>
              <a:ea typeface="Calibri"/>
              <a:cs typeface="Calibri"/>
              <a:sym typeface="Calibri"/>
            </a:endParaRPr>
          </a:p>
          <a:p>
            <a:pPr marL="457200" lvl="0" indent="-419100" algn="l" rtl="0">
              <a:lnSpc>
                <a:spcPct val="115000"/>
              </a:lnSpc>
              <a:spcBef>
                <a:spcPts val="0"/>
              </a:spcBef>
              <a:spcAft>
                <a:spcPts val="0"/>
              </a:spcAft>
              <a:buClr>
                <a:srgbClr val="233A44"/>
              </a:buClr>
              <a:buSzPts val="3000"/>
              <a:buFont typeface="Calibri"/>
              <a:buAutoNum type="arabicPeriod"/>
            </a:pPr>
            <a:r>
              <a:rPr lang="en-US" sz="3000" i="1">
                <a:solidFill>
                  <a:srgbClr val="233A44"/>
                </a:solidFill>
                <a:latin typeface="Calibri"/>
                <a:ea typeface="Calibri"/>
                <a:cs typeface="Calibri"/>
                <a:sym typeface="Calibri"/>
              </a:rPr>
              <a:t>Strong Bullets</a:t>
            </a:r>
            <a:endParaRPr sz="3000" i="1">
              <a:solidFill>
                <a:srgbClr val="233A44"/>
              </a:solidFill>
              <a:latin typeface="Calibri"/>
              <a:ea typeface="Calibri"/>
              <a:cs typeface="Calibri"/>
              <a:sym typeface="Calibri"/>
            </a:endParaRPr>
          </a:p>
          <a:p>
            <a:pPr marL="457200" lvl="0" indent="-419100" algn="l" rtl="0">
              <a:lnSpc>
                <a:spcPct val="115000"/>
              </a:lnSpc>
              <a:spcBef>
                <a:spcPts val="0"/>
              </a:spcBef>
              <a:spcAft>
                <a:spcPts val="0"/>
              </a:spcAft>
              <a:buClr>
                <a:srgbClr val="233A44"/>
              </a:buClr>
              <a:buSzPts val="3000"/>
              <a:buFont typeface="Calibri"/>
              <a:buAutoNum type="arabicPeriod"/>
            </a:pPr>
            <a:r>
              <a:rPr lang="en-US" sz="3000" i="1">
                <a:solidFill>
                  <a:srgbClr val="233A44"/>
                </a:solidFill>
                <a:latin typeface="Calibri"/>
                <a:ea typeface="Calibri"/>
                <a:cs typeface="Calibri"/>
                <a:sym typeface="Calibri"/>
              </a:rPr>
              <a:t>Appealing</a:t>
            </a:r>
            <a:endParaRPr sz="3000" i="1">
              <a:solidFill>
                <a:srgbClr val="233A44"/>
              </a:solidFill>
              <a:latin typeface="Calibri"/>
              <a:ea typeface="Calibri"/>
              <a:cs typeface="Calibri"/>
              <a:sym typeface="Calibri"/>
            </a:endParaRPr>
          </a:p>
          <a:p>
            <a:pPr marL="457200" lvl="0" indent="-419100" algn="l" rtl="0">
              <a:lnSpc>
                <a:spcPct val="115000"/>
              </a:lnSpc>
              <a:spcBef>
                <a:spcPts val="0"/>
              </a:spcBef>
              <a:spcAft>
                <a:spcPts val="0"/>
              </a:spcAft>
              <a:buClr>
                <a:srgbClr val="233A44"/>
              </a:buClr>
              <a:buSzPts val="3000"/>
              <a:buFont typeface="Calibri"/>
              <a:buAutoNum type="arabicPeriod"/>
            </a:pPr>
            <a:r>
              <a:rPr lang="en-US" sz="3000" i="1">
                <a:solidFill>
                  <a:srgbClr val="233A44"/>
                </a:solidFill>
                <a:latin typeface="Calibri"/>
                <a:ea typeface="Calibri"/>
                <a:cs typeface="Calibri"/>
                <a:sym typeface="Calibri"/>
              </a:rPr>
              <a:t>Conveys you’re qualified!</a:t>
            </a:r>
            <a:endParaRPr sz="3000" i="1">
              <a:solidFill>
                <a:srgbClr val="233A44"/>
              </a:solidFill>
              <a:latin typeface="Calibri"/>
              <a:ea typeface="Calibri"/>
              <a:cs typeface="Calibri"/>
              <a:sym typeface="Calibri"/>
            </a:endParaRPr>
          </a:p>
          <a:p>
            <a:pPr marL="457200" lvl="0" indent="0" algn="l" rtl="0">
              <a:lnSpc>
                <a:spcPct val="115000"/>
              </a:lnSpc>
              <a:spcBef>
                <a:spcPts val="1600"/>
              </a:spcBef>
              <a:spcAft>
                <a:spcPts val="0"/>
              </a:spcAft>
              <a:buClr>
                <a:schemeClr val="dk1"/>
              </a:buClr>
              <a:buSzPts val="1100"/>
              <a:buFont typeface="Arial"/>
              <a:buNone/>
            </a:pPr>
            <a:endParaRPr i="1">
              <a:solidFill>
                <a:srgbClr val="233A44"/>
              </a:solidFill>
              <a:latin typeface="Calibri"/>
              <a:ea typeface="Calibri"/>
              <a:cs typeface="Calibri"/>
              <a:sym typeface="Calibri"/>
            </a:endParaRPr>
          </a:p>
          <a:p>
            <a:pPr marL="0" lvl="0" indent="0" algn="l" rtl="0">
              <a:spcBef>
                <a:spcPts val="1600"/>
              </a:spcBef>
              <a:spcAft>
                <a:spcPts val="0"/>
              </a:spcAft>
              <a:buNone/>
            </a:pPr>
            <a:endParaRPr/>
          </a:p>
        </p:txBody>
      </p:sp>
      <p:pic>
        <p:nvPicPr>
          <p:cNvPr id="419" name="Google Shape;419;p41"/>
          <p:cNvPicPr preferRelativeResize="0"/>
          <p:nvPr/>
        </p:nvPicPr>
        <p:blipFill>
          <a:blip r:embed="rId3">
            <a:alphaModFix/>
          </a:blip>
          <a:stretch>
            <a:fillRect/>
          </a:stretch>
        </p:blipFill>
        <p:spPr>
          <a:xfrm>
            <a:off x="1292075" y="530075"/>
            <a:ext cx="2100850" cy="1321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2"/>
          <p:cNvSpPr txBox="1">
            <a:spLocks noGrp="1"/>
          </p:cNvSpPr>
          <p:nvPr>
            <p:ph type="title"/>
          </p:nvPr>
        </p:nvSpPr>
        <p:spPr>
          <a:xfrm>
            <a:off x="1154950" y="530079"/>
            <a:ext cx="8761500" cy="1150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sz="6000" b="1">
              <a:solidFill>
                <a:srgbClr val="FFC000"/>
              </a:solidFill>
              <a:latin typeface="Nunito"/>
              <a:ea typeface="Nunito"/>
              <a:cs typeface="Nunito"/>
              <a:sym typeface="Nunito"/>
            </a:endParaRPr>
          </a:p>
          <a:p>
            <a:pPr marL="0" lvl="0" indent="0" algn="ctr" rtl="0">
              <a:spcBef>
                <a:spcPts val="0"/>
              </a:spcBef>
              <a:spcAft>
                <a:spcPts val="0"/>
              </a:spcAft>
              <a:buNone/>
            </a:pPr>
            <a:r>
              <a:rPr lang="en-US" sz="6000" b="1">
                <a:solidFill>
                  <a:srgbClr val="FFC000"/>
                </a:solidFill>
                <a:latin typeface="Nunito"/>
                <a:ea typeface="Nunito"/>
                <a:cs typeface="Nunito"/>
                <a:sym typeface="Nunito"/>
              </a:rPr>
              <a:t>Remember...</a:t>
            </a:r>
            <a:endParaRPr sz="6000" b="1">
              <a:solidFill>
                <a:srgbClr val="FFC000"/>
              </a:solidFill>
              <a:latin typeface="Nunito"/>
              <a:ea typeface="Nunito"/>
              <a:cs typeface="Nunito"/>
              <a:sym typeface="Nunito"/>
            </a:endParaRPr>
          </a:p>
          <a:p>
            <a:pPr marL="0" lvl="0" indent="0" algn="l" rtl="0">
              <a:spcBef>
                <a:spcPts val="0"/>
              </a:spcBef>
              <a:spcAft>
                <a:spcPts val="0"/>
              </a:spcAft>
              <a:buNone/>
            </a:pPr>
            <a:endParaRPr/>
          </a:p>
        </p:txBody>
      </p:sp>
      <p:sp>
        <p:nvSpPr>
          <p:cNvPr id="425" name="Google Shape;425;p42"/>
          <p:cNvSpPr txBox="1">
            <a:spLocks noGrp="1"/>
          </p:cNvSpPr>
          <p:nvPr>
            <p:ph type="body" idx="1"/>
          </p:nvPr>
        </p:nvSpPr>
        <p:spPr>
          <a:xfrm>
            <a:off x="1154950" y="2603500"/>
            <a:ext cx="10407600" cy="4120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sz="3000" i="1">
              <a:solidFill>
                <a:srgbClr val="233A44"/>
              </a:solidFill>
              <a:latin typeface="Calibri"/>
              <a:ea typeface="Calibri"/>
              <a:cs typeface="Calibri"/>
              <a:sym typeface="Calibri"/>
            </a:endParaRPr>
          </a:p>
          <a:p>
            <a:pPr marL="457200" lvl="0" indent="0" algn="l" rtl="0">
              <a:lnSpc>
                <a:spcPct val="115000"/>
              </a:lnSpc>
              <a:spcBef>
                <a:spcPts val="1600"/>
              </a:spcBef>
              <a:spcAft>
                <a:spcPts val="0"/>
              </a:spcAft>
              <a:buNone/>
            </a:pPr>
            <a:endParaRPr i="1">
              <a:solidFill>
                <a:srgbClr val="233A44"/>
              </a:solidFill>
              <a:latin typeface="Calibri"/>
              <a:ea typeface="Calibri"/>
              <a:cs typeface="Calibri"/>
              <a:sym typeface="Calibri"/>
            </a:endParaRPr>
          </a:p>
          <a:p>
            <a:pPr marL="0" lvl="0" indent="0" algn="l" rtl="0">
              <a:spcBef>
                <a:spcPts val="1600"/>
              </a:spcBef>
              <a:spcAft>
                <a:spcPts val="0"/>
              </a:spcAft>
              <a:buNone/>
            </a:pPr>
            <a:endParaRPr/>
          </a:p>
        </p:txBody>
      </p:sp>
      <p:pic>
        <p:nvPicPr>
          <p:cNvPr id="426" name="Google Shape;426;p42"/>
          <p:cNvPicPr preferRelativeResize="0"/>
          <p:nvPr/>
        </p:nvPicPr>
        <p:blipFill>
          <a:blip r:embed="rId3">
            <a:alphaModFix/>
          </a:blip>
          <a:stretch>
            <a:fillRect/>
          </a:stretch>
        </p:blipFill>
        <p:spPr>
          <a:xfrm>
            <a:off x="1424600" y="2197850"/>
            <a:ext cx="8761499" cy="4526450"/>
          </a:xfrm>
          <a:prstGeom prst="rect">
            <a:avLst/>
          </a:prstGeom>
          <a:noFill/>
          <a:ln>
            <a:noFill/>
          </a:ln>
        </p:spPr>
      </p:pic>
      <p:sp>
        <p:nvSpPr>
          <p:cNvPr id="427" name="Google Shape;427;p42"/>
          <p:cNvSpPr txBox="1"/>
          <p:nvPr/>
        </p:nvSpPr>
        <p:spPr>
          <a:xfrm>
            <a:off x="911100" y="2319150"/>
            <a:ext cx="9541500" cy="111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i="1">
                <a:solidFill>
                  <a:schemeClr val="accent1"/>
                </a:solidFill>
                <a:latin typeface="Century Gothic"/>
                <a:ea typeface="Century Gothic"/>
                <a:cs typeface="Century Gothic"/>
                <a:sym typeface="Century Gothic"/>
              </a:rPr>
              <a:t>Your resume gets you the interview! </a:t>
            </a:r>
            <a:endParaRPr sz="4800" i="1">
              <a:solidFill>
                <a:schemeClr val="accent1"/>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3"/>
          <p:cNvSpPr txBox="1">
            <a:spLocks noGrp="1"/>
          </p:cNvSpPr>
          <p:nvPr>
            <p:ph type="title"/>
          </p:nvPr>
        </p:nvSpPr>
        <p:spPr>
          <a:xfrm>
            <a:off x="608327" y="597275"/>
            <a:ext cx="4676100" cy="707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6000" b="1">
                <a:solidFill>
                  <a:srgbClr val="FFC000"/>
                </a:solidFill>
              </a:rPr>
              <a:t>Hopefully...</a:t>
            </a:r>
            <a:endParaRPr sz="6000" b="1">
              <a:solidFill>
                <a:srgbClr val="FFC000"/>
              </a:solidFill>
            </a:endParaRPr>
          </a:p>
        </p:txBody>
      </p:sp>
      <p:pic>
        <p:nvPicPr>
          <p:cNvPr id="433" name="Google Shape;433;p43"/>
          <p:cNvPicPr preferRelativeResize="0"/>
          <p:nvPr/>
        </p:nvPicPr>
        <p:blipFill>
          <a:blip r:embed="rId3">
            <a:alphaModFix/>
          </a:blip>
          <a:stretch>
            <a:fillRect/>
          </a:stretch>
        </p:blipFill>
        <p:spPr>
          <a:xfrm>
            <a:off x="4913900" y="685325"/>
            <a:ext cx="5605025" cy="5956175"/>
          </a:xfrm>
          <a:prstGeom prst="rect">
            <a:avLst/>
          </a:prstGeom>
          <a:noFill/>
          <a:ln>
            <a:noFill/>
          </a:ln>
        </p:spPr>
      </p:pic>
      <p:sp>
        <p:nvSpPr>
          <p:cNvPr id="434" name="Google Shape;434;p43"/>
          <p:cNvSpPr txBox="1"/>
          <p:nvPr/>
        </p:nvSpPr>
        <p:spPr>
          <a:xfrm rot="-1336225">
            <a:off x="1203576" y="3684606"/>
            <a:ext cx="2974048" cy="1367634"/>
          </a:xfrm>
          <a:prstGeom prst="rect">
            <a:avLst/>
          </a:prstGeom>
          <a:noFill/>
          <a:ln w="76200" cap="flat" cmpd="sng">
            <a:solidFill>
              <a:schemeClr val="accent4"/>
            </a:solidFill>
            <a:prstDash val="lgDash"/>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3600" b="1">
                <a:solidFill>
                  <a:schemeClr val="accent1"/>
                </a:solidFill>
                <a:latin typeface="Century Gothic"/>
                <a:ea typeface="Century Gothic"/>
                <a:cs typeface="Century Gothic"/>
                <a:sym typeface="Century Gothic"/>
              </a:rPr>
              <a:t>Any questions??</a:t>
            </a:r>
            <a:endParaRPr sz="3600" b="1">
              <a:solidFill>
                <a:schemeClr val="accent1"/>
              </a:solidFill>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44"/>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3600"/>
              <a:buFont typeface="Century Gothic"/>
              <a:buNone/>
            </a:pPr>
            <a:r>
              <a:rPr lang="en-US" sz="6000" b="1">
                <a:solidFill>
                  <a:srgbClr val="FFC000"/>
                </a:solidFill>
              </a:rPr>
              <a:t>Thanks for coming! </a:t>
            </a:r>
            <a:endParaRPr sz="6000" b="1">
              <a:solidFill>
                <a:srgbClr val="FFC000"/>
              </a:solidFill>
            </a:endParaRPr>
          </a:p>
        </p:txBody>
      </p:sp>
      <p:sp>
        <p:nvSpPr>
          <p:cNvPr id="440" name="Google Shape;440;p44"/>
          <p:cNvSpPr txBox="1">
            <a:spLocks noGrp="1"/>
          </p:cNvSpPr>
          <p:nvPr>
            <p:ph type="body" idx="1"/>
          </p:nvPr>
        </p:nvSpPr>
        <p:spPr>
          <a:xfrm>
            <a:off x="799900" y="2553214"/>
            <a:ext cx="8825700" cy="4111200"/>
          </a:xfrm>
          <a:prstGeom prst="rect">
            <a:avLst/>
          </a:prstGeom>
          <a:noFill/>
          <a:ln>
            <a:noFill/>
          </a:ln>
        </p:spPr>
        <p:txBody>
          <a:bodyPr spcFirstLastPara="1" wrap="square" lIns="91425" tIns="45700" rIns="91425" bIns="45700" anchor="t" anchorCtr="0">
            <a:noAutofit/>
          </a:bodyPr>
          <a:lstStyle/>
          <a:p>
            <a:pPr marL="342900" lvl="0" indent="-441960" algn="l" rtl="0">
              <a:spcBef>
                <a:spcPts val="0"/>
              </a:spcBef>
              <a:spcAft>
                <a:spcPts val="0"/>
              </a:spcAft>
              <a:buSzPts val="3000"/>
              <a:buChar char="►"/>
            </a:pPr>
            <a:r>
              <a:rPr lang="en-US" sz="3000" b="1"/>
              <a:t>E</a:t>
            </a:r>
            <a:r>
              <a:rPr lang="en-US" sz="3200" b="1"/>
              <a:t>mail me</a:t>
            </a:r>
            <a:r>
              <a:rPr lang="en-US" sz="3200"/>
              <a:t> </a:t>
            </a:r>
            <a:r>
              <a:rPr lang="en-US" sz="3200" u="sng">
                <a:solidFill>
                  <a:schemeClr val="hlink"/>
                </a:solidFill>
                <a:hlinkClick r:id="rId3"/>
              </a:rPr>
              <a:t>twhitlow@callutheran.edu</a:t>
            </a:r>
            <a:endParaRPr sz="3200"/>
          </a:p>
          <a:p>
            <a:pPr marL="342900" lvl="0" indent="0" algn="l" rtl="0">
              <a:spcBef>
                <a:spcPts val="0"/>
              </a:spcBef>
              <a:spcAft>
                <a:spcPts val="0"/>
              </a:spcAft>
              <a:buNone/>
            </a:pPr>
            <a:endParaRPr sz="3200"/>
          </a:p>
          <a:p>
            <a:pPr marL="342900" lvl="0" indent="-441960" algn="l" rtl="0">
              <a:spcBef>
                <a:spcPts val="0"/>
              </a:spcBef>
              <a:spcAft>
                <a:spcPts val="0"/>
              </a:spcAft>
              <a:buSzPts val="3000"/>
              <a:buChar char="►"/>
            </a:pPr>
            <a:r>
              <a:rPr lang="en-US" sz="3200" b="1"/>
              <a:t>Make appt. with any consultant today</a:t>
            </a:r>
            <a:endParaRPr sz="3200"/>
          </a:p>
          <a:p>
            <a:pPr marL="0" lvl="0" indent="0" algn="l" rtl="0">
              <a:spcBef>
                <a:spcPts val="1000"/>
              </a:spcBef>
              <a:spcAft>
                <a:spcPts val="0"/>
              </a:spcAft>
              <a:buNone/>
            </a:pPr>
            <a:endParaRPr sz="3200"/>
          </a:p>
          <a:p>
            <a:pPr marL="609600" lvl="0" indent="-508000" algn="l" rtl="0">
              <a:spcBef>
                <a:spcPts val="1000"/>
              </a:spcBef>
              <a:spcAft>
                <a:spcPts val="0"/>
              </a:spcAft>
              <a:buSzPts val="3200"/>
              <a:buChar char="➔"/>
            </a:pPr>
            <a:r>
              <a:rPr lang="en-US" sz="3200"/>
              <a:t>Finish polishing your resume</a:t>
            </a:r>
            <a:endParaRPr sz="3200"/>
          </a:p>
          <a:p>
            <a:pPr marL="0" lvl="0" indent="0" algn="l" rtl="0">
              <a:spcBef>
                <a:spcPts val="1000"/>
              </a:spcBef>
              <a:spcAft>
                <a:spcPts val="0"/>
              </a:spcAft>
              <a:buNone/>
            </a:pPr>
            <a:endParaRPr sz="3200"/>
          </a:p>
          <a:p>
            <a:pPr marL="342900" lvl="0" indent="0" algn="l" rtl="0">
              <a:spcBef>
                <a:spcPts val="0"/>
              </a:spcBef>
              <a:spcAft>
                <a:spcPts val="0"/>
              </a:spcAft>
              <a:buNone/>
            </a:pPr>
            <a:endParaRPr sz="3000" b="1">
              <a:solidFill>
                <a:srgbClr val="9900FF"/>
              </a:solidFill>
            </a:endParaRPr>
          </a:p>
          <a:p>
            <a:pPr marL="342900" lvl="0" indent="0" algn="l" rtl="0">
              <a:spcBef>
                <a:spcPts val="0"/>
              </a:spcBef>
              <a:spcAft>
                <a:spcPts val="0"/>
              </a:spcAft>
              <a:buNone/>
            </a:pPr>
            <a:endParaRPr sz="3000" b="1"/>
          </a:p>
        </p:txBody>
      </p:sp>
      <p:pic>
        <p:nvPicPr>
          <p:cNvPr id="441" name="Google Shape;441;p44"/>
          <p:cNvPicPr preferRelativeResize="0"/>
          <p:nvPr/>
        </p:nvPicPr>
        <p:blipFill rotWithShape="1">
          <a:blip r:embed="rId4">
            <a:alphaModFix/>
          </a:blip>
          <a:srcRect/>
          <a:stretch/>
        </p:blipFill>
        <p:spPr>
          <a:xfrm>
            <a:off x="11135807" y="5900907"/>
            <a:ext cx="1024887" cy="95709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45"/>
          <p:cNvSpPr txBox="1">
            <a:spLocks noGrp="1"/>
          </p:cNvSpPr>
          <p:nvPr>
            <p:ph type="ctrTitle"/>
          </p:nvPr>
        </p:nvSpPr>
        <p:spPr>
          <a:xfrm>
            <a:off x="994913" y="1008353"/>
            <a:ext cx="8825658" cy="113508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FFC000"/>
              </a:buClr>
              <a:buSzPts val="5400"/>
              <a:buFont typeface="Century Gothic"/>
              <a:buNone/>
            </a:pPr>
            <a:r>
              <a:rPr lang="en-US">
                <a:solidFill>
                  <a:srgbClr val="FFC000"/>
                </a:solidFill>
              </a:rPr>
              <a:t>Thank you !</a:t>
            </a:r>
            <a:endParaRPr/>
          </a:p>
        </p:txBody>
      </p:sp>
      <p:pic>
        <p:nvPicPr>
          <p:cNvPr id="447" name="Google Shape;447;p45"/>
          <p:cNvPicPr preferRelativeResize="0"/>
          <p:nvPr/>
        </p:nvPicPr>
        <p:blipFill rotWithShape="1">
          <a:blip r:embed="rId3">
            <a:alphaModFix amt="37000"/>
          </a:blip>
          <a:srcRect/>
          <a:stretch/>
        </p:blipFill>
        <p:spPr>
          <a:xfrm>
            <a:off x="5407742" y="457746"/>
            <a:ext cx="5043948" cy="5930117"/>
          </a:xfrm>
          <a:prstGeom prst="rect">
            <a:avLst/>
          </a:prstGeom>
          <a:noFill/>
          <a:ln>
            <a:noFill/>
          </a:ln>
          <a:effectLst>
            <a:outerShdw blurRad="50800" dist="50800" dir="5400000" algn="ctr" rotWithShape="0">
              <a:srgbClr val="000000">
                <a:alpha val="28627"/>
              </a:srgbClr>
            </a:outerShdw>
          </a:effectLst>
        </p:spPr>
      </p:pic>
      <p:pic>
        <p:nvPicPr>
          <p:cNvPr id="448" name="Google Shape;448;p45"/>
          <p:cNvPicPr preferRelativeResize="0"/>
          <p:nvPr/>
        </p:nvPicPr>
        <p:blipFill rotWithShape="1">
          <a:blip r:embed="rId4">
            <a:alphaModFix/>
          </a:blip>
          <a:srcRect/>
          <a:stretch/>
        </p:blipFill>
        <p:spPr>
          <a:xfrm>
            <a:off x="10693355" y="5430770"/>
            <a:ext cx="1024887" cy="95709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69"/>
        <p:cNvGrpSpPr/>
        <p:nvPr/>
      </p:nvGrpSpPr>
      <p:grpSpPr>
        <a:xfrm>
          <a:off x="0" y="0"/>
          <a:ext cx="0" cy="0"/>
          <a:chOff x="0" y="0"/>
          <a:chExt cx="0" cy="0"/>
        </a:xfrm>
      </p:grpSpPr>
      <p:pic>
        <p:nvPicPr>
          <p:cNvPr id="270" name="Google Shape;270;p22"/>
          <p:cNvPicPr preferRelativeResize="0"/>
          <p:nvPr/>
        </p:nvPicPr>
        <p:blipFill rotWithShape="1">
          <a:blip r:embed="rId3">
            <a:alphaModFix/>
          </a:blip>
          <a:srcRect/>
          <a:stretch/>
        </p:blipFill>
        <p:spPr>
          <a:xfrm>
            <a:off x="11155471" y="5900907"/>
            <a:ext cx="1024887" cy="957093"/>
          </a:xfrm>
          <a:prstGeom prst="rect">
            <a:avLst/>
          </a:prstGeom>
          <a:noFill/>
          <a:ln>
            <a:noFill/>
          </a:ln>
        </p:spPr>
      </p:pic>
      <p:sp>
        <p:nvSpPr>
          <p:cNvPr id="271" name="Google Shape;271;p22"/>
          <p:cNvSpPr txBox="1"/>
          <p:nvPr/>
        </p:nvSpPr>
        <p:spPr>
          <a:xfrm>
            <a:off x="662650" y="949200"/>
            <a:ext cx="3817800" cy="495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6000">
                <a:solidFill>
                  <a:srgbClr val="FFC000"/>
                </a:solidFill>
                <a:latin typeface="Century Gothic"/>
                <a:ea typeface="Century Gothic"/>
                <a:cs typeface="Century Gothic"/>
                <a:sym typeface="Century Gothic"/>
              </a:rPr>
              <a:t>RESUMES:</a:t>
            </a:r>
            <a:endParaRPr sz="6000">
              <a:solidFill>
                <a:srgbClr val="FFC000"/>
              </a:solidFill>
              <a:latin typeface="Century Gothic"/>
              <a:ea typeface="Century Gothic"/>
              <a:cs typeface="Century Gothic"/>
              <a:sym typeface="Century Gothic"/>
            </a:endParaRPr>
          </a:p>
          <a:p>
            <a:pPr marL="0" lvl="0" indent="0" algn="ctr" rtl="0">
              <a:spcBef>
                <a:spcPts val="0"/>
              </a:spcBef>
              <a:spcAft>
                <a:spcPts val="0"/>
              </a:spcAft>
              <a:buNone/>
            </a:pPr>
            <a:endParaRPr sz="6000">
              <a:solidFill>
                <a:srgbClr val="FFC000"/>
              </a:solidFill>
              <a:latin typeface="Century Gothic"/>
              <a:ea typeface="Century Gothic"/>
              <a:cs typeface="Century Gothic"/>
              <a:sym typeface="Century Gothic"/>
            </a:endParaRPr>
          </a:p>
          <a:p>
            <a:pPr marL="0" lvl="0" indent="0" algn="ctr" rtl="0">
              <a:spcBef>
                <a:spcPts val="0"/>
              </a:spcBef>
              <a:spcAft>
                <a:spcPts val="0"/>
              </a:spcAft>
              <a:buNone/>
            </a:pPr>
            <a:r>
              <a:rPr lang="en-US" sz="6000">
                <a:solidFill>
                  <a:srgbClr val="FFC000"/>
                </a:solidFill>
                <a:latin typeface="Century Gothic"/>
                <a:ea typeface="Century Gothic"/>
                <a:cs typeface="Century Gothic"/>
                <a:sym typeface="Century Gothic"/>
              </a:rPr>
              <a:t> </a:t>
            </a:r>
            <a:r>
              <a:rPr lang="en-US" sz="6000" i="1">
                <a:solidFill>
                  <a:srgbClr val="FFC000"/>
                </a:solidFill>
                <a:latin typeface="Century Gothic"/>
                <a:ea typeface="Century Gothic"/>
                <a:cs typeface="Century Gothic"/>
                <a:sym typeface="Century Gothic"/>
              </a:rPr>
              <a:t>You’re Hired!</a:t>
            </a:r>
            <a:endParaRPr sz="6000" i="1">
              <a:solidFill>
                <a:srgbClr val="FFC000"/>
              </a:solidFill>
              <a:latin typeface="Century Gothic"/>
              <a:ea typeface="Century Gothic"/>
              <a:cs typeface="Century Gothic"/>
              <a:sym typeface="Century Gothic"/>
            </a:endParaRPr>
          </a:p>
        </p:txBody>
      </p:sp>
      <p:pic>
        <p:nvPicPr>
          <p:cNvPr id="272" name="Google Shape;272;p22"/>
          <p:cNvPicPr preferRelativeResize="0"/>
          <p:nvPr/>
        </p:nvPicPr>
        <p:blipFill>
          <a:blip r:embed="rId4">
            <a:alphaModFix/>
          </a:blip>
          <a:stretch>
            <a:fillRect/>
          </a:stretch>
        </p:blipFill>
        <p:spPr>
          <a:xfrm rot="3">
            <a:off x="5387322" y="1291752"/>
            <a:ext cx="5503528" cy="495959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3"/>
          <p:cNvSpPr txBox="1">
            <a:spLocks noGrp="1"/>
          </p:cNvSpPr>
          <p:nvPr>
            <p:ph type="title"/>
          </p:nvPr>
        </p:nvSpPr>
        <p:spPr>
          <a:xfrm>
            <a:off x="671400" y="802950"/>
            <a:ext cx="3783000" cy="49386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3000" i="1">
                <a:solidFill>
                  <a:srgbClr val="FF9900"/>
                </a:solidFill>
              </a:rPr>
              <a:t>What does a resume look like in your country?</a:t>
            </a:r>
            <a:endParaRPr sz="3000" i="1">
              <a:solidFill>
                <a:srgbClr val="FF9900"/>
              </a:solidFill>
            </a:endParaRPr>
          </a:p>
          <a:p>
            <a:pPr marL="0" lvl="0" indent="0" algn="l" rtl="0">
              <a:spcBef>
                <a:spcPts val="0"/>
              </a:spcBef>
              <a:spcAft>
                <a:spcPts val="0"/>
              </a:spcAft>
              <a:buNone/>
            </a:pPr>
            <a:endParaRPr sz="3000" i="1">
              <a:solidFill>
                <a:srgbClr val="FF9900"/>
              </a:solidFill>
            </a:endParaRPr>
          </a:p>
          <a:p>
            <a:pPr marL="0" lvl="0" indent="0" algn="l" rtl="0">
              <a:spcBef>
                <a:spcPts val="0"/>
              </a:spcBef>
              <a:spcAft>
                <a:spcPts val="0"/>
              </a:spcAft>
              <a:buNone/>
            </a:pPr>
            <a:r>
              <a:rPr lang="en-US" sz="3000" i="1">
                <a:solidFill>
                  <a:srgbClr val="FF9900"/>
                </a:solidFill>
              </a:rPr>
              <a:t>What are the details required ?</a:t>
            </a:r>
            <a:endParaRPr sz="3000" i="1">
              <a:solidFill>
                <a:srgbClr val="FF9900"/>
              </a:solidFill>
            </a:endParaRPr>
          </a:p>
          <a:p>
            <a:pPr marL="0" lvl="0" indent="0" algn="l" rtl="0">
              <a:spcBef>
                <a:spcPts val="0"/>
              </a:spcBef>
              <a:spcAft>
                <a:spcPts val="0"/>
              </a:spcAft>
              <a:buNone/>
            </a:pPr>
            <a:endParaRPr sz="3000" i="1">
              <a:solidFill>
                <a:srgbClr val="FF9900"/>
              </a:solidFill>
            </a:endParaRPr>
          </a:p>
          <a:p>
            <a:pPr marL="0" lvl="0" indent="0" algn="l" rtl="0">
              <a:spcBef>
                <a:spcPts val="0"/>
              </a:spcBef>
              <a:spcAft>
                <a:spcPts val="0"/>
              </a:spcAft>
              <a:buNone/>
            </a:pPr>
            <a:r>
              <a:rPr lang="en-US" sz="3000" i="1">
                <a:solidFill>
                  <a:srgbClr val="FF9900"/>
                </a:solidFill>
              </a:rPr>
              <a:t>Must you write a cover letter?</a:t>
            </a:r>
            <a:endParaRPr/>
          </a:p>
        </p:txBody>
      </p:sp>
      <p:pic>
        <p:nvPicPr>
          <p:cNvPr id="278" name="Google Shape;278;p23"/>
          <p:cNvPicPr preferRelativeResize="0"/>
          <p:nvPr/>
        </p:nvPicPr>
        <p:blipFill>
          <a:blip r:embed="rId3">
            <a:alphaModFix/>
          </a:blip>
          <a:stretch>
            <a:fillRect/>
          </a:stretch>
        </p:blipFill>
        <p:spPr>
          <a:xfrm rot="-466098">
            <a:off x="6135955" y="1819072"/>
            <a:ext cx="4361316" cy="4419956"/>
          </a:xfrm>
          <a:prstGeom prst="rect">
            <a:avLst/>
          </a:prstGeom>
          <a:noFill/>
          <a:ln>
            <a:noFill/>
          </a:ln>
        </p:spPr>
      </p:pic>
      <p:sp>
        <p:nvSpPr>
          <p:cNvPr id="279" name="Google Shape;279;p23"/>
          <p:cNvSpPr txBox="1"/>
          <p:nvPr/>
        </p:nvSpPr>
        <p:spPr>
          <a:xfrm>
            <a:off x="5181300" y="560675"/>
            <a:ext cx="5337900" cy="114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6000" b="1">
                <a:solidFill>
                  <a:srgbClr val="FFC000"/>
                </a:solidFill>
                <a:latin typeface="Century Gothic"/>
                <a:ea typeface="Century Gothic"/>
                <a:cs typeface="Century Gothic"/>
                <a:sym typeface="Century Gothic"/>
              </a:rPr>
              <a:t>Discussion #1</a:t>
            </a:r>
            <a:endParaRPr sz="6000" b="1">
              <a:solidFill>
                <a:srgbClr val="FFC000"/>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4"/>
          <p:cNvSpPr txBox="1">
            <a:spLocks noGrp="1"/>
          </p:cNvSpPr>
          <p:nvPr>
            <p:ph type="title"/>
          </p:nvPr>
        </p:nvSpPr>
        <p:spPr>
          <a:xfrm>
            <a:off x="1373650" y="895577"/>
            <a:ext cx="8761500" cy="957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6000" b="1">
                <a:solidFill>
                  <a:srgbClr val="FFC000"/>
                </a:solidFill>
                <a:latin typeface="Nunito"/>
                <a:ea typeface="Nunito"/>
                <a:cs typeface="Nunito"/>
                <a:sym typeface="Nunito"/>
              </a:rPr>
              <a:t>Discussion #2</a:t>
            </a:r>
            <a:endParaRPr sz="6000" b="1">
              <a:solidFill>
                <a:srgbClr val="FFC000"/>
              </a:solidFill>
            </a:endParaRPr>
          </a:p>
        </p:txBody>
      </p:sp>
      <p:sp>
        <p:nvSpPr>
          <p:cNvPr id="285" name="Google Shape;285;p24"/>
          <p:cNvSpPr txBox="1">
            <a:spLocks noGrp="1"/>
          </p:cNvSpPr>
          <p:nvPr>
            <p:ph type="body" idx="1"/>
          </p:nvPr>
        </p:nvSpPr>
        <p:spPr>
          <a:xfrm>
            <a:off x="1154950" y="2603500"/>
            <a:ext cx="5885400" cy="3848100"/>
          </a:xfrm>
          <a:prstGeom prst="rect">
            <a:avLst/>
          </a:prstGeom>
          <a:noFill/>
          <a:ln>
            <a:noFill/>
          </a:ln>
        </p:spPr>
        <p:txBody>
          <a:bodyPr spcFirstLastPara="1" wrap="square" lIns="91425" tIns="45700" rIns="91425" bIns="45700" anchor="t" anchorCtr="0">
            <a:noAutofit/>
          </a:bodyPr>
          <a:lstStyle/>
          <a:p>
            <a:pPr marL="342900" lvl="0" indent="0" algn="l" rtl="0">
              <a:lnSpc>
                <a:spcPct val="115000"/>
              </a:lnSpc>
              <a:spcBef>
                <a:spcPts val="0"/>
              </a:spcBef>
              <a:spcAft>
                <a:spcPts val="0"/>
              </a:spcAft>
              <a:buNone/>
            </a:pPr>
            <a:r>
              <a:rPr lang="en-US" sz="2400" b="1" u="sng">
                <a:solidFill>
                  <a:schemeClr val="dk1"/>
                </a:solidFill>
                <a:latin typeface="Nunito"/>
                <a:ea typeface="Nunito"/>
                <a:cs typeface="Nunito"/>
                <a:sym typeface="Nunito"/>
              </a:rPr>
              <a:t>Scenario</a:t>
            </a:r>
            <a:r>
              <a:rPr lang="en-US" sz="2400">
                <a:solidFill>
                  <a:schemeClr val="dk1"/>
                </a:solidFill>
                <a:latin typeface="Nunito"/>
                <a:ea typeface="Nunito"/>
                <a:cs typeface="Nunito"/>
                <a:sym typeface="Nunito"/>
              </a:rPr>
              <a:t> </a:t>
            </a:r>
            <a:endParaRPr sz="2400">
              <a:solidFill>
                <a:schemeClr val="dk1"/>
              </a:solidFill>
              <a:latin typeface="Nunito"/>
              <a:ea typeface="Nunito"/>
              <a:cs typeface="Nunito"/>
              <a:sym typeface="Nunito"/>
            </a:endParaRPr>
          </a:p>
          <a:p>
            <a:pPr marL="342900" lvl="0" indent="0" algn="l" rtl="0">
              <a:lnSpc>
                <a:spcPct val="115000"/>
              </a:lnSpc>
              <a:spcBef>
                <a:spcPts val="0"/>
              </a:spcBef>
              <a:spcAft>
                <a:spcPts val="0"/>
              </a:spcAft>
              <a:buNone/>
            </a:pPr>
            <a:r>
              <a:rPr lang="en-US" sz="2400">
                <a:solidFill>
                  <a:schemeClr val="dk1"/>
                </a:solidFill>
                <a:latin typeface="Nunito"/>
                <a:ea typeface="Nunito"/>
                <a:cs typeface="Nunito"/>
                <a:sym typeface="Nunito"/>
              </a:rPr>
              <a:t>I work in Human Resources and I was given 100 resumes for potential summer internships or full time positions.  My job is to identify 10 candidates to invite to an interview. This means I’d have to eliminate (say no) 90 candidates based on their resumes.</a:t>
            </a:r>
            <a:endParaRPr sz="2400">
              <a:solidFill>
                <a:schemeClr val="dk1"/>
              </a:solidFill>
              <a:latin typeface="Playfair Display"/>
              <a:ea typeface="Playfair Display"/>
              <a:cs typeface="Playfair Display"/>
              <a:sym typeface="Playfair Display"/>
            </a:endParaRPr>
          </a:p>
          <a:p>
            <a:pPr marL="342900" lvl="0" indent="0" algn="l" rtl="0">
              <a:spcBef>
                <a:spcPts val="0"/>
              </a:spcBef>
              <a:spcAft>
                <a:spcPts val="0"/>
              </a:spcAft>
              <a:buNone/>
            </a:pPr>
            <a:endParaRPr sz="3600"/>
          </a:p>
        </p:txBody>
      </p:sp>
      <p:pic>
        <p:nvPicPr>
          <p:cNvPr id="286" name="Google Shape;286;p24"/>
          <p:cNvPicPr preferRelativeResize="0"/>
          <p:nvPr/>
        </p:nvPicPr>
        <p:blipFill rotWithShape="1">
          <a:blip r:embed="rId3">
            <a:alphaModFix/>
          </a:blip>
          <a:srcRect/>
          <a:stretch/>
        </p:blipFill>
        <p:spPr>
          <a:xfrm>
            <a:off x="11135807" y="5900907"/>
            <a:ext cx="1024887" cy="957093"/>
          </a:xfrm>
          <a:prstGeom prst="rect">
            <a:avLst/>
          </a:prstGeom>
          <a:noFill/>
          <a:ln>
            <a:noFill/>
          </a:ln>
        </p:spPr>
      </p:pic>
      <p:pic>
        <p:nvPicPr>
          <p:cNvPr id="287" name="Google Shape;287;p24"/>
          <p:cNvPicPr preferRelativeResize="0"/>
          <p:nvPr/>
        </p:nvPicPr>
        <p:blipFill>
          <a:blip r:embed="rId4">
            <a:alphaModFix/>
          </a:blip>
          <a:stretch>
            <a:fillRect/>
          </a:stretch>
        </p:blipFill>
        <p:spPr>
          <a:xfrm>
            <a:off x="7040350" y="2487525"/>
            <a:ext cx="3883177" cy="3297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5"/>
          <p:cNvSpPr txBox="1">
            <a:spLocks noGrp="1"/>
          </p:cNvSpPr>
          <p:nvPr>
            <p:ph type="title"/>
          </p:nvPr>
        </p:nvSpPr>
        <p:spPr>
          <a:xfrm>
            <a:off x="1154950" y="796725"/>
            <a:ext cx="8761500" cy="859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800" b="1">
                <a:solidFill>
                  <a:srgbClr val="FFC000"/>
                </a:solidFill>
                <a:latin typeface="Nunito"/>
                <a:ea typeface="Nunito"/>
                <a:cs typeface="Nunito"/>
                <a:sym typeface="Nunito"/>
              </a:rPr>
              <a:t>Think and Generate a List</a:t>
            </a:r>
            <a:endParaRPr sz="4800" b="1">
              <a:solidFill>
                <a:srgbClr val="FFC000"/>
              </a:solidFill>
            </a:endParaRPr>
          </a:p>
        </p:txBody>
      </p:sp>
      <p:pic>
        <p:nvPicPr>
          <p:cNvPr id="293" name="Google Shape;293;p25"/>
          <p:cNvPicPr preferRelativeResize="0"/>
          <p:nvPr/>
        </p:nvPicPr>
        <p:blipFill rotWithShape="1">
          <a:blip r:embed="rId3">
            <a:alphaModFix/>
          </a:blip>
          <a:srcRect/>
          <a:stretch/>
        </p:blipFill>
        <p:spPr>
          <a:xfrm>
            <a:off x="11135807" y="5900907"/>
            <a:ext cx="1024887" cy="957093"/>
          </a:xfrm>
          <a:prstGeom prst="rect">
            <a:avLst/>
          </a:prstGeom>
          <a:noFill/>
          <a:ln>
            <a:noFill/>
          </a:ln>
        </p:spPr>
      </p:pic>
      <p:sp>
        <p:nvSpPr>
          <p:cNvPr id="294" name="Google Shape;294;p25"/>
          <p:cNvSpPr txBox="1">
            <a:spLocks noGrp="1"/>
          </p:cNvSpPr>
          <p:nvPr>
            <p:ph type="body" idx="2"/>
          </p:nvPr>
        </p:nvSpPr>
        <p:spPr>
          <a:xfrm>
            <a:off x="7023625" y="2162325"/>
            <a:ext cx="4224900" cy="4165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2100"/>
          </a:p>
          <a:p>
            <a:pPr marL="0" lvl="0" indent="0" algn="l" rtl="0">
              <a:spcBef>
                <a:spcPts val="0"/>
              </a:spcBef>
              <a:spcAft>
                <a:spcPts val="0"/>
              </a:spcAft>
              <a:buNone/>
            </a:pPr>
            <a:endParaRPr/>
          </a:p>
        </p:txBody>
      </p:sp>
      <p:sp>
        <p:nvSpPr>
          <p:cNvPr id="295" name="Google Shape;295;p25"/>
          <p:cNvSpPr txBox="1">
            <a:spLocks noGrp="1"/>
          </p:cNvSpPr>
          <p:nvPr>
            <p:ph type="body" idx="1"/>
          </p:nvPr>
        </p:nvSpPr>
        <p:spPr>
          <a:xfrm>
            <a:off x="844825" y="2601525"/>
            <a:ext cx="5781300" cy="3726300"/>
          </a:xfrm>
          <a:prstGeom prst="rect">
            <a:avLst/>
          </a:prstGeom>
          <a:noFill/>
          <a:ln>
            <a:noFill/>
          </a:ln>
        </p:spPr>
        <p:txBody>
          <a:bodyPr spcFirstLastPara="1" wrap="square" lIns="91425" tIns="45700" rIns="91425" bIns="45700" anchor="t" anchorCtr="0">
            <a:noAutofit/>
          </a:bodyPr>
          <a:lstStyle/>
          <a:p>
            <a:pPr marL="457200" lvl="0" indent="0" algn="l" rtl="0">
              <a:lnSpc>
                <a:spcPct val="115000"/>
              </a:lnSpc>
              <a:spcBef>
                <a:spcPts val="0"/>
              </a:spcBef>
              <a:spcAft>
                <a:spcPts val="0"/>
              </a:spcAft>
              <a:buNone/>
            </a:pPr>
            <a:endParaRPr sz="2400">
              <a:solidFill>
                <a:schemeClr val="dk1"/>
              </a:solidFill>
              <a:latin typeface="Nunito Black"/>
              <a:ea typeface="Nunito Black"/>
              <a:cs typeface="Nunito Black"/>
              <a:sym typeface="Nunito Black"/>
            </a:endParaRPr>
          </a:p>
          <a:p>
            <a:pPr marL="457200" lvl="0" indent="-381000" algn="l" rtl="0">
              <a:lnSpc>
                <a:spcPct val="115000"/>
              </a:lnSpc>
              <a:spcBef>
                <a:spcPts val="0"/>
              </a:spcBef>
              <a:spcAft>
                <a:spcPts val="0"/>
              </a:spcAft>
              <a:buClr>
                <a:schemeClr val="dk1"/>
              </a:buClr>
              <a:buSzPts val="2400"/>
              <a:buFont typeface="Nunito"/>
              <a:buAutoNum type="arabicPeriod"/>
            </a:pPr>
            <a:r>
              <a:rPr lang="en-US" sz="2400">
                <a:solidFill>
                  <a:schemeClr val="dk1"/>
                </a:solidFill>
                <a:latin typeface="Nunito Black"/>
                <a:ea typeface="Nunito Black"/>
                <a:cs typeface="Nunito Black"/>
                <a:sym typeface="Nunito Black"/>
              </a:rPr>
              <a:t>List</a:t>
            </a:r>
            <a:r>
              <a:rPr lang="en-US" sz="2400">
                <a:solidFill>
                  <a:schemeClr val="dk1"/>
                </a:solidFill>
                <a:latin typeface="Nunito"/>
                <a:ea typeface="Nunito"/>
                <a:cs typeface="Nunito"/>
                <a:sym typeface="Nunito"/>
              </a:rPr>
              <a:t> qualities you would look for in the 10 resumes. </a:t>
            </a:r>
            <a:endParaRPr sz="2400">
              <a:solidFill>
                <a:schemeClr val="dk1"/>
              </a:solidFill>
              <a:latin typeface="Nunito"/>
              <a:ea typeface="Nunito"/>
              <a:cs typeface="Nunito"/>
              <a:sym typeface="Nunito"/>
            </a:endParaRPr>
          </a:p>
          <a:p>
            <a:pPr marL="457200" lvl="0" indent="-381000" algn="l" rtl="0">
              <a:lnSpc>
                <a:spcPct val="115000"/>
              </a:lnSpc>
              <a:spcBef>
                <a:spcPts val="0"/>
              </a:spcBef>
              <a:spcAft>
                <a:spcPts val="0"/>
              </a:spcAft>
              <a:buClr>
                <a:schemeClr val="dk1"/>
              </a:buClr>
              <a:buSzPts val="2400"/>
              <a:buFont typeface="Nunito"/>
              <a:buAutoNum type="arabicPeriod"/>
            </a:pPr>
            <a:r>
              <a:rPr lang="en-US" sz="2400">
                <a:solidFill>
                  <a:schemeClr val="dk1"/>
                </a:solidFill>
                <a:latin typeface="Nunito Black"/>
                <a:ea typeface="Nunito Black"/>
                <a:cs typeface="Nunito Black"/>
                <a:sym typeface="Nunito Black"/>
              </a:rPr>
              <a:t>List </a:t>
            </a:r>
            <a:r>
              <a:rPr lang="en-US" sz="2400">
                <a:solidFill>
                  <a:schemeClr val="dk1"/>
                </a:solidFill>
                <a:latin typeface="Nunito"/>
                <a:ea typeface="Nunito"/>
                <a:cs typeface="Nunito"/>
                <a:sym typeface="Nunito"/>
              </a:rPr>
              <a:t>qualities that would automatically disqualify applicants from this competitive position.</a:t>
            </a:r>
            <a:endParaRPr sz="2400">
              <a:solidFill>
                <a:srgbClr val="233A44"/>
              </a:solidFill>
              <a:latin typeface="Nunito"/>
              <a:ea typeface="Nunito"/>
              <a:cs typeface="Nunito"/>
              <a:sym typeface="Nunito"/>
            </a:endParaRPr>
          </a:p>
          <a:p>
            <a:pPr marL="0" lvl="0" indent="0" algn="l" rtl="0">
              <a:spcBef>
                <a:spcPts val="0"/>
              </a:spcBef>
              <a:spcAft>
                <a:spcPts val="0"/>
              </a:spcAft>
              <a:buNone/>
            </a:pPr>
            <a:endParaRPr sz="2100"/>
          </a:p>
          <a:p>
            <a:pPr marL="0" lvl="0" indent="0" algn="l" rtl="0">
              <a:spcBef>
                <a:spcPts val="0"/>
              </a:spcBef>
              <a:spcAft>
                <a:spcPts val="0"/>
              </a:spcAft>
              <a:buClr>
                <a:schemeClr val="dk1"/>
              </a:buClr>
              <a:buSzPts val="1100"/>
              <a:buFont typeface="Arial"/>
              <a:buNone/>
            </a:pPr>
            <a:r>
              <a:rPr lang="en-US" b="1" i="1">
                <a:solidFill>
                  <a:srgbClr val="FF0000"/>
                </a:solidFill>
                <a:latin typeface="Arial"/>
                <a:ea typeface="Arial"/>
                <a:cs typeface="Arial"/>
                <a:sym typeface="Arial"/>
              </a:rPr>
              <a:t>Create a t-chart like this one to make your list.</a:t>
            </a:r>
            <a:endParaRPr b="1" i="1">
              <a:solidFill>
                <a:srgbClr val="FF0000"/>
              </a:solidFill>
              <a:latin typeface="Arial"/>
              <a:ea typeface="Arial"/>
              <a:cs typeface="Arial"/>
              <a:sym typeface="Arial"/>
            </a:endParaRPr>
          </a:p>
          <a:p>
            <a:pPr marL="0" lvl="0" indent="0" algn="l" rtl="0">
              <a:spcBef>
                <a:spcPts val="0"/>
              </a:spcBef>
              <a:spcAft>
                <a:spcPts val="0"/>
              </a:spcAft>
              <a:buNone/>
            </a:pPr>
            <a:endParaRPr sz="2100"/>
          </a:p>
        </p:txBody>
      </p:sp>
      <p:pic>
        <p:nvPicPr>
          <p:cNvPr id="296" name="Google Shape;296;p25"/>
          <p:cNvPicPr preferRelativeResize="0"/>
          <p:nvPr/>
        </p:nvPicPr>
        <p:blipFill>
          <a:blip r:embed="rId4">
            <a:alphaModFix/>
          </a:blip>
          <a:stretch>
            <a:fillRect/>
          </a:stretch>
        </p:blipFill>
        <p:spPr>
          <a:xfrm>
            <a:off x="6846075" y="2451650"/>
            <a:ext cx="3689400" cy="3180525"/>
          </a:xfrm>
          <a:prstGeom prst="rect">
            <a:avLst/>
          </a:prstGeom>
          <a:noFill/>
          <a:ln>
            <a:noFill/>
          </a:ln>
        </p:spPr>
      </p:pic>
      <p:pic>
        <p:nvPicPr>
          <p:cNvPr id="297" name="Google Shape;297;p25"/>
          <p:cNvPicPr preferRelativeResize="0"/>
          <p:nvPr/>
        </p:nvPicPr>
        <p:blipFill>
          <a:blip r:embed="rId5">
            <a:alphaModFix/>
          </a:blip>
          <a:stretch>
            <a:fillRect/>
          </a:stretch>
        </p:blipFill>
        <p:spPr>
          <a:xfrm>
            <a:off x="11038542" y="2162325"/>
            <a:ext cx="601470" cy="954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6"/>
          <p:cNvSpPr txBox="1">
            <a:spLocks noGrp="1"/>
          </p:cNvSpPr>
          <p:nvPr>
            <p:ph type="body" idx="1"/>
          </p:nvPr>
        </p:nvSpPr>
        <p:spPr>
          <a:xfrm>
            <a:off x="662600" y="1768600"/>
            <a:ext cx="3826800" cy="24273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US" sz="6000" b="1">
                <a:solidFill>
                  <a:srgbClr val="FFC000"/>
                </a:solidFill>
                <a:latin typeface="Nunito"/>
                <a:ea typeface="Nunito"/>
                <a:cs typeface="Nunito"/>
                <a:sym typeface="Nunito"/>
              </a:rPr>
              <a:t>What is a resume?</a:t>
            </a:r>
            <a:endParaRPr sz="6000">
              <a:solidFill>
                <a:srgbClr val="FFC000"/>
              </a:solidFill>
            </a:endParaRPr>
          </a:p>
        </p:txBody>
      </p:sp>
      <p:pic>
        <p:nvPicPr>
          <p:cNvPr id="303" name="Google Shape;303;p26"/>
          <p:cNvPicPr preferRelativeResize="0"/>
          <p:nvPr/>
        </p:nvPicPr>
        <p:blipFill rotWithShape="1">
          <a:blip r:embed="rId3">
            <a:alphaModFix/>
          </a:blip>
          <a:srcRect/>
          <a:stretch/>
        </p:blipFill>
        <p:spPr>
          <a:xfrm>
            <a:off x="11135807" y="5900907"/>
            <a:ext cx="1024887" cy="957093"/>
          </a:xfrm>
          <a:prstGeom prst="rect">
            <a:avLst/>
          </a:prstGeom>
          <a:noFill/>
          <a:ln>
            <a:noFill/>
          </a:ln>
        </p:spPr>
      </p:pic>
      <p:pic>
        <p:nvPicPr>
          <p:cNvPr id="304" name="Google Shape;304;p26"/>
          <p:cNvPicPr preferRelativeResize="0"/>
          <p:nvPr/>
        </p:nvPicPr>
        <p:blipFill>
          <a:blip r:embed="rId4">
            <a:alphaModFix/>
          </a:blip>
          <a:stretch>
            <a:fillRect/>
          </a:stretch>
        </p:blipFill>
        <p:spPr>
          <a:xfrm rot="-290155">
            <a:off x="1599299" y="4125977"/>
            <a:ext cx="1821874" cy="1934599"/>
          </a:xfrm>
          <a:prstGeom prst="rect">
            <a:avLst/>
          </a:prstGeom>
          <a:noFill/>
          <a:ln>
            <a:noFill/>
          </a:ln>
        </p:spPr>
      </p:pic>
      <p:sp>
        <p:nvSpPr>
          <p:cNvPr id="305" name="Google Shape;305;p26"/>
          <p:cNvSpPr txBox="1"/>
          <p:nvPr/>
        </p:nvSpPr>
        <p:spPr>
          <a:xfrm>
            <a:off x="5121950" y="5564750"/>
            <a:ext cx="6159000" cy="1364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800">
              <a:solidFill>
                <a:srgbClr val="AF7B51"/>
              </a:solidFill>
              <a:latin typeface="Calibri"/>
              <a:ea typeface="Calibri"/>
              <a:cs typeface="Calibri"/>
              <a:sym typeface="Calibri"/>
            </a:endParaRPr>
          </a:p>
        </p:txBody>
      </p:sp>
      <p:pic>
        <p:nvPicPr>
          <p:cNvPr id="306" name="Google Shape;306;p26" title="What is a Resume">
            <a:hlinkClick r:id="rId5"/>
          </p:cNvPr>
          <p:cNvPicPr preferRelativeResize="0"/>
          <p:nvPr/>
        </p:nvPicPr>
        <p:blipFill>
          <a:blip r:embed="rId6">
            <a:alphaModFix/>
          </a:blip>
          <a:stretch>
            <a:fillRect/>
          </a:stretch>
        </p:blipFill>
        <p:spPr>
          <a:xfrm>
            <a:off x="5446575" y="1307475"/>
            <a:ext cx="5834375" cy="437578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27"/>
          <p:cNvSpPr txBox="1">
            <a:spLocks noGrp="1"/>
          </p:cNvSpPr>
          <p:nvPr>
            <p:ph type="title"/>
          </p:nvPr>
        </p:nvSpPr>
        <p:spPr>
          <a:xfrm>
            <a:off x="579775" y="812750"/>
            <a:ext cx="10187700" cy="957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6000" b="1">
                <a:solidFill>
                  <a:srgbClr val="FFC000"/>
                </a:solidFill>
                <a:latin typeface="Nunito"/>
                <a:ea typeface="Nunito"/>
                <a:cs typeface="Nunito"/>
                <a:sym typeface="Nunito"/>
              </a:rPr>
              <a:t>A resume is a </a:t>
            </a:r>
            <a:r>
              <a:rPr lang="en-US" sz="6000" b="1" u="sng">
                <a:solidFill>
                  <a:srgbClr val="FFC000"/>
                </a:solidFill>
                <a:latin typeface="Nunito"/>
                <a:ea typeface="Nunito"/>
                <a:cs typeface="Nunito"/>
                <a:sym typeface="Nunito"/>
              </a:rPr>
              <a:t>compilation</a:t>
            </a:r>
            <a:r>
              <a:rPr lang="en-US" sz="6000" b="1">
                <a:solidFill>
                  <a:srgbClr val="FFC000"/>
                </a:solidFill>
                <a:latin typeface="Nunito"/>
                <a:ea typeface="Nunito"/>
                <a:cs typeface="Nunito"/>
                <a:sym typeface="Nunito"/>
              </a:rPr>
              <a:t>...</a:t>
            </a:r>
            <a:endParaRPr sz="6000" b="1">
              <a:solidFill>
                <a:srgbClr val="FFC000"/>
              </a:solidFill>
              <a:latin typeface="Nunito"/>
              <a:ea typeface="Nunito"/>
              <a:cs typeface="Nunito"/>
              <a:sym typeface="Nunito"/>
            </a:endParaRPr>
          </a:p>
        </p:txBody>
      </p:sp>
      <p:sp>
        <p:nvSpPr>
          <p:cNvPr id="312" name="Google Shape;312;p27"/>
          <p:cNvSpPr txBox="1">
            <a:spLocks noGrp="1"/>
          </p:cNvSpPr>
          <p:nvPr>
            <p:ph type="body" idx="1"/>
          </p:nvPr>
        </p:nvSpPr>
        <p:spPr>
          <a:xfrm>
            <a:off x="1292875" y="2259200"/>
            <a:ext cx="8761500" cy="4067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3600"/>
          </a:p>
          <a:p>
            <a:pPr marL="457200" lvl="0" indent="-457200" algn="l" rtl="0">
              <a:spcBef>
                <a:spcPts val="0"/>
              </a:spcBef>
              <a:spcAft>
                <a:spcPts val="0"/>
              </a:spcAft>
              <a:buSzPts val="3600"/>
              <a:buChar char="►"/>
            </a:pPr>
            <a:r>
              <a:rPr lang="en-US" sz="3600"/>
              <a:t>relevant work experience</a:t>
            </a:r>
            <a:endParaRPr sz="3600"/>
          </a:p>
          <a:p>
            <a:pPr marL="457200" lvl="0" indent="0" algn="l" rtl="0">
              <a:spcBef>
                <a:spcPts val="0"/>
              </a:spcBef>
              <a:spcAft>
                <a:spcPts val="0"/>
              </a:spcAft>
              <a:buNone/>
            </a:pPr>
            <a:endParaRPr sz="3600"/>
          </a:p>
          <a:p>
            <a:pPr marL="457200" lvl="0" indent="-457200" algn="l" rtl="0">
              <a:spcBef>
                <a:spcPts val="0"/>
              </a:spcBef>
              <a:spcAft>
                <a:spcPts val="0"/>
              </a:spcAft>
              <a:buSzPts val="3600"/>
              <a:buChar char="►"/>
            </a:pPr>
            <a:r>
              <a:rPr lang="en-US" sz="3600"/>
              <a:t>education</a:t>
            </a:r>
            <a:endParaRPr sz="3600"/>
          </a:p>
          <a:p>
            <a:pPr marL="457200" lvl="0" indent="0" algn="l" rtl="0">
              <a:spcBef>
                <a:spcPts val="0"/>
              </a:spcBef>
              <a:spcAft>
                <a:spcPts val="0"/>
              </a:spcAft>
              <a:buNone/>
            </a:pPr>
            <a:endParaRPr sz="3600"/>
          </a:p>
          <a:p>
            <a:pPr marL="457200" lvl="0" indent="-457200" algn="l" rtl="0">
              <a:spcBef>
                <a:spcPts val="0"/>
              </a:spcBef>
              <a:spcAft>
                <a:spcPts val="0"/>
              </a:spcAft>
              <a:buSzPts val="3600"/>
              <a:buChar char="►"/>
            </a:pPr>
            <a:r>
              <a:rPr lang="en-US" sz="3600"/>
              <a:t>accomplishments</a:t>
            </a:r>
            <a:endParaRPr sz="3600"/>
          </a:p>
          <a:p>
            <a:pPr marL="457200" lvl="0" indent="0" algn="l" rtl="0">
              <a:spcBef>
                <a:spcPts val="0"/>
              </a:spcBef>
              <a:spcAft>
                <a:spcPts val="0"/>
              </a:spcAft>
              <a:buNone/>
            </a:pPr>
            <a:endParaRPr sz="3600"/>
          </a:p>
          <a:p>
            <a:pPr marL="0" lvl="0" indent="0" algn="l" rtl="0">
              <a:spcBef>
                <a:spcPts val="0"/>
              </a:spcBef>
              <a:spcAft>
                <a:spcPts val="0"/>
              </a:spcAft>
              <a:buNone/>
            </a:pPr>
            <a:endParaRPr sz="3600"/>
          </a:p>
          <a:p>
            <a:pPr marL="0" lvl="0" indent="0" algn="l" rtl="0">
              <a:spcBef>
                <a:spcPts val="0"/>
              </a:spcBef>
              <a:spcAft>
                <a:spcPts val="0"/>
              </a:spcAft>
              <a:buNone/>
            </a:pPr>
            <a:endParaRPr sz="3600"/>
          </a:p>
          <a:p>
            <a:pPr marL="0" lvl="0" indent="0" algn="l" rtl="0">
              <a:spcBef>
                <a:spcPts val="0"/>
              </a:spcBef>
              <a:spcAft>
                <a:spcPts val="0"/>
              </a:spcAft>
              <a:buNone/>
            </a:pPr>
            <a:endParaRPr sz="3600"/>
          </a:p>
          <a:p>
            <a:pPr marL="0" lvl="0" indent="0" algn="l" rtl="0">
              <a:spcBef>
                <a:spcPts val="0"/>
              </a:spcBef>
              <a:spcAft>
                <a:spcPts val="0"/>
              </a:spcAft>
              <a:buNone/>
            </a:pPr>
            <a:endParaRPr sz="3600"/>
          </a:p>
        </p:txBody>
      </p:sp>
      <p:pic>
        <p:nvPicPr>
          <p:cNvPr id="313" name="Google Shape;313;p27"/>
          <p:cNvPicPr preferRelativeResize="0"/>
          <p:nvPr/>
        </p:nvPicPr>
        <p:blipFill rotWithShape="1">
          <a:blip r:embed="rId3">
            <a:alphaModFix/>
          </a:blip>
          <a:srcRect/>
          <a:stretch/>
        </p:blipFill>
        <p:spPr>
          <a:xfrm>
            <a:off x="11135807" y="5900907"/>
            <a:ext cx="1024887" cy="957093"/>
          </a:xfrm>
          <a:prstGeom prst="rect">
            <a:avLst/>
          </a:prstGeom>
          <a:noFill/>
          <a:ln>
            <a:noFill/>
          </a:ln>
        </p:spPr>
      </p:pic>
      <p:pic>
        <p:nvPicPr>
          <p:cNvPr id="314" name="Google Shape;314;p27"/>
          <p:cNvPicPr preferRelativeResize="0"/>
          <p:nvPr/>
        </p:nvPicPr>
        <p:blipFill>
          <a:blip r:embed="rId4">
            <a:alphaModFix/>
          </a:blip>
          <a:stretch>
            <a:fillRect/>
          </a:stretch>
        </p:blipFill>
        <p:spPr>
          <a:xfrm>
            <a:off x="8472125" y="2259200"/>
            <a:ext cx="3255393" cy="35158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28"/>
          <p:cNvSpPr txBox="1">
            <a:spLocks noGrp="1"/>
          </p:cNvSpPr>
          <p:nvPr>
            <p:ph type="title"/>
          </p:nvPr>
        </p:nvSpPr>
        <p:spPr>
          <a:xfrm>
            <a:off x="939600" y="647100"/>
            <a:ext cx="8613900" cy="957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6000" b="1">
                <a:solidFill>
                  <a:srgbClr val="FFC000"/>
                </a:solidFill>
                <a:latin typeface="Nunito"/>
                <a:ea typeface="Nunito"/>
                <a:cs typeface="Nunito"/>
                <a:sym typeface="Nunito"/>
              </a:rPr>
              <a:t>A </a:t>
            </a:r>
            <a:r>
              <a:rPr lang="en-US" sz="6000" b="1" i="1" u="sng">
                <a:solidFill>
                  <a:srgbClr val="FFC000"/>
                </a:solidFill>
                <a:latin typeface="Nunito"/>
                <a:ea typeface="Nunito"/>
                <a:cs typeface="Nunito"/>
                <a:sym typeface="Nunito"/>
              </a:rPr>
              <a:t>resume</a:t>
            </a:r>
            <a:r>
              <a:rPr lang="en-US" sz="6000" b="1">
                <a:solidFill>
                  <a:srgbClr val="FFC000"/>
                </a:solidFill>
                <a:latin typeface="Nunito"/>
                <a:ea typeface="Nunito"/>
                <a:cs typeface="Nunito"/>
                <a:sym typeface="Nunito"/>
              </a:rPr>
              <a:t> should be...</a:t>
            </a:r>
            <a:endParaRPr sz="6000" b="1">
              <a:solidFill>
                <a:srgbClr val="FFC000"/>
              </a:solidFill>
              <a:latin typeface="Nunito"/>
              <a:ea typeface="Nunito"/>
              <a:cs typeface="Nunito"/>
              <a:sym typeface="Nunito"/>
            </a:endParaRPr>
          </a:p>
        </p:txBody>
      </p:sp>
      <p:sp>
        <p:nvSpPr>
          <p:cNvPr id="320" name="Google Shape;320;p28"/>
          <p:cNvSpPr txBox="1">
            <a:spLocks noGrp="1"/>
          </p:cNvSpPr>
          <p:nvPr>
            <p:ph type="body" idx="1"/>
          </p:nvPr>
        </p:nvSpPr>
        <p:spPr>
          <a:xfrm>
            <a:off x="1242375" y="2226075"/>
            <a:ext cx="9130200" cy="4249800"/>
          </a:xfrm>
          <a:prstGeom prst="rect">
            <a:avLst/>
          </a:prstGeom>
          <a:noFill/>
          <a:ln>
            <a:noFill/>
          </a:ln>
        </p:spPr>
        <p:txBody>
          <a:bodyPr spcFirstLastPara="1" wrap="square" lIns="91425" tIns="45700" rIns="91425" bIns="45700" anchor="t" anchorCtr="0">
            <a:noAutofit/>
          </a:bodyPr>
          <a:lstStyle/>
          <a:p>
            <a:pPr marL="457200" lvl="0" indent="-533400" algn="l" rtl="0">
              <a:lnSpc>
                <a:spcPct val="115000"/>
              </a:lnSpc>
              <a:spcBef>
                <a:spcPts val="0"/>
              </a:spcBef>
              <a:spcAft>
                <a:spcPts val="0"/>
              </a:spcAft>
              <a:buClr>
                <a:srgbClr val="233A44"/>
              </a:buClr>
              <a:buSzPts val="4800"/>
              <a:buFont typeface="Calibri"/>
              <a:buAutoNum type="arabicPeriod"/>
            </a:pPr>
            <a:r>
              <a:rPr lang="en-US" sz="4800" b="1">
                <a:solidFill>
                  <a:srgbClr val="233A44"/>
                </a:solidFill>
                <a:latin typeface="Calibri"/>
                <a:ea typeface="Calibri"/>
                <a:cs typeface="Calibri"/>
                <a:sym typeface="Calibri"/>
              </a:rPr>
              <a:t>C</a:t>
            </a:r>
            <a:r>
              <a:rPr lang="en-US" sz="4800">
                <a:solidFill>
                  <a:srgbClr val="233A44"/>
                </a:solidFill>
                <a:latin typeface="Calibri"/>
                <a:ea typeface="Calibri"/>
                <a:cs typeface="Calibri"/>
                <a:sym typeface="Calibri"/>
              </a:rPr>
              <a:t>lear and concise </a:t>
            </a:r>
            <a:endParaRPr sz="4800">
              <a:solidFill>
                <a:srgbClr val="233A44"/>
              </a:solidFill>
              <a:latin typeface="Calibri"/>
              <a:ea typeface="Calibri"/>
              <a:cs typeface="Calibri"/>
              <a:sym typeface="Calibri"/>
            </a:endParaRPr>
          </a:p>
          <a:p>
            <a:pPr marL="457200" lvl="0" indent="-533400" algn="l" rtl="0">
              <a:lnSpc>
                <a:spcPct val="115000"/>
              </a:lnSpc>
              <a:spcBef>
                <a:spcPts val="0"/>
              </a:spcBef>
              <a:spcAft>
                <a:spcPts val="0"/>
              </a:spcAft>
              <a:buClr>
                <a:srgbClr val="233A44"/>
              </a:buClr>
              <a:buSzPts val="4800"/>
              <a:buFont typeface="Calibri"/>
              <a:buAutoNum type="arabicPeriod"/>
            </a:pPr>
            <a:r>
              <a:rPr lang="en-US" sz="4800" b="1">
                <a:solidFill>
                  <a:srgbClr val="233A44"/>
                </a:solidFill>
                <a:latin typeface="Calibri"/>
                <a:ea typeface="Calibri"/>
                <a:cs typeface="Calibri"/>
                <a:sym typeface="Calibri"/>
              </a:rPr>
              <a:t>O</a:t>
            </a:r>
            <a:r>
              <a:rPr lang="en-US" sz="4800">
                <a:solidFill>
                  <a:srgbClr val="233A44"/>
                </a:solidFill>
                <a:latin typeface="Calibri"/>
                <a:ea typeface="Calibri"/>
                <a:cs typeface="Calibri"/>
                <a:sym typeface="Calibri"/>
              </a:rPr>
              <a:t>rganized</a:t>
            </a:r>
            <a:endParaRPr sz="4800">
              <a:solidFill>
                <a:srgbClr val="233A44"/>
              </a:solidFill>
              <a:latin typeface="Calibri"/>
              <a:ea typeface="Calibri"/>
              <a:cs typeface="Calibri"/>
              <a:sym typeface="Calibri"/>
            </a:endParaRPr>
          </a:p>
          <a:p>
            <a:pPr marL="457200" lvl="0" indent="-533400" algn="l" rtl="0">
              <a:lnSpc>
                <a:spcPct val="115000"/>
              </a:lnSpc>
              <a:spcBef>
                <a:spcPts val="0"/>
              </a:spcBef>
              <a:spcAft>
                <a:spcPts val="0"/>
              </a:spcAft>
              <a:buClr>
                <a:srgbClr val="233A44"/>
              </a:buClr>
              <a:buSzPts val="4800"/>
              <a:buFont typeface="Calibri"/>
              <a:buAutoNum type="arabicPeriod"/>
            </a:pPr>
            <a:r>
              <a:rPr lang="en-US" sz="4800" b="1" u="sng">
                <a:solidFill>
                  <a:srgbClr val="233A44"/>
                </a:solidFill>
                <a:latin typeface="Calibri"/>
                <a:ea typeface="Calibri"/>
                <a:cs typeface="Calibri"/>
                <a:sym typeface="Calibri"/>
              </a:rPr>
              <a:t>A</a:t>
            </a:r>
            <a:r>
              <a:rPr lang="en-US" sz="4800" u="sng">
                <a:solidFill>
                  <a:srgbClr val="233A44"/>
                </a:solidFill>
                <a:latin typeface="Calibri"/>
                <a:ea typeface="Calibri"/>
                <a:cs typeface="Calibri"/>
                <a:sym typeface="Calibri"/>
              </a:rPr>
              <a:t>ppealing </a:t>
            </a:r>
            <a:endParaRPr sz="4800" u="sng">
              <a:solidFill>
                <a:srgbClr val="233A44"/>
              </a:solidFill>
              <a:latin typeface="Calibri"/>
              <a:ea typeface="Calibri"/>
              <a:cs typeface="Calibri"/>
              <a:sym typeface="Calibri"/>
            </a:endParaRPr>
          </a:p>
          <a:p>
            <a:pPr marL="457200" lvl="0" indent="-533400" algn="l" rtl="0">
              <a:lnSpc>
                <a:spcPct val="115000"/>
              </a:lnSpc>
              <a:spcBef>
                <a:spcPts val="0"/>
              </a:spcBef>
              <a:spcAft>
                <a:spcPts val="0"/>
              </a:spcAft>
              <a:buClr>
                <a:srgbClr val="233A44"/>
              </a:buClr>
              <a:buSzPts val="4800"/>
              <a:buFont typeface="Calibri"/>
              <a:buAutoNum type="arabicPeriod"/>
            </a:pPr>
            <a:r>
              <a:rPr lang="en-US" sz="4800" b="1">
                <a:solidFill>
                  <a:srgbClr val="233A44"/>
                </a:solidFill>
                <a:latin typeface="Calibri"/>
                <a:ea typeface="Calibri"/>
                <a:cs typeface="Calibri"/>
                <a:sym typeface="Calibri"/>
              </a:rPr>
              <a:t>I</a:t>
            </a:r>
            <a:r>
              <a:rPr lang="en-US" sz="4800">
                <a:solidFill>
                  <a:srgbClr val="233A44"/>
                </a:solidFill>
                <a:latin typeface="Calibri"/>
                <a:ea typeface="Calibri"/>
                <a:cs typeface="Calibri"/>
                <a:sym typeface="Calibri"/>
              </a:rPr>
              <a:t>nformative</a:t>
            </a:r>
            <a:endParaRPr sz="4800">
              <a:solidFill>
                <a:srgbClr val="233A44"/>
              </a:solidFill>
              <a:latin typeface="Calibri"/>
              <a:ea typeface="Calibri"/>
              <a:cs typeface="Calibri"/>
              <a:sym typeface="Calibri"/>
            </a:endParaRPr>
          </a:p>
          <a:p>
            <a:pPr marL="457200" lvl="0" indent="0" algn="l" rtl="0">
              <a:spcBef>
                <a:spcPts val="1600"/>
              </a:spcBef>
              <a:spcAft>
                <a:spcPts val="0"/>
              </a:spcAft>
              <a:buNone/>
            </a:pPr>
            <a:endParaRPr sz="3600"/>
          </a:p>
          <a:p>
            <a:pPr marL="457200" lvl="0" indent="0" algn="l" rtl="0">
              <a:spcBef>
                <a:spcPts val="0"/>
              </a:spcBef>
              <a:spcAft>
                <a:spcPts val="0"/>
              </a:spcAft>
              <a:buNone/>
            </a:pPr>
            <a:endParaRPr sz="3600"/>
          </a:p>
          <a:p>
            <a:pPr marL="0" lvl="0" indent="0" algn="l" rtl="0">
              <a:spcBef>
                <a:spcPts val="0"/>
              </a:spcBef>
              <a:spcAft>
                <a:spcPts val="0"/>
              </a:spcAft>
              <a:buNone/>
            </a:pPr>
            <a:endParaRPr sz="3600"/>
          </a:p>
        </p:txBody>
      </p:sp>
      <p:pic>
        <p:nvPicPr>
          <p:cNvPr id="321" name="Google Shape;321;p28"/>
          <p:cNvPicPr preferRelativeResize="0"/>
          <p:nvPr/>
        </p:nvPicPr>
        <p:blipFill rotWithShape="1">
          <a:blip r:embed="rId3">
            <a:alphaModFix/>
          </a:blip>
          <a:srcRect/>
          <a:stretch/>
        </p:blipFill>
        <p:spPr>
          <a:xfrm>
            <a:off x="11135807" y="5900907"/>
            <a:ext cx="1024887" cy="957093"/>
          </a:xfrm>
          <a:prstGeom prst="rect">
            <a:avLst/>
          </a:prstGeom>
          <a:noFill/>
          <a:ln>
            <a:noFill/>
          </a:ln>
        </p:spPr>
      </p:pic>
      <p:pic>
        <p:nvPicPr>
          <p:cNvPr id="322" name="Google Shape;322;p28"/>
          <p:cNvPicPr preferRelativeResize="0"/>
          <p:nvPr/>
        </p:nvPicPr>
        <p:blipFill>
          <a:blip r:embed="rId4">
            <a:alphaModFix/>
          </a:blip>
          <a:stretch>
            <a:fillRect/>
          </a:stretch>
        </p:blipFill>
        <p:spPr>
          <a:xfrm>
            <a:off x="7320800" y="3024400"/>
            <a:ext cx="2924175" cy="3634825"/>
          </a:xfrm>
          <a:prstGeom prst="rect">
            <a:avLst/>
          </a:prstGeom>
          <a:noFill/>
          <a:ln>
            <a:noFill/>
          </a:ln>
        </p:spPr>
      </p:pic>
    </p:spTree>
  </p:cSld>
  <p:clrMapOvr>
    <a:masterClrMapping/>
  </p:clrMapOvr>
</p:sld>
</file>

<file path=ppt/theme/theme1.xml><?xml version="1.0" encoding="utf-8"?>
<a:theme xmlns:a="http://schemas.openxmlformats.org/drawingml/2006/main" name="Ion Boardroom">
  <a:themeElements>
    <a:clrScheme name="Ion Boardroom">
      <a:dk1>
        <a:srgbClr val="000000"/>
      </a:dk1>
      <a:lt1>
        <a:srgbClr val="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1060</Words>
  <Application>Microsoft Office PowerPoint</Application>
  <PresentationFormat>Widescreen</PresentationFormat>
  <Paragraphs>158</Paragraphs>
  <Slides>26</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Century Gothic</vt:lpstr>
      <vt:lpstr>Nunito</vt:lpstr>
      <vt:lpstr>Noto Sans Symbols</vt:lpstr>
      <vt:lpstr>Arial</vt:lpstr>
      <vt:lpstr>Nunito Black</vt:lpstr>
      <vt:lpstr>Calibri</vt:lpstr>
      <vt:lpstr>Playfair Display</vt:lpstr>
      <vt:lpstr>Ion Boardroom</vt:lpstr>
      <vt:lpstr>PowerPoint Presentation</vt:lpstr>
      <vt:lpstr>Introduction  to </vt:lpstr>
      <vt:lpstr>PowerPoint Presentation</vt:lpstr>
      <vt:lpstr>What does a resume look like in your country?  What are the details required ?  Must you write a cover letter?</vt:lpstr>
      <vt:lpstr>Discussion #2</vt:lpstr>
      <vt:lpstr>Think and Generate a List</vt:lpstr>
      <vt:lpstr>PowerPoint Presentation</vt:lpstr>
      <vt:lpstr>A resume is a compilation...</vt:lpstr>
      <vt:lpstr>A resume should be...</vt:lpstr>
      <vt:lpstr>FORMATTING</vt:lpstr>
      <vt:lpstr>PowerPoint Presentation</vt:lpstr>
      <vt:lpstr>What determines the format?</vt:lpstr>
      <vt:lpstr>PowerPoint Presentation</vt:lpstr>
      <vt:lpstr>       Is there a match? </vt:lpstr>
      <vt:lpstr>PowerPoint Presentation</vt:lpstr>
      <vt:lpstr>Targeting your resume cont...</vt:lpstr>
      <vt:lpstr>Building your bullets!  </vt:lpstr>
      <vt:lpstr>PowerPoint Presentation</vt:lpstr>
      <vt:lpstr>Make an appointment to build your bullets! </vt:lpstr>
      <vt:lpstr> Let’s Practice! </vt:lpstr>
      <vt:lpstr>Verbs make it happen!</vt:lpstr>
      <vt:lpstr> REVIEW </vt:lpstr>
      <vt:lpstr> Remember... </vt:lpstr>
      <vt:lpstr>Hopefully...</vt:lpstr>
      <vt:lpstr>Thanks for coming! </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Tammy Whitlow</cp:lastModifiedBy>
  <cp:revision>1</cp:revision>
  <dcterms:modified xsi:type="dcterms:W3CDTF">2020-04-22T23:21:47Z</dcterms:modified>
</cp:coreProperties>
</file>