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embeddedFontLst>
    <p:embeddedFont>
      <p:font typeface="Raleway" panose="020B0604020202020204" charset="0"/>
      <p:regular r:id="rId10"/>
      <p:bold r:id="rId11"/>
      <p:italic r:id="rId12"/>
      <p:boldItalic r:id="rId13"/>
    </p:embeddedFont>
    <p:embeddedFont>
      <p:font typeface="Raleway Light" panose="020B0604020202020204" charset="0"/>
      <p:regular r:id="rId14"/>
      <p:bold r:id="rId15"/>
      <p:italic r:id="rId16"/>
      <p:boldItalic r:id="rId17"/>
    </p:embeddedFont>
    <p:embeddedFont>
      <p:font typeface="Raleway Medium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fa48c66a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fa48c66a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fa48c66a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fa48c66a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0839046b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0839046b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da3f2f8c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da3f2f8c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da3f2f8c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da3f2f8c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da3f2f8c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da3f2f8c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2c69948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2c69948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" name="Google Shape;2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1480" y="6067310"/>
            <a:ext cx="751114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3200"/>
              <a:buNone/>
              <a:defRPr>
                <a:solidFill>
                  <a:srgbClr val="3B236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8520600" cy="48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800"/>
              <a:buChar char="●"/>
              <a:defRPr>
                <a:solidFill>
                  <a:srgbClr val="3B2360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○"/>
              <a:defRPr>
                <a:solidFill>
                  <a:srgbClr val="3B2360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■"/>
              <a:defRPr>
                <a:solidFill>
                  <a:srgbClr val="3B2360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●"/>
              <a:defRPr>
                <a:solidFill>
                  <a:srgbClr val="3B2360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○"/>
              <a:defRPr>
                <a:solidFill>
                  <a:srgbClr val="3B2360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■"/>
              <a:defRPr>
                <a:solidFill>
                  <a:srgbClr val="3B2360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●"/>
              <a:defRPr>
                <a:solidFill>
                  <a:srgbClr val="3B2360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Char char="○"/>
              <a:defRPr>
                <a:solidFill>
                  <a:srgbClr val="3B2360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3B2360"/>
              </a:buClr>
              <a:buSzPts val="1400"/>
              <a:buChar char="■"/>
              <a:defRPr>
                <a:solidFill>
                  <a:srgbClr val="3B236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400"/>
              <a:buChar char="●"/>
              <a:defRPr sz="1400">
                <a:solidFill>
                  <a:srgbClr val="3B2360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○"/>
              <a:defRPr sz="1200">
                <a:solidFill>
                  <a:srgbClr val="3B2360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■"/>
              <a:defRPr sz="1200">
                <a:solidFill>
                  <a:srgbClr val="3B2360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●"/>
              <a:defRPr sz="1200">
                <a:solidFill>
                  <a:srgbClr val="3B2360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○"/>
              <a:defRPr sz="1200">
                <a:solidFill>
                  <a:srgbClr val="3B2360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■"/>
              <a:defRPr sz="1200">
                <a:solidFill>
                  <a:srgbClr val="3B2360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●"/>
              <a:defRPr sz="1200">
                <a:solidFill>
                  <a:srgbClr val="3B2360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○"/>
              <a:defRPr sz="1200">
                <a:solidFill>
                  <a:srgbClr val="3B2360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3B2360"/>
              </a:buClr>
              <a:buSzPts val="1200"/>
              <a:buChar char="■"/>
              <a:defRPr sz="1200">
                <a:solidFill>
                  <a:srgbClr val="3B2360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8324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400"/>
              <a:buChar char="●"/>
              <a:defRPr sz="1400">
                <a:solidFill>
                  <a:srgbClr val="3B2360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○"/>
              <a:defRPr sz="1200">
                <a:solidFill>
                  <a:srgbClr val="3B2360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■"/>
              <a:defRPr sz="1200">
                <a:solidFill>
                  <a:srgbClr val="3B2360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●"/>
              <a:defRPr sz="1200">
                <a:solidFill>
                  <a:srgbClr val="3B2360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○"/>
              <a:defRPr sz="1200">
                <a:solidFill>
                  <a:srgbClr val="3B2360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■"/>
              <a:defRPr sz="1200">
                <a:solidFill>
                  <a:srgbClr val="3B2360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●"/>
              <a:defRPr sz="1200">
                <a:solidFill>
                  <a:srgbClr val="3B2360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200"/>
              <a:buChar char="○"/>
              <a:defRPr sz="1200">
                <a:solidFill>
                  <a:srgbClr val="3B2360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3B2360"/>
              </a:buClr>
              <a:buSzPts val="1200"/>
              <a:buChar char="■"/>
              <a:defRPr sz="1200">
                <a:solidFill>
                  <a:srgbClr val="3B2360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" name="Google Shape;3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1480" y="6067310"/>
            <a:ext cx="751114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3200"/>
              <a:buNone/>
              <a:defRPr>
                <a:solidFill>
                  <a:srgbClr val="3B236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7" name="Google Shape;3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1480" y="6067310"/>
            <a:ext cx="751114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3200"/>
              <a:buNone/>
              <a:defRPr>
                <a:solidFill>
                  <a:srgbClr val="3B236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None/>
              <a:defRPr>
                <a:solidFill>
                  <a:srgbClr val="3B236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335275" y="868680"/>
            <a:ext cx="5486400" cy="45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4800"/>
              <a:buNone/>
              <a:defRPr sz="4800">
                <a:solidFill>
                  <a:srgbClr val="3B23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2" name="Google Shape;4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1480" y="6067310"/>
            <a:ext cx="751114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rgbClr val="6A4C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463040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4200"/>
              <a:buNone/>
              <a:defRPr sz="4200">
                <a:solidFill>
                  <a:srgbClr val="3B23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3556240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100"/>
              <a:buNone/>
              <a:defRPr sz="2100" i="1">
                <a:solidFill>
                  <a:srgbClr val="3B236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 i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11480" y="6067310"/>
            <a:ext cx="751114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3200"/>
              <a:buFont typeface="Raleway"/>
              <a:buNone/>
              <a:defRPr sz="32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2800"/>
              <a:buFont typeface="Raleway"/>
              <a:buNone/>
              <a:defRPr sz="28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800"/>
              <a:buFont typeface="Raleway Medium"/>
              <a:buChar char="●"/>
              <a:defRPr sz="1800">
                <a:solidFill>
                  <a:srgbClr val="3B2360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○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■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●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○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■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●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B2360"/>
              </a:buClr>
              <a:buSzPts val="1400"/>
              <a:buFont typeface="Raleway"/>
              <a:buChar char="○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3B2360"/>
              </a:buClr>
              <a:buSzPts val="1400"/>
              <a:buFont typeface="Raleway"/>
              <a:buChar char="■"/>
              <a:defRPr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lvl="1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lvl="2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lvl="3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lvl="4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lvl="5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lvl="6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lvl="7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lvl="8" algn="r">
              <a:buNone/>
              <a:defRPr sz="800">
                <a:solidFill>
                  <a:srgbClr val="3B2360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lutheran.edu/student-lif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usports.com/landing/inde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lutheran.edu/students/education-abroa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lutheran.edu/students/career-servic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lutheran.edu/mission-identity/campus-ministr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lutheran.edu/students/health-services/servic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265500" y="1463040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 Curricular Offerings</a:t>
            </a:r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ubTitle" idx="1"/>
          </p:nvPr>
        </p:nvSpPr>
        <p:spPr>
          <a:xfrm>
            <a:off x="265500" y="3556240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Major Focuses</a:t>
            </a:r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FFC222"/>
              </a:solidFill>
            </a:endParaRP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Clr>
                <a:srgbClr val="FFC222"/>
              </a:buClr>
              <a:buSzPts val="1500"/>
              <a:buChar char="●"/>
            </a:pPr>
            <a:r>
              <a:rPr lang="en" sz="1500">
                <a:solidFill>
                  <a:srgbClr val="FFC222"/>
                </a:solidFill>
              </a:rPr>
              <a:t>Student Life </a:t>
            </a:r>
            <a:endParaRPr sz="1500">
              <a:solidFill>
                <a:srgbClr val="FFC222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Char char="○"/>
            </a:pPr>
            <a:r>
              <a:rPr lang="en" sz="1500">
                <a:solidFill>
                  <a:srgbClr val="FFC222"/>
                </a:solidFill>
              </a:rPr>
              <a:t>Clubs &amp; Organizations</a:t>
            </a:r>
            <a:endParaRPr sz="1500">
              <a:solidFill>
                <a:srgbClr val="FFC222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Char char="○"/>
            </a:pPr>
            <a:r>
              <a:rPr lang="en" sz="1500">
                <a:solidFill>
                  <a:srgbClr val="FFC222"/>
                </a:solidFill>
              </a:rPr>
              <a:t>Center for Culture and Inclusion</a:t>
            </a:r>
            <a:endParaRPr sz="1500">
              <a:solidFill>
                <a:srgbClr val="FFC222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Char char="○"/>
            </a:pPr>
            <a:r>
              <a:rPr lang="en" sz="1500">
                <a:solidFill>
                  <a:srgbClr val="FFC222"/>
                </a:solidFill>
              </a:rPr>
              <a:t>HSI Programming</a:t>
            </a:r>
            <a:endParaRPr sz="1500">
              <a:solidFill>
                <a:srgbClr val="FFC222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Font typeface="Raleway Medium"/>
              <a:buChar char="○"/>
            </a:pPr>
            <a:r>
              <a:rPr lang="en" sz="1500">
                <a:solidFill>
                  <a:srgbClr val="FFC222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Campus Life</a:t>
            </a:r>
            <a:endParaRPr sz="1500">
              <a:solidFill>
                <a:srgbClr val="FFC222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300"/>
              <a:buChar char="■"/>
            </a:pPr>
            <a:r>
              <a:rPr lang="en" sz="1300">
                <a:solidFill>
                  <a:srgbClr val="FFC222"/>
                </a:solidFill>
              </a:rPr>
              <a:t>Health, Safety &amp; Wellness</a:t>
            </a:r>
            <a:endParaRPr sz="1300">
              <a:solidFill>
                <a:srgbClr val="FFC222"/>
              </a:solidFill>
            </a:endParaRPr>
          </a:p>
          <a:p>
            <a:pPr marL="1371600" lvl="2" indent="-3111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300"/>
              <a:buChar char="■"/>
            </a:pPr>
            <a:r>
              <a:rPr lang="en" sz="1300">
                <a:solidFill>
                  <a:srgbClr val="FFC222"/>
                </a:solidFill>
              </a:rPr>
              <a:t>Residential Life</a:t>
            </a:r>
            <a:endParaRPr sz="1500">
              <a:solidFill>
                <a:srgbClr val="FFC222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Char char="●"/>
            </a:pPr>
            <a:r>
              <a:rPr lang="en" sz="1500">
                <a:solidFill>
                  <a:srgbClr val="FFC222"/>
                </a:solidFill>
              </a:rPr>
              <a:t>Athletics</a:t>
            </a:r>
            <a:endParaRPr sz="1500">
              <a:solidFill>
                <a:srgbClr val="FFC222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Char char="●"/>
            </a:pPr>
            <a:r>
              <a:rPr lang="en" sz="1500">
                <a:solidFill>
                  <a:srgbClr val="FFC222"/>
                </a:solidFill>
              </a:rPr>
              <a:t>Study Abroad Programs</a:t>
            </a:r>
            <a:endParaRPr sz="1500">
              <a:solidFill>
                <a:srgbClr val="FFC222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500"/>
              <a:buChar char="●"/>
            </a:pPr>
            <a:r>
              <a:rPr lang="en" sz="1500">
                <a:solidFill>
                  <a:srgbClr val="FFC222"/>
                </a:solidFill>
              </a:rPr>
              <a:t>Internship &amp; Research Opportunities</a:t>
            </a:r>
            <a:endParaRPr sz="1500">
              <a:solidFill>
                <a:srgbClr val="FFC22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rgbClr val="FFC222"/>
              </a:buClr>
              <a:buSzPts val="1300"/>
              <a:buChar char="○"/>
            </a:pPr>
            <a:r>
              <a:rPr lang="en" sz="1300">
                <a:solidFill>
                  <a:srgbClr val="FFC222"/>
                </a:solidFill>
              </a:rPr>
              <a:t>Academic overlap - true connection within academic learning and campus experience </a:t>
            </a:r>
            <a:endParaRPr sz="1300">
              <a:solidFill>
                <a:srgbClr val="FFC22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FFC222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FFC22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378425" y="1113605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84 Clubs &amp; Organizations on Campus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https://www.callutheran.edu/student-life/</a:t>
            </a:r>
            <a:r>
              <a:rPr lang="en"/>
              <a:t> </a:t>
            </a:r>
            <a:endParaRPr sz="15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Academics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Arts &amp; Entertainment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Business &amp; Marketing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Leadership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Student Government (ASCLUG)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aleway"/>
              <a:buChar char="-"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**Center for Cultural Engagement and Inclusion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Honor Societies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Publications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Campus Ministry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Community Service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Sports &amp; Recreation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**13 “Centers” - often demonstrate overlap with academic subgroup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4787800" y="882149"/>
            <a:ext cx="3999900" cy="53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Activities and Events </a:t>
            </a:r>
            <a:r>
              <a:rPr lang="en" sz="900"/>
              <a:t>(as described by our Admissions team- this is what is currently being highlighted to our prospective students)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Clubs:</a:t>
            </a:r>
            <a:endParaRPr sz="1100" b="1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Improv troupe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Her Campus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Departmental Clubs (Psych Club, Business Major Club, Exercise Science Club, etc.)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Kupa’a Club (Hawaii Club)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Green Club (in conjunction with the CLU Seed garden)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Activities: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ASCLUG (Student Government) 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Senate/Programs Board</a:t>
            </a:r>
            <a:endParaRPr sz="1100">
              <a:solidFill>
                <a:srgbClr val="3B2360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Intramural Sports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Events: 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Homecoming Carnival</a:t>
            </a:r>
            <a:endParaRPr sz="1100">
              <a:solidFill>
                <a:srgbClr val="3B2360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Let it Snow </a:t>
            </a:r>
            <a:endParaRPr sz="1100">
              <a:solidFill>
                <a:srgbClr val="3B2360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Buh Bye Bash</a:t>
            </a:r>
            <a:endParaRPr sz="1100">
              <a:solidFill>
                <a:srgbClr val="3B2360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●"/>
            </a:pPr>
            <a:r>
              <a:rPr lang="en" sz="1100">
                <a:solidFill>
                  <a:srgbClr val="3B2360"/>
                </a:solidFill>
                <a:latin typeface="Raleway"/>
                <a:ea typeface="Raleway"/>
                <a:cs typeface="Raleway"/>
                <a:sym typeface="Raleway"/>
              </a:rPr>
              <a:t>Leadership roles</a:t>
            </a:r>
            <a:endParaRPr sz="1100">
              <a:solidFill>
                <a:srgbClr val="3B23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Resident Advisor (RA)</a:t>
            </a:r>
            <a:endParaRPr sz="1100">
              <a:solidFill>
                <a:srgbClr val="3B2360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Peer Advisor (PA)</a:t>
            </a:r>
            <a:endParaRPr sz="1100">
              <a:solidFill>
                <a:srgbClr val="3B2360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Tour Guide (Presidential Host)</a:t>
            </a:r>
            <a:endParaRPr sz="1100">
              <a:solidFill>
                <a:srgbClr val="3B2360"/>
              </a:solidFill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Clr>
                <a:srgbClr val="3B2360"/>
              </a:buClr>
              <a:buSzPts val="1100"/>
              <a:buFont typeface="Raleway"/>
              <a:buChar char="○"/>
            </a:pPr>
            <a:r>
              <a:rPr lang="en" sz="1100">
                <a:solidFill>
                  <a:srgbClr val="3B2360"/>
                </a:solidFill>
              </a:rPr>
              <a:t>Ambassador</a:t>
            </a:r>
            <a:endParaRPr sz="1100">
              <a:solidFill>
                <a:srgbClr val="3B23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200"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Clubs &amp; Organizations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NCAA Division 3 - SCIAC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22 Sports (11 male, 11 female) 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6 JV programs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One of few Men’s Volleyball 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One of few Women’s Lacrosse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500+ Student Athletes Annually 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25% of the student population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Consistently visible outside of our on campus community 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All current rosters are larger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Intramural &amp; Club Programs </a:t>
            </a:r>
            <a:r>
              <a:rPr lang="en" sz="1100"/>
              <a:t>(student life umbrella)</a:t>
            </a:r>
            <a:endParaRPr sz="11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Several annually that attract students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Opportunity to compete and engage on and off campus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Change based on level of involvement of current student population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2"/>
          </p:nvPr>
        </p:nvSpPr>
        <p:spPr>
          <a:xfrm>
            <a:off x="4832400" y="1097275"/>
            <a:ext cx="3999900" cy="49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https://www.clusports.com/landing/index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Beyond Sports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Offers work and learning opportunities for other groups/organizations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Video production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Broadcasting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Work Study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Events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Fitness &amp; Wellness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Leadership Opportunities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NCAA, SAAC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Club Officers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Ambassadors for CLU (always)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Engagement of campus population at events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Athletics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200+ Students Annually Participate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33 Cal Lutheran Semester Programs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Faculty-Led Programs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Summer Programs (2 weeks to 2 months)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6 Continents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$30,000 Annually in Scholarships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2"/>
          </p:nvPr>
        </p:nvSpPr>
        <p:spPr>
          <a:xfrm>
            <a:off x="48324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https://www.callutheran.edu/students/education-abroad/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Center for Global Engagement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International Research Opportunities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International Internship Opportunities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Virtual Programs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Study Abroad Programs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aleway"/>
                <a:ea typeface="Raleway"/>
                <a:cs typeface="Raleway"/>
                <a:sym typeface="Raleway"/>
              </a:rPr>
              <a:t>Career Services</a:t>
            </a:r>
            <a:r>
              <a:rPr lang="en"/>
              <a:t> -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https://www.callutheran.edu/students/career-services/</a:t>
            </a:r>
            <a:r>
              <a:rPr lang="en"/>
              <a:t>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Wide scope of events and intention to help students succeed in the future.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Jobs &amp; Internship Support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Campus Postings (departmental)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Local Listings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Non-profit internship programs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Events and Workshops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weekly programming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Resources at your fingertips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Career Advice and Path Guidance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Beyond time as a student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2"/>
          </p:nvPr>
        </p:nvSpPr>
        <p:spPr>
          <a:xfrm>
            <a:off x="48324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Academic Focus Related - Professor Guided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Published Research opportunities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Centers &amp; Institutes 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Specific co-curricular opportunities to be researched further</a:t>
            </a:r>
            <a:endParaRPr sz="1200"/>
          </a:p>
        </p:txBody>
      </p:sp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Internship &amp; Research Opportunities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https://www.callutheran.edu/mission-identity/campus-ministry/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Offering a variety ways organizations to connect with and engage.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Worship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Interfaith Dialogue &amp; Allies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2"/>
          </p:nvPr>
        </p:nvSpPr>
        <p:spPr>
          <a:xfrm>
            <a:off x="4795325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**Is this what is or can set us apart? Leaning into the exploration of vocation here, along with vs. in spite of. 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Catholic Life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College Life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Community Cupboard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Delight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Fellowship of Christian Athletes (FCA)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Fishing Through Christ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Jewish Life - Hillel Club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Lord of Life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Muslim Student Association</a:t>
            </a:r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Campus Ministry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3117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Services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https://www.callutheran.edu/students/health-services/services/</a:t>
            </a:r>
            <a:r>
              <a:rPr lang="en" sz="1200"/>
              <a:t> </a:t>
            </a:r>
            <a:endParaRPr sz="120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High Quality, Low Cost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Full Time Student Services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Counseling &amp; Psychological Services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Individual &amp; Group Therapy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Relationship Therapy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Outreach &amp; Consultation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Connection with Resources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Programming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CARE Team &amp; SAFE Zone Allies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groups/people specifically focused on being a support system in times of crisis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2"/>
          </p:nvPr>
        </p:nvSpPr>
        <p:spPr>
          <a:xfrm>
            <a:off x="4832400" y="1097280"/>
            <a:ext cx="3999900" cy="46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Disability Support Services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Accomodations in the academic realm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Accommodations in Housing 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“The Den” - in conjunction with Autism Center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Campus Safety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24/7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Emergency Notifications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Need a Ride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Safety Programs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Residence Life</a:t>
            </a:r>
            <a:endParaRPr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Housing Options &amp; Guarantee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/>
              <a:t>Inclusive intentions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Living Learning Communities (LLC’s)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No cost parking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No cost laundry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Leadership Opportunities (Resident Assistant) </a:t>
            </a:r>
            <a:endParaRPr sz="1200"/>
          </a:p>
        </p:txBody>
      </p:sp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311700" y="292608"/>
            <a:ext cx="8520600" cy="6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Campus Life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694</Words>
  <Application>Microsoft Office PowerPoint</Application>
  <PresentationFormat>On-screen Show (4:3)</PresentationFormat>
  <Paragraphs>148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Raleway Light</vt:lpstr>
      <vt:lpstr>Raleway</vt:lpstr>
      <vt:lpstr>Raleway Medium</vt:lpstr>
      <vt:lpstr>Simple Light</vt:lpstr>
      <vt:lpstr>Co- Curricular Offerings</vt:lpstr>
      <vt:lpstr>Clubs &amp; Organizations</vt:lpstr>
      <vt:lpstr>Athletics</vt:lpstr>
      <vt:lpstr>Study Abroad Programs</vt:lpstr>
      <vt:lpstr>Internship &amp; Research Opportunities</vt:lpstr>
      <vt:lpstr>Campus Ministry</vt:lpstr>
      <vt:lpstr>Campus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Force: Institutional Differentiation</dc:title>
  <dc:creator>Ande, Taiwo</dc:creator>
  <cp:lastModifiedBy>Ande, Taiwo</cp:lastModifiedBy>
  <cp:revision>3</cp:revision>
  <dcterms:modified xsi:type="dcterms:W3CDTF">2021-11-04T01:27:40Z</dcterms:modified>
</cp:coreProperties>
</file>